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7" r:id="rId2"/>
    <p:sldId id="256" r:id="rId3"/>
    <p:sldId id="258" r:id="rId4"/>
    <p:sldId id="271" r:id="rId5"/>
    <p:sldId id="272" r:id="rId6"/>
    <p:sldId id="260" r:id="rId7"/>
    <p:sldId id="261" r:id="rId8"/>
    <p:sldId id="328" r:id="rId9"/>
    <p:sldId id="265" r:id="rId10"/>
    <p:sldId id="300" r:id="rId11"/>
    <p:sldId id="301" r:id="rId12"/>
    <p:sldId id="309" r:id="rId13"/>
    <p:sldId id="274" r:id="rId14"/>
    <p:sldId id="276" r:id="rId15"/>
    <p:sldId id="305" r:id="rId16"/>
    <p:sldId id="330" r:id="rId17"/>
    <p:sldId id="273" r:id="rId18"/>
    <p:sldId id="302" r:id="rId19"/>
    <p:sldId id="307" r:id="rId20"/>
    <p:sldId id="303" r:id="rId21"/>
    <p:sldId id="311" r:id="rId22"/>
    <p:sldId id="325" r:id="rId23"/>
    <p:sldId id="312" r:id="rId24"/>
    <p:sldId id="326" r:id="rId25"/>
    <p:sldId id="278" r:id="rId26"/>
    <p:sldId id="323" r:id="rId27"/>
    <p:sldId id="279" r:id="rId28"/>
    <p:sldId id="280" r:id="rId29"/>
    <p:sldId id="313" r:id="rId30"/>
    <p:sldId id="281" r:id="rId31"/>
    <p:sldId id="319" r:id="rId32"/>
    <p:sldId id="315" r:id="rId33"/>
    <p:sldId id="316" r:id="rId34"/>
    <p:sldId id="320" r:id="rId35"/>
    <p:sldId id="314" r:id="rId36"/>
    <p:sldId id="329" r:id="rId37"/>
    <p:sldId id="310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00FF00"/>
    <a:srgbClr val="E686B6"/>
    <a:srgbClr val="05CD18"/>
    <a:srgbClr val="FF00FF"/>
    <a:srgbClr val="3366FF"/>
    <a:srgbClr val="EC2424"/>
    <a:srgbClr val="FB790D"/>
    <a:srgbClr val="FF66FF"/>
    <a:srgbClr val="F1F2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3C1637-A3F1-4647-80AE-8F5231D6057B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6B4A0900-7FF6-4FFC-A28C-5099F55B8BC3}">
      <dgm:prSet phldrT="[Text]"/>
      <dgm:spPr/>
      <dgm:t>
        <a:bodyPr/>
        <a:lstStyle/>
        <a:p>
          <a:r>
            <a:rPr lang="cs-CZ" dirty="0" smtClean="0"/>
            <a:t>300</a:t>
          </a:r>
          <a:endParaRPr lang="cs-CZ" dirty="0"/>
        </a:p>
      </dgm:t>
    </dgm:pt>
    <dgm:pt modelId="{98AB4D76-3562-4122-A8AF-E2932FF01BBC}" type="parTrans" cxnId="{F80E9716-D7DC-454C-8D23-D4DC6B0012A9}">
      <dgm:prSet/>
      <dgm:spPr/>
      <dgm:t>
        <a:bodyPr/>
        <a:lstStyle/>
        <a:p>
          <a:endParaRPr lang="cs-CZ"/>
        </a:p>
      </dgm:t>
    </dgm:pt>
    <dgm:pt modelId="{BF732CB2-D26A-4AC9-9017-E76E8C9E0FF3}" type="sibTrans" cxnId="{F80E9716-D7DC-454C-8D23-D4DC6B0012A9}">
      <dgm:prSet/>
      <dgm:spPr/>
      <dgm:t>
        <a:bodyPr/>
        <a:lstStyle/>
        <a:p>
          <a:endParaRPr lang="cs-CZ"/>
        </a:p>
      </dgm:t>
    </dgm:pt>
    <dgm:pt modelId="{15BDF231-5F4A-4729-81FE-FD494091109D}">
      <dgm:prSet phldrT="[Text]"/>
      <dgm:spPr/>
      <dgm:t>
        <a:bodyPr/>
        <a:lstStyle/>
        <a:p>
          <a:r>
            <a:rPr lang="cs-CZ" dirty="0" smtClean="0"/>
            <a:t>200</a:t>
          </a:r>
          <a:endParaRPr lang="cs-CZ" dirty="0"/>
        </a:p>
      </dgm:t>
    </dgm:pt>
    <dgm:pt modelId="{96D69CA4-F217-41B3-9DB2-54D61CE0E227}" type="parTrans" cxnId="{DF5310BD-196B-41EF-9E29-7E9045D29010}">
      <dgm:prSet/>
      <dgm:spPr/>
      <dgm:t>
        <a:bodyPr/>
        <a:lstStyle/>
        <a:p>
          <a:endParaRPr lang="cs-CZ"/>
        </a:p>
      </dgm:t>
    </dgm:pt>
    <dgm:pt modelId="{EDA9E653-F1BE-4FF2-9E91-C27907844CFA}" type="sibTrans" cxnId="{DF5310BD-196B-41EF-9E29-7E9045D29010}">
      <dgm:prSet/>
      <dgm:spPr/>
      <dgm:t>
        <a:bodyPr/>
        <a:lstStyle/>
        <a:p>
          <a:endParaRPr lang="cs-CZ"/>
        </a:p>
      </dgm:t>
    </dgm:pt>
    <dgm:pt modelId="{39789A78-4C0A-4DAA-8223-C241D78F0B24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E22B59BA-8CF0-47AA-9D88-93D6BF4813E0}" type="parTrans" cxnId="{30CCC6A7-A78A-4F5F-B663-8F906ECEC394}">
      <dgm:prSet/>
      <dgm:spPr/>
      <dgm:t>
        <a:bodyPr/>
        <a:lstStyle/>
        <a:p>
          <a:endParaRPr lang="cs-CZ"/>
        </a:p>
      </dgm:t>
    </dgm:pt>
    <dgm:pt modelId="{FD0504CD-B9AC-4506-A3E5-B2A472A2AE8E}" type="sibTrans" cxnId="{30CCC6A7-A78A-4F5F-B663-8F906ECEC394}">
      <dgm:prSet/>
      <dgm:spPr/>
      <dgm:t>
        <a:bodyPr/>
        <a:lstStyle/>
        <a:p>
          <a:endParaRPr lang="cs-CZ"/>
        </a:p>
      </dgm:t>
    </dgm:pt>
    <dgm:pt modelId="{580FCC85-E1E4-403F-91C7-A3BF27C7F9D2}">
      <dgm:prSet phldrT="[Text]"/>
      <dgm:spPr/>
      <dgm:t>
        <a:bodyPr/>
        <a:lstStyle/>
        <a:p>
          <a:r>
            <a:rPr lang="cs-CZ" dirty="0" smtClean="0"/>
            <a:t>150</a:t>
          </a:r>
          <a:endParaRPr lang="cs-CZ" dirty="0"/>
        </a:p>
      </dgm:t>
    </dgm:pt>
    <dgm:pt modelId="{6C2A0B2F-BD97-496C-AEA2-753B857C8E26}" type="parTrans" cxnId="{7B9D89D1-76EF-4F47-B68C-E7FF644B9A78}">
      <dgm:prSet/>
      <dgm:spPr/>
      <dgm:t>
        <a:bodyPr/>
        <a:lstStyle/>
        <a:p>
          <a:endParaRPr lang="cs-CZ"/>
        </a:p>
      </dgm:t>
    </dgm:pt>
    <dgm:pt modelId="{B8C120B0-93FF-4AE0-9985-21F50C8CE15D}" type="sibTrans" cxnId="{7B9D89D1-76EF-4F47-B68C-E7FF644B9A78}">
      <dgm:prSet/>
      <dgm:spPr/>
      <dgm:t>
        <a:bodyPr/>
        <a:lstStyle/>
        <a:p>
          <a:endParaRPr lang="cs-CZ"/>
        </a:p>
      </dgm:t>
    </dgm:pt>
    <dgm:pt modelId="{2C393188-1540-4FCB-BB35-478A6201F3FA}">
      <dgm:prSet phldrT="[Text]"/>
      <dgm:spPr/>
      <dgm:t>
        <a:bodyPr/>
        <a:lstStyle/>
        <a:p>
          <a:r>
            <a:rPr lang="cs-CZ" dirty="0" smtClean="0"/>
            <a:t>300</a:t>
          </a:r>
          <a:endParaRPr lang="cs-CZ" dirty="0"/>
        </a:p>
      </dgm:t>
    </dgm:pt>
    <dgm:pt modelId="{A0F62C3E-5575-4E45-9F41-568A831B3EF3}" type="parTrans" cxnId="{ADC1A6D7-A41F-40BA-87B7-A6C2DCD82858}">
      <dgm:prSet/>
      <dgm:spPr/>
      <dgm:t>
        <a:bodyPr/>
        <a:lstStyle/>
        <a:p>
          <a:endParaRPr lang="cs-CZ"/>
        </a:p>
      </dgm:t>
    </dgm:pt>
    <dgm:pt modelId="{0D8DF9F7-1EE0-4E0E-B77B-CFB0F0D67CEA}" type="sibTrans" cxnId="{ADC1A6D7-A41F-40BA-87B7-A6C2DCD82858}">
      <dgm:prSet/>
      <dgm:spPr/>
      <dgm:t>
        <a:bodyPr/>
        <a:lstStyle/>
        <a:p>
          <a:endParaRPr lang="cs-CZ"/>
        </a:p>
      </dgm:t>
    </dgm:pt>
    <dgm:pt modelId="{28CC5AA8-1DE0-4AD1-9F73-2E154151F928}" type="pres">
      <dgm:prSet presAssocID="{663C1637-A3F1-4647-80AE-8F5231D6057B}" presName="Name0" presStyleCnt="0">
        <dgm:presLayoutVars>
          <dgm:dir/>
          <dgm:resizeHandles val="exact"/>
        </dgm:presLayoutVars>
      </dgm:prSet>
      <dgm:spPr/>
    </dgm:pt>
    <dgm:pt modelId="{FF9888B3-3D45-4587-9738-30A26414894B}" type="pres">
      <dgm:prSet presAssocID="{663C1637-A3F1-4647-80AE-8F5231D6057B}" presName="arrow" presStyleLbl="bgShp" presStyleIdx="0" presStyleCnt="1" custLinFactNeighborX="-893" custLinFactNeighborY="-1080"/>
      <dgm:spPr>
        <a:solidFill>
          <a:schemeClr val="accent6">
            <a:lumMod val="75000"/>
          </a:schemeClr>
        </a:solidFill>
      </dgm:spPr>
    </dgm:pt>
    <dgm:pt modelId="{9750FCAE-C519-4D69-86DF-577DDF9F59ED}" type="pres">
      <dgm:prSet presAssocID="{663C1637-A3F1-4647-80AE-8F5231D6057B}" presName="points" presStyleCnt="0"/>
      <dgm:spPr/>
    </dgm:pt>
    <dgm:pt modelId="{5F6031B6-C5A4-4CD3-B2B7-1D1574C342CC}" type="pres">
      <dgm:prSet presAssocID="{6B4A0900-7FF6-4FFC-A28C-5099F55B8BC3}" presName="compositeA" presStyleCnt="0"/>
      <dgm:spPr/>
    </dgm:pt>
    <dgm:pt modelId="{2DFF26A2-67E4-4832-8626-84ECF39771C4}" type="pres">
      <dgm:prSet presAssocID="{6B4A0900-7FF6-4FFC-A28C-5099F55B8BC3}" presName="textA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B18283-261D-4B4B-9328-AEF9D1EB27DA}" type="pres">
      <dgm:prSet presAssocID="{6B4A0900-7FF6-4FFC-A28C-5099F55B8BC3}" presName="circleA" presStyleLbl="node1" presStyleIdx="0" presStyleCnt="5"/>
      <dgm:spPr/>
    </dgm:pt>
    <dgm:pt modelId="{8EA26549-05AA-4A84-8C1E-7E7148AB68F9}" type="pres">
      <dgm:prSet presAssocID="{6B4A0900-7FF6-4FFC-A28C-5099F55B8BC3}" presName="spaceA" presStyleCnt="0"/>
      <dgm:spPr/>
    </dgm:pt>
    <dgm:pt modelId="{C62633CA-3A2F-4CA9-9005-158E955E9476}" type="pres">
      <dgm:prSet presAssocID="{BF732CB2-D26A-4AC9-9017-E76E8C9E0FF3}" presName="space" presStyleCnt="0"/>
      <dgm:spPr/>
    </dgm:pt>
    <dgm:pt modelId="{5B78E575-B1A6-4100-B29C-999AE52984C4}" type="pres">
      <dgm:prSet presAssocID="{15BDF231-5F4A-4729-81FE-FD494091109D}" presName="compositeB" presStyleCnt="0"/>
      <dgm:spPr/>
    </dgm:pt>
    <dgm:pt modelId="{3C2EB500-2D7E-4C9F-96CF-C4CB783CF481}" type="pres">
      <dgm:prSet presAssocID="{15BDF231-5F4A-4729-81FE-FD494091109D}" presName="textB" presStyleLbl="revTx" presStyleIdx="1" presStyleCnt="5" custLinFactNeighborX="-27780" custLinFactNeighborY="-21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734B7F-608C-419E-AA0D-563A003A399C}" type="pres">
      <dgm:prSet presAssocID="{15BDF231-5F4A-4729-81FE-FD494091109D}" presName="circleB" presStyleLbl="node1" presStyleIdx="1" presStyleCnt="5" custLinFactX="-82078" custLinFactNeighborX="-100000" custLinFactNeighborY="9949"/>
      <dgm:spPr/>
    </dgm:pt>
    <dgm:pt modelId="{B48E9C61-EA36-46AE-A740-E1F4E6550A81}" type="pres">
      <dgm:prSet presAssocID="{15BDF231-5F4A-4729-81FE-FD494091109D}" presName="spaceB" presStyleCnt="0"/>
      <dgm:spPr/>
    </dgm:pt>
    <dgm:pt modelId="{0AED3794-A55E-44B0-9970-78A967DDC2E5}" type="pres">
      <dgm:prSet presAssocID="{EDA9E653-F1BE-4FF2-9E91-C27907844CFA}" presName="space" presStyleCnt="0"/>
      <dgm:spPr/>
    </dgm:pt>
    <dgm:pt modelId="{F69BD879-E8F6-4C51-B5C5-BA06E8326185}" type="pres">
      <dgm:prSet presAssocID="{39789A78-4C0A-4DAA-8223-C241D78F0B24}" presName="compositeA" presStyleCnt="0"/>
      <dgm:spPr/>
    </dgm:pt>
    <dgm:pt modelId="{D04E0ED4-9B0F-45D6-8524-A66B58839FD0}" type="pres">
      <dgm:prSet presAssocID="{39789A78-4C0A-4DAA-8223-C241D78F0B24}" presName="textA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D1293D-DF35-489C-AFB9-3764EE061030}" type="pres">
      <dgm:prSet presAssocID="{39789A78-4C0A-4DAA-8223-C241D78F0B24}" presName="circleA" presStyleLbl="node1" presStyleIdx="2" presStyleCnt="5"/>
      <dgm:spPr/>
    </dgm:pt>
    <dgm:pt modelId="{D48AB757-3EF3-4AD5-837A-856CA558BD73}" type="pres">
      <dgm:prSet presAssocID="{39789A78-4C0A-4DAA-8223-C241D78F0B24}" presName="spaceA" presStyleCnt="0"/>
      <dgm:spPr/>
    </dgm:pt>
    <dgm:pt modelId="{721FAD13-8393-41E6-829D-0AC7D0DDB17D}" type="pres">
      <dgm:prSet presAssocID="{FD0504CD-B9AC-4506-A3E5-B2A472A2AE8E}" presName="space" presStyleCnt="0"/>
      <dgm:spPr/>
    </dgm:pt>
    <dgm:pt modelId="{F3255B31-25A0-4952-8B9E-61F80FD7187F}" type="pres">
      <dgm:prSet presAssocID="{580FCC85-E1E4-403F-91C7-A3BF27C7F9D2}" presName="compositeB" presStyleCnt="0"/>
      <dgm:spPr/>
    </dgm:pt>
    <dgm:pt modelId="{105D5831-33E3-4DE8-B514-2B76D2153E9D}" type="pres">
      <dgm:prSet presAssocID="{580FCC85-E1E4-403F-91C7-A3BF27C7F9D2}" presName="textB" presStyleLbl="revTx" presStyleIdx="3" presStyleCnt="5" custLinFactNeighborX="-31249" custLinFactNeighborY="-103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0A125E-9D29-4B51-8EC3-52F0C7262BFE}" type="pres">
      <dgm:prSet presAssocID="{580FCC85-E1E4-403F-91C7-A3BF27C7F9D2}" presName="circleB" presStyleLbl="node1" presStyleIdx="3" presStyleCnt="5" custLinFactX="-71300" custLinFactNeighborX="-100000" custLinFactNeighborY="9949"/>
      <dgm:spPr/>
    </dgm:pt>
    <dgm:pt modelId="{50309250-F428-4BF5-9CA8-D25F65C8EA98}" type="pres">
      <dgm:prSet presAssocID="{580FCC85-E1E4-403F-91C7-A3BF27C7F9D2}" presName="spaceB" presStyleCnt="0"/>
      <dgm:spPr/>
    </dgm:pt>
    <dgm:pt modelId="{5A82E179-45C0-4376-860D-B136C3BF3DCE}" type="pres">
      <dgm:prSet presAssocID="{B8C120B0-93FF-4AE0-9985-21F50C8CE15D}" presName="space" presStyleCnt="0"/>
      <dgm:spPr/>
    </dgm:pt>
    <dgm:pt modelId="{C27BD688-48F4-4E60-9E67-1D55BDB830DB}" type="pres">
      <dgm:prSet presAssocID="{2C393188-1540-4FCB-BB35-478A6201F3FA}" presName="compositeA" presStyleCnt="0"/>
      <dgm:spPr/>
    </dgm:pt>
    <dgm:pt modelId="{8A0A2ACB-2A5F-4469-B46D-A9C9EEFE6930}" type="pres">
      <dgm:prSet presAssocID="{2C393188-1540-4FCB-BB35-478A6201F3FA}" presName="textA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D2EA34-6C29-4EB3-A4EF-70ED964DD3C7}" type="pres">
      <dgm:prSet presAssocID="{2C393188-1540-4FCB-BB35-478A6201F3FA}" presName="circleA" presStyleLbl="node1" presStyleIdx="4" presStyleCnt="5"/>
      <dgm:spPr/>
    </dgm:pt>
    <dgm:pt modelId="{0FDFE8FC-AC46-410A-A38A-830AFFA0CF1E}" type="pres">
      <dgm:prSet presAssocID="{2C393188-1540-4FCB-BB35-478A6201F3FA}" presName="spaceA" presStyleCnt="0"/>
      <dgm:spPr/>
    </dgm:pt>
  </dgm:ptLst>
  <dgm:cxnLst>
    <dgm:cxn modelId="{ADC1A6D7-A41F-40BA-87B7-A6C2DCD82858}" srcId="{663C1637-A3F1-4647-80AE-8F5231D6057B}" destId="{2C393188-1540-4FCB-BB35-478A6201F3FA}" srcOrd="4" destOrd="0" parTransId="{A0F62C3E-5575-4E45-9F41-568A831B3EF3}" sibTransId="{0D8DF9F7-1EE0-4E0E-B77B-CFB0F0D67CEA}"/>
    <dgm:cxn modelId="{A9B5164A-DBCA-4165-A458-15C6AA3623C0}" type="presOf" srcId="{6B4A0900-7FF6-4FFC-A28C-5099F55B8BC3}" destId="{2DFF26A2-67E4-4832-8626-84ECF39771C4}" srcOrd="0" destOrd="0" presId="urn:microsoft.com/office/officeart/2005/8/layout/hProcess11"/>
    <dgm:cxn modelId="{7B9D89D1-76EF-4F47-B68C-E7FF644B9A78}" srcId="{663C1637-A3F1-4647-80AE-8F5231D6057B}" destId="{580FCC85-E1E4-403F-91C7-A3BF27C7F9D2}" srcOrd="3" destOrd="0" parTransId="{6C2A0B2F-BD97-496C-AEA2-753B857C8E26}" sibTransId="{B8C120B0-93FF-4AE0-9985-21F50C8CE15D}"/>
    <dgm:cxn modelId="{A79A0F49-B6D8-4D71-97D5-20332ADBB894}" type="presOf" srcId="{2C393188-1540-4FCB-BB35-478A6201F3FA}" destId="{8A0A2ACB-2A5F-4469-B46D-A9C9EEFE6930}" srcOrd="0" destOrd="0" presId="urn:microsoft.com/office/officeart/2005/8/layout/hProcess11"/>
    <dgm:cxn modelId="{F53EB8CC-663A-41E2-B2F4-683220543861}" type="presOf" srcId="{39789A78-4C0A-4DAA-8223-C241D78F0B24}" destId="{D04E0ED4-9B0F-45D6-8524-A66B58839FD0}" srcOrd="0" destOrd="0" presId="urn:microsoft.com/office/officeart/2005/8/layout/hProcess11"/>
    <dgm:cxn modelId="{8329E16C-54B7-4BC2-B38A-E8C644DB8926}" type="presOf" srcId="{580FCC85-E1E4-403F-91C7-A3BF27C7F9D2}" destId="{105D5831-33E3-4DE8-B514-2B76D2153E9D}" srcOrd="0" destOrd="0" presId="urn:microsoft.com/office/officeart/2005/8/layout/hProcess11"/>
    <dgm:cxn modelId="{8056033F-504A-467B-934D-3A61E90ED021}" type="presOf" srcId="{15BDF231-5F4A-4729-81FE-FD494091109D}" destId="{3C2EB500-2D7E-4C9F-96CF-C4CB783CF481}" srcOrd="0" destOrd="0" presId="urn:microsoft.com/office/officeart/2005/8/layout/hProcess11"/>
    <dgm:cxn modelId="{F80E9716-D7DC-454C-8D23-D4DC6B0012A9}" srcId="{663C1637-A3F1-4647-80AE-8F5231D6057B}" destId="{6B4A0900-7FF6-4FFC-A28C-5099F55B8BC3}" srcOrd="0" destOrd="0" parTransId="{98AB4D76-3562-4122-A8AF-E2932FF01BBC}" sibTransId="{BF732CB2-D26A-4AC9-9017-E76E8C9E0FF3}"/>
    <dgm:cxn modelId="{30CCC6A7-A78A-4F5F-B663-8F906ECEC394}" srcId="{663C1637-A3F1-4647-80AE-8F5231D6057B}" destId="{39789A78-4C0A-4DAA-8223-C241D78F0B24}" srcOrd="2" destOrd="0" parTransId="{E22B59BA-8CF0-47AA-9D88-93D6BF4813E0}" sibTransId="{FD0504CD-B9AC-4506-A3E5-B2A472A2AE8E}"/>
    <dgm:cxn modelId="{4E62B79F-5554-4472-800E-3D96B881ED27}" type="presOf" srcId="{663C1637-A3F1-4647-80AE-8F5231D6057B}" destId="{28CC5AA8-1DE0-4AD1-9F73-2E154151F928}" srcOrd="0" destOrd="0" presId="urn:microsoft.com/office/officeart/2005/8/layout/hProcess11"/>
    <dgm:cxn modelId="{DF5310BD-196B-41EF-9E29-7E9045D29010}" srcId="{663C1637-A3F1-4647-80AE-8F5231D6057B}" destId="{15BDF231-5F4A-4729-81FE-FD494091109D}" srcOrd="1" destOrd="0" parTransId="{96D69CA4-F217-41B3-9DB2-54D61CE0E227}" sibTransId="{EDA9E653-F1BE-4FF2-9E91-C27907844CFA}"/>
    <dgm:cxn modelId="{7C25DCAF-FE44-4CA7-8BD7-D6801428EF0B}" type="presParOf" srcId="{28CC5AA8-1DE0-4AD1-9F73-2E154151F928}" destId="{FF9888B3-3D45-4587-9738-30A26414894B}" srcOrd="0" destOrd="0" presId="urn:microsoft.com/office/officeart/2005/8/layout/hProcess11"/>
    <dgm:cxn modelId="{10E2C0ED-D2DF-481B-8524-A946E9B5151E}" type="presParOf" srcId="{28CC5AA8-1DE0-4AD1-9F73-2E154151F928}" destId="{9750FCAE-C519-4D69-86DF-577DDF9F59ED}" srcOrd="1" destOrd="0" presId="urn:microsoft.com/office/officeart/2005/8/layout/hProcess11"/>
    <dgm:cxn modelId="{E78359EF-5BB8-4FA0-B629-F751BA09CEA4}" type="presParOf" srcId="{9750FCAE-C519-4D69-86DF-577DDF9F59ED}" destId="{5F6031B6-C5A4-4CD3-B2B7-1D1574C342CC}" srcOrd="0" destOrd="0" presId="urn:microsoft.com/office/officeart/2005/8/layout/hProcess11"/>
    <dgm:cxn modelId="{BF9118C5-23C0-4B35-9100-9894B0EFA216}" type="presParOf" srcId="{5F6031B6-C5A4-4CD3-B2B7-1D1574C342CC}" destId="{2DFF26A2-67E4-4832-8626-84ECF39771C4}" srcOrd="0" destOrd="0" presId="urn:microsoft.com/office/officeart/2005/8/layout/hProcess11"/>
    <dgm:cxn modelId="{BA75B895-92B6-4328-8DD2-2DD32AC09E7E}" type="presParOf" srcId="{5F6031B6-C5A4-4CD3-B2B7-1D1574C342CC}" destId="{4CB18283-261D-4B4B-9328-AEF9D1EB27DA}" srcOrd="1" destOrd="0" presId="urn:microsoft.com/office/officeart/2005/8/layout/hProcess11"/>
    <dgm:cxn modelId="{7FA67C7F-AF91-4CFA-966D-B7699A7262D0}" type="presParOf" srcId="{5F6031B6-C5A4-4CD3-B2B7-1D1574C342CC}" destId="{8EA26549-05AA-4A84-8C1E-7E7148AB68F9}" srcOrd="2" destOrd="0" presId="urn:microsoft.com/office/officeart/2005/8/layout/hProcess11"/>
    <dgm:cxn modelId="{1D0823A4-78CE-4ED8-B36B-8E5DC380511C}" type="presParOf" srcId="{9750FCAE-C519-4D69-86DF-577DDF9F59ED}" destId="{C62633CA-3A2F-4CA9-9005-158E955E9476}" srcOrd="1" destOrd="0" presId="urn:microsoft.com/office/officeart/2005/8/layout/hProcess11"/>
    <dgm:cxn modelId="{1EF029DC-31EB-4A38-B09D-74D4F8EEED25}" type="presParOf" srcId="{9750FCAE-C519-4D69-86DF-577DDF9F59ED}" destId="{5B78E575-B1A6-4100-B29C-999AE52984C4}" srcOrd="2" destOrd="0" presId="urn:microsoft.com/office/officeart/2005/8/layout/hProcess11"/>
    <dgm:cxn modelId="{BB3A682B-B5A9-4885-80A2-0B105BDAE3EB}" type="presParOf" srcId="{5B78E575-B1A6-4100-B29C-999AE52984C4}" destId="{3C2EB500-2D7E-4C9F-96CF-C4CB783CF481}" srcOrd="0" destOrd="0" presId="urn:microsoft.com/office/officeart/2005/8/layout/hProcess11"/>
    <dgm:cxn modelId="{CF314874-7F03-4B87-9072-AB13A0B3A896}" type="presParOf" srcId="{5B78E575-B1A6-4100-B29C-999AE52984C4}" destId="{62734B7F-608C-419E-AA0D-563A003A399C}" srcOrd="1" destOrd="0" presId="urn:microsoft.com/office/officeart/2005/8/layout/hProcess11"/>
    <dgm:cxn modelId="{65105853-C453-467C-86EA-4D9BAD12DF1F}" type="presParOf" srcId="{5B78E575-B1A6-4100-B29C-999AE52984C4}" destId="{B48E9C61-EA36-46AE-A740-E1F4E6550A81}" srcOrd="2" destOrd="0" presId="urn:microsoft.com/office/officeart/2005/8/layout/hProcess11"/>
    <dgm:cxn modelId="{A76D4148-B8CE-4FDB-80DC-55071094890A}" type="presParOf" srcId="{9750FCAE-C519-4D69-86DF-577DDF9F59ED}" destId="{0AED3794-A55E-44B0-9970-78A967DDC2E5}" srcOrd="3" destOrd="0" presId="urn:microsoft.com/office/officeart/2005/8/layout/hProcess11"/>
    <dgm:cxn modelId="{F9617DD8-06D3-4A49-97D4-BC0CF935ABCD}" type="presParOf" srcId="{9750FCAE-C519-4D69-86DF-577DDF9F59ED}" destId="{F69BD879-E8F6-4C51-B5C5-BA06E8326185}" srcOrd="4" destOrd="0" presId="urn:microsoft.com/office/officeart/2005/8/layout/hProcess11"/>
    <dgm:cxn modelId="{2A000CA3-05C3-4A28-898A-2A3B9FC2F933}" type="presParOf" srcId="{F69BD879-E8F6-4C51-B5C5-BA06E8326185}" destId="{D04E0ED4-9B0F-45D6-8524-A66B58839FD0}" srcOrd="0" destOrd="0" presId="urn:microsoft.com/office/officeart/2005/8/layout/hProcess11"/>
    <dgm:cxn modelId="{9FC2373F-F44C-485A-AC9E-AA3E83E72887}" type="presParOf" srcId="{F69BD879-E8F6-4C51-B5C5-BA06E8326185}" destId="{56D1293D-DF35-489C-AFB9-3764EE061030}" srcOrd="1" destOrd="0" presId="urn:microsoft.com/office/officeart/2005/8/layout/hProcess11"/>
    <dgm:cxn modelId="{6CE27145-1582-4B0B-89BB-ED2095962658}" type="presParOf" srcId="{F69BD879-E8F6-4C51-B5C5-BA06E8326185}" destId="{D48AB757-3EF3-4AD5-837A-856CA558BD73}" srcOrd="2" destOrd="0" presId="urn:microsoft.com/office/officeart/2005/8/layout/hProcess11"/>
    <dgm:cxn modelId="{45BB4958-5C0E-42EA-9C47-712DC5643A71}" type="presParOf" srcId="{9750FCAE-C519-4D69-86DF-577DDF9F59ED}" destId="{721FAD13-8393-41E6-829D-0AC7D0DDB17D}" srcOrd="5" destOrd="0" presId="urn:microsoft.com/office/officeart/2005/8/layout/hProcess11"/>
    <dgm:cxn modelId="{2B421A52-CFFE-4B5B-BF07-D7FEF7F56BAA}" type="presParOf" srcId="{9750FCAE-C519-4D69-86DF-577DDF9F59ED}" destId="{F3255B31-25A0-4952-8B9E-61F80FD7187F}" srcOrd="6" destOrd="0" presId="urn:microsoft.com/office/officeart/2005/8/layout/hProcess11"/>
    <dgm:cxn modelId="{63407711-6AE2-4E6E-9443-5D92B17459E4}" type="presParOf" srcId="{F3255B31-25A0-4952-8B9E-61F80FD7187F}" destId="{105D5831-33E3-4DE8-B514-2B76D2153E9D}" srcOrd="0" destOrd="0" presId="urn:microsoft.com/office/officeart/2005/8/layout/hProcess11"/>
    <dgm:cxn modelId="{5731E02D-A067-4DF3-AC5B-2AAB1C17C5E1}" type="presParOf" srcId="{F3255B31-25A0-4952-8B9E-61F80FD7187F}" destId="{B20A125E-9D29-4B51-8EC3-52F0C7262BFE}" srcOrd="1" destOrd="0" presId="urn:microsoft.com/office/officeart/2005/8/layout/hProcess11"/>
    <dgm:cxn modelId="{5FAFCBC0-EC98-4D50-969A-3425C3198927}" type="presParOf" srcId="{F3255B31-25A0-4952-8B9E-61F80FD7187F}" destId="{50309250-F428-4BF5-9CA8-D25F65C8EA98}" srcOrd="2" destOrd="0" presId="urn:microsoft.com/office/officeart/2005/8/layout/hProcess11"/>
    <dgm:cxn modelId="{492152D4-D9E6-4AE3-8854-EE718511B164}" type="presParOf" srcId="{9750FCAE-C519-4D69-86DF-577DDF9F59ED}" destId="{5A82E179-45C0-4376-860D-B136C3BF3DCE}" srcOrd="7" destOrd="0" presId="urn:microsoft.com/office/officeart/2005/8/layout/hProcess11"/>
    <dgm:cxn modelId="{E3C00591-E641-4FE4-BD4F-A6DDFA76FDB8}" type="presParOf" srcId="{9750FCAE-C519-4D69-86DF-577DDF9F59ED}" destId="{C27BD688-48F4-4E60-9E67-1D55BDB830DB}" srcOrd="8" destOrd="0" presId="urn:microsoft.com/office/officeart/2005/8/layout/hProcess11"/>
    <dgm:cxn modelId="{33760580-9890-4635-84CE-CCB4F9166982}" type="presParOf" srcId="{C27BD688-48F4-4E60-9E67-1D55BDB830DB}" destId="{8A0A2ACB-2A5F-4469-B46D-A9C9EEFE6930}" srcOrd="0" destOrd="0" presId="urn:microsoft.com/office/officeart/2005/8/layout/hProcess11"/>
    <dgm:cxn modelId="{70A622C3-3D32-455D-A92F-4BB6131C9A34}" type="presParOf" srcId="{C27BD688-48F4-4E60-9E67-1D55BDB830DB}" destId="{51D2EA34-6C29-4EB3-A4EF-70ED964DD3C7}" srcOrd="1" destOrd="0" presId="urn:microsoft.com/office/officeart/2005/8/layout/hProcess11"/>
    <dgm:cxn modelId="{7D0C644A-AF81-44A9-BC1B-C23A0F66F1A6}" type="presParOf" srcId="{C27BD688-48F4-4E60-9E67-1D55BDB830DB}" destId="{0FDFE8FC-AC46-410A-A38A-830AFFA0CF1E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9888B3-3D45-4587-9738-30A26414894B}">
      <dsp:nvSpPr>
        <dsp:cNvPr id="0" name=""/>
        <dsp:cNvSpPr/>
      </dsp:nvSpPr>
      <dsp:spPr>
        <a:xfrm>
          <a:off x="0" y="648069"/>
          <a:ext cx="8064896" cy="876716"/>
        </a:xfrm>
        <a:prstGeom prst="notchedRightArrow">
          <a:avLst/>
        </a:prstGeom>
        <a:solidFill>
          <a:schemeClr val="accent6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F26A2-67E4-4832-8626-84ECF39771C4}">
      <dsp:nvSpPr>
        <dsp:cNvPr id="0" name=""/>
        <dsp:cNvSpPr/>
      </dsp:nvSpPr>
      <dsp:spPr>
        <a:xfrm>
          <a:off x="3189" y="0"/>
          <a:ext cx="1394620" cy="87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220472" rIns="220472" bIns="220472" numCol="1" spcCol="1270" anchor="b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300</a:t>
          </a:r>
          <a:endParaRPr lang="cs-CZ" sz="3100" kern="1200" dirty="0"/>
        </a:p>
      </dsp:txBody>
      <dsp:txXfrm>
        <a:off x="3189" y="0"/>
        <a:ext cx="1394620" cy="876716"/>
      </dsp:txXfrm>
    </dsp:sp>
    <dsp:sp modelId="{4CB18283-261D-4B4B-9328-AEF9D1EB27DA}">
      <dsp:nvSpPr>
        <dsp:cNvPr id="0" name=""/>
        <dsp:cNvSpPr/>
      </dsp:nvSpPr>
      <dsp:spPr>
        <a:xfrm>
          <a:off x="590910" y="986306"/>
          <a:ext cx="219179" cy="2191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EB500-2D7E-4C9F-96CF-C4CB783CF481}">
      <dsp:nvSpPr>
        <dsp:cNvPr id="0" name=""/>
        <dsp:cNvSpPr/>
      </dsp:nvSpPr>
      <dsp:spPr>
        <a:xfrm>
          <a:off x="1080115" y="1296146"/>
          <a:ext cx="1394620" cy="87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220472" rIns="220472" bIns="220472" numCol="1" spcCol="1270" anchor="t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200</a:t>
          </a:r>
          <a:endParaRPr lang="cs-CZ" sz="3100" kern="1200" dirty="0"/>
        </a:p>
      </dsp:txBody>
      <dsp:txXfrm>
        <a:off x="1080115" y="1296146"/>
        <a:ext cx="1394620" cy="876716"/>
      </dsp:txXfrm>
    </dsp:sp>
    <dsp:sp modelId="{62734B7F-608C-419E-AA0D-563A003A399C}">
      <dsp:nvSpPr>
        <dsp:cNvPr id="0" name=""/>
        <dsp:cNvSpPr/>
      </dsp:nvSpPr>
      <dsp:spPr>
        <a:xfrm>
          <a:off x="1656184" y="1008112"/>
          <a:ext cx="219179" cy="2191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4E0ED4-9B0F-45D6-8524-A66B58839FD0}">
      <dsp:nvSpPr>
        <dsp:cNvPr id="0" name=""/>
        <dsp:cNvSpPr/>
      </dsp:nvSpPr>
      <dsp:spPr>
        <a:xfrm>
          <a:off x="2931892" y="0"/>
          <a:ext cx="1394620" cy="87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220472" rIns="220472" bIns="220472" numCol="1" spcCol="1270" anchor="b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0</a:t>
          </a:r>
          <a:endParaRPr lang="cs-CZ" sz="3100" kern="1200" dirty="0"/>
        </a:p>
      </dsp:txBody>
      <dsp:txXfrm>
        <a:off x="2931892" y="0"/>
        <a:ext cx="1394620" cy="876716"/>
      </dsp:txXfrm>
    </dsp:sp>
    <dsp:sp modelId="{56D1293D-DF35-489C-AFB9-3764EE061030}">
      <dsp:nvSpPr>
        <dsp:cNvPr id="0" name=""/>
        <dsp:cNvSpPr/>
      </dsp:nvSpPr>
      <dsp:spPr>
        <a:xfrm>
          <a:off x="3519613" y="986306"/>
          <a:ext cx="219179" cy="2191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D5831-33E3-4DE8-B514-2B76D2153E9D}">
      <dsp:nvSpPr>
        <dsp:cNvPr id="0" name=""/>
        <dsp:cNvSpPr/>
      </dsp:nvSpPr>
      <dsp:spPr>
        <a:xfrm>
          <a:off x="3960439" y="1224133"/>
          <a:ext cx="1394620" cy="87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220472" rIns="220472" bIns="220472" numCol="1" spcCol="1270" anchor="t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150</a:t>
          </a:r>
          <a:endParaRPr lang="cs-CZ" sz="3100" kern="1200" dirty="0"/>
        </a:p>
      </dsp:txBody>
      <dsp:txXfrm>
        <a:off x="3960439" y="1224133"/>
        <a:ext cx="1394620" cy="876716"/>
      </dsp:txXfrm>
    </dsp:sp>
    <dsp:sp modelId="{B20A125E-9D29-4B51-8EC3-52F0C7262BFE}">
      <dsp:nvSpPr>
        <dsp:cNvPr id="0" name=""/>
        <dsp:cNvSpPr/>
      </dsp:nvSpPr>
      <dsp:spPr>
        <a:xfrm>
          <a:off x="4608511" y="1008112"/>
          <a:ext cx="219179" cy="2191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0A2ACB-2A5F-4469-B46D-A9C9EEFE6930}">
      <dsp:nvSpPr>
        <dsp:cNvPr id="0" name=""/>
        <dsp:cNvSpPr/>
      </dsp:nvSpPr>
      <dsp:spPr>
        <a:xfrm>
          <a:off x="5860596" y="0"/>
          <a:ext cx="1394620" cy="87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220472" rIns="220472" bIns="220472" numCol="1" spcCol="1270" anchor="b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300</a:t>
          </a:r>
          <a:endParaRPr lang="cs-CZ" sz="3100" kern="1200" dirty="0"/>
        </a:p>
      </dsp:txBody>
      <dsp:txXfrm>
        <a:off x="5860596" y="0"/>
        <a:ext cx="1394620" cy="876716"/>
      </dsp:txXfrm>
    </dsp:sp>
    <dsp:sp modelId="{51D2EA34-6C29-4EB3-A4EF-70ED964DD3C7}">
      <dsp:nvSpPr>
        <dsp:cNvPr id="0" name=""/>
        <dsp:cNvSpPr/>
      </dsp:nvSpPr>
      <dsp:spPr>
        <a:xfrm>
          <a:off x="6448316" y="986306"/>
          <a:ext cx="219179" cy="2191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80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182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403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546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080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539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079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724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241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50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48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6000">
              <a:schemeClr val="bg1">
                <a:tint val="80000"/>
                <a:satMod val="30000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97E15-B47D-41FD-9585-E8D8637CFD85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F20F6-4935-4F97-8D60-7E262FCEB9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049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9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gi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.wmf"/><Relationship Id="rId5" Type="http://schemas.openxmlformats.org/officeDocument/2006/relationships/image" Target="../media/image29.png"/><Relationship Id="rId10" Type="http://schemas.openxmlformats.org/officeDocument/2006/relationships/image" Target="../media/image10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29.png"/><Relationship Id="rId18" Type="http://schemas.openxmlformats.org/officeDocument/2006/relationships/image" Target="../media/image46.gif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17" Type="http://schemas.openxmlformats.org/officeDocument/2006/relationships/image" Target="../media/image27.png"/><Relationship Id="rId2" Type="http://schemas.openxmlformats.org/officeDocument/2006/relationships/image" Target="../media/image34.png"/><Relationship Id="rId16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5" Type="http://schemas.openxmlformats.org/officeDocument/2006/relationships/image" Target="../media/image45.pn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wmf"/><Relationship Id="rId7" Type="http://schemas.openxmlformats.org/officeDocument/2006/relationships/image" Target="../media/image54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wmf"/><Relationship Id="rId5" Type="http://schemas.openxmlformats.org/officeDocument/2006/relationships/image" Target="../media/image52.wmf"/><Relationship Id="rId4" Type="http://schemas.openxmlformats.org/officeDocument/2006/relationships/image" Target="../media/image51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3" Type="http://schemas.openxmlformats.org/officeDocument/2006/relationships/image" Target="../media/image59.png"/><Relationship Id="rId7" Type="http://schemas.openxmlformats.org/officeDocument/2006/relationships/image" Target="../media/image63.wmf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wmf"/><Relationship Id="rId5" Type="http://schemas.openxmlformats.org/officeDocument/2006/relationships/image" Target="../media/image61.wmf"/><Relationship Id="rId4" Type="http://schemas.openxmlformats.org/officeDocument/2006/relationships/image" Target="../media/image60.wmf"/><Relationship Id="rId9" Type="http://schemas.openxmlformats.org/officeDocument/2006/relationships/image" Target="../media/image6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w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wm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wmf"/><Relationship Id="rId2" Type="http://schemas.openxmlformats.org/officeDocument/2006/relationships/image" Target="../media/image76.wm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wmf"/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wmf"/><Relationship Id="rId5" Type="http://schemas.openxmlformats.org/officeDocument/2006/relationships/image" Target="../media/image80.wmf"/><Relationship Id="rId4" Type="http://schemas.openxmlformats.org/officeDocument/2006/relationships/image" Target="../media/image79.wmf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823072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VY_32_INOVACE_29_Opakování učiva 6. ročníku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Řehořková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Jarmila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45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23528" y="404664"/>
            <a:ext cx="8517870" cy="5760640"/>
          </a:xfrm>
          <a:prstGeom prst="ellipse">
            <a:avLst/>
          </a:prstGeom>
          <a:solidFill>
            <a:srgbClr val="05CD1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1187624" y="2348880"/>
            <a:ext cx="6984776" cy="1470025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Opakování učiva 6. ročníku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B4A6B7Q4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803" y="4005064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15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915988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Kdo je to archeolog?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6624" y="1715025"/>
            <a:ext cx="32043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Vykopává a zkoumá hmotné nálezy</a:t>
            </a:r>
            <a:endParaRPr lang="cs-CZ" sz="2400" dirty="0"/>
          </a:p>
        </p:txBody>
      </p:sp>
      <p:pic>
        <p:nvPicPr>
          <p:cNvPr id="1029" name="Picture 5" descr="C:\Users\OEM\AppData\Local\Microsoft\Windows\Temporary Internet Files\Content.IE5\RZBRHLXH\MC9002404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46736"/>
            <a:ext cx="1810512" cy="134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B4A6B7Q4\MC9002974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581334"/>
            <a:ext cx="1737360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611560" y="1479870"/>
            <a:ext cx="2880320" cy="122687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81919" y="409796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Dějepis?</a:t>
            </a:r>
            <a:endParaRPr lang="cs-CZ" sz="2800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060" y="4097964"/>
            <a:ext cx="54022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2631536" y="3959708"/>
            <a:ext cx="5402263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13067" y="5065885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Dějiny?</a:t>
            </a:r>
            <a:endParaRPr lang="cs-CZ" sz="2800" dirty="0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337" y="4942992"/>
            <a:ext cx="298132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3093980" y="4877376"/>
            <a:ext cx="2917723" cy="6573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24136" y="5833082"/>
            <a:ext cx="24482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Historie?</a:t>
            </a:r>
          </a:p>
          <a:p>
            <a:endParaRPr lang="cs-CZ" dirty="0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149" y="5910134"/>
            <a:ext cx="44386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Zaoblený obdélník 12"/>
          <p:cNvSpPr/>
          <p:nvPr/>
        </p:nvSpPr>
        <p:spPr>
          <a:xfrm>
            <a:off x="3275856" y="5887511"/>
            <a:ext cx="4438650" cy="6461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3084865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Vysvětli pojmy</a:t>
            </a:r>
            <a:endParaRPr lang="cs-CZ" sz="2800" b="1" dirty="0"/>
          </a:p>
        </p:txBody>
      </p:sp>
      <p:sp>
        <p:nvSpPr>
          <p:cNvPr id="5" name="Slunce 4"/>
          <p:cNvSpPr/>
          <p:nvPr/>
        </p:nvSpPr>
        <p:spPr>
          <a:xfrm>
            <a:off x="316717" y="2437322"/>
            <a:ext cx="457200" cy="53884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1878783" y="4055144"/>
            <a:ext cx="579816" cy="4572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1878781" y="5077540"/>
            <a:ext cx="480019" cy="4572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2283682" y="5962585"/>
            <a:ext cx="604985" cy="54121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201348" y="404664"/>
            <a:ext cx="2259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</a:t>
            </a:r>
            <a:endParaRPr lang="cs-CZ" dirty="0"/>
          </a:p>
        </p:txBody>
      </p:sp>
      <p:sp>
        <p:nvSpPr>
          <p:cNvPr id="18" name="Slunce 17"/>
          <p:cNvSpPr/>
          <p:nvPr/>
        </p:nvSpPr>
        <p:spPr>
          <a:xfrm>
            <a:off x="7236295" y="404664"/>
            <a:ext cx="680027" cy="51132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52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36400" y="4442628"/>
            <a:ext cx="147261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Paleolit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66083" y="213095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Mezolit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922" y="3693224"/>
            <a:ext cx="12961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Neolit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81667" y="2948941"/>
            <a:ext cx="14248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Eneolit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197807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Starší doba kamenná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9850" y="3831724"/>
            <a:ext cx="30219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Mladší doba kamenná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4501" y="4581128"/>
            <a:ext cx="33868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Pozdní doba kamenná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9714" y="2972602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Střední doba kamenná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361247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Jak je to správně? 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02122" y="831713"/>
            <a:ext cx="122123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klinkni</a:t>
            </a:r>
            <a:endParaRPr lang="cs-CZ" dirty="0"/>
          </a:p>
        </p:txBody>
      </p:sp>
      <p:sp>
        <p:nvSpPr>
          <p:cNvPr id="14" name="Šipka dolů 13"/>
          <p:cNvSpPr/>
          <p:nvPr/>
        </p:nvSpPr>
        <p:spPr>
          <a:xfrm rot="3533621" flipH="1">
            <a:off x="3185559" y="1150192"/>
            <a:ext cx="378676" cy="1079566"/>
          </a:xfrm>
          <a:prstGeom prst="downArrow">
            <a:avLst>
              <a:gd name="adj1" fmla="val 50000"/>
              <a:gd name="adj2" fmla="val 7154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OEM\AppData\Local\Microsoft\Windows\Temporary Internet Files\Content.IE5\ACJE728X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7131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35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3 4.07407E-6 L -0.25 -0.332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81" y="-1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48148E-6 L -0.23229 0.1997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15" y="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96296E-6 L -0.20469 0.0965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43" y="4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111E-6 L -0.23611 -0.0208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06" y="-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637" y="1283644"/>
            <a:ext cx="18362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Homo </a:t>
            </a:r>
            <a:r>
              <a:rPr lang="cs-CZ" dirty="0" err="1" smtClean="0"/>
              <a:t>habilis</a:t>
            </a:r>
            <a:endParaRPr lang="cs-CZ" dirty="0" smtClean="0"/>
          </a:p>
          <a:p>
            <a:r>
              <a:rPr lang="cs-CZ" dirty="0" smtClean="0"/>
              <a:t>Člověk zručný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327" y="4468295"/>
            <a:ext cx="1943248" cy="19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176" y="2029872"/>
            <a:ext cx="2373331" cy="2032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291" y="4336202"/>
            <a:ext cx="1219200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18" y="1283644"/>
            <a:ext cx="2055105" cy="2197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ný popisek 9"/>
          <p:cNvSpPr/>
          <p:nvPr/>
        </p:nvSpPr>
        <p:spPr>
          <a:xfrm rot="1285697">
            <a:off x="1855532" y="1630033"/>
            <a:ext cx="2794564" cy="1153881"/>
          </a:xfrm>
          <a:prstGeom prst="wedgeEllipseCallout">
            <a:avLst>
              <a:gd name="adj1" fmla="val -24668"/>
              <a:gd name="adj2" fmla="val 78869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425218" y="136439"/>
            <a:ext cx="7675174" cy="1022996"/>
          </a:xfrm>
          <a:prstGeom prst="flowChartPunchedTape">
            <a:avLst/>
          </a:prstGeom>
          <a:solidFill>
            <a:srgbClr val="F1F2F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Jsem člověk……</a:t>
            </a:r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r>
              <a:rPr lang="cs-CZ" sz="2800" dirty="0" smtClean="0">
                <a:solidFill>
                  <a:schemeClr val="tx1"/>
                </a:solidFill>
              </a:rPr>
              <a:t>………. </a:t>
            </a:r>
            <a:r>
              <a:rPr lang="cs-CZ" sz="2800" dirty="0">
                <a:solidFill>
                  <a:schemeClr val="tx1"/>
                </a:solidFill>
              </a:rPr>
              <a:t>l</a:t>
            </a:r>
            <a:r>
              <a:rPr lang="cs-CZ" sz="2800" dirty="0" smtClean="0">
                <a:solidFill>
                  <a:schemeClr val="tx1"/>
                </a:solidFill>
              </a:rPr>
              <a:t>atinsky……</a:t>
            </a:r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r>
              <a:rPr lang="cs-CZ" sz="2800" dirty="0" smtClean="0">
                <a:solidFill>
                  <a:schemeClr val="tx1"/>
                </a:solidFill>
              </a:rPr>
              <a:t>………..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 rot="19497607">
            <a:off x="6858089" y="1084272"/>
            <a:ext cx="1965015" cy="1738139"/>
          </a:xfrm>
          <a:prstGeom prst="wedgeEllipseCallout">
            <a:avLst>
              <a:gd name="adj1" fmla="val -56213"/>
              <a:gd name="adj2" fmla="val 3509"/>
            </a:avLst>
          </a:prstGeom>
          <a:solidFill>
            <a:srgbClr val="CA26A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ný popisek 13"/>
          <p:cNvSpPr/>
          <p:nvPr/>
        </p:nvSpPr>
        <p:spPr>
          <a:xfrm rot="14493780">
            <a:off x="5080422" y="4140634"/>
            <a:ext cx="2191202" cy="1873488"/>
          </a:xfrm>
          <a:prstGeom prst="wedgeEllipseCallout">
            <a:avLst>
              <a:gd name="adj1" fmla="val -16531"/>
              <a:gd name="adj2" fmla="val 55278"/>
            </a:avLst>
          </a:prstGeom>
          <a:solidFill>
            <a:srgbClr val="EE35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ný popisek 14"/>
          <p:cNvSpPr/>
          <p:nvPr/>
        </p:nvSpPr>
        <p:spPr>
          <a:xfrm rot="15525294">
            <a:off x="565605" y="3732124"/>
            <a:ext cx="2209517" cy="2532507"/>
          </a:xfrm>
          <a:prstGeom prst="wedgeEllipseCallout">
            <a:avLst>
              <a:gd name="adj1" fmla="val -13443"/>
              <a:gd name="adj2" fmla="val 59023"/>
            </a:avLst>
          </a:prstGeom>
          <a:solidFill>
            <a:srgbClr val="05CD1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020550" y="1561646"/>
            <a:ext cx="201594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Člověk vzpřímený</a:t>
            </a:r>
          </a:p>
          <a:p>
            <a:r>
              <a:rPr lang="cs-CZ" b="1" dirty="0"/>
              <a:t>Homo </a:t>
            </a:r>
            <a:r>
              <a:rPr lang="cs-CZ" b="1" dirty="0" err="1"/>
              <a:t>erectus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618799" y="4665985"/>
            <a:ext cx="27941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Člověk dnešního typu</a:t>
            </a:r>
          </a:p>
          <a:p>
            <a:r>
              <a:rPr lang="cs-CZ" b="1" dirty="0"/>
              <a:t>Homo sapiens </a:t>
            </a:r>
            <a:r>
              <a:rPr lang="cs-CZ" b="1" dirty="0" err="1"/>
              <a:t>sapiens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5215438" y="4665984"/>
            <a:ext cx="197680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Člověk rozumný</a:t>
            </a:r>
          </a:p>
          <a:p>
            <a:r>
              <a:rPr lang="cs-CZ" b="1" dirty="0"/>
              <a:t>Homo sapiens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363663" y="1764132"/>
            <a:ext cx="20985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Homo </a:t>
            </a:r>
            <a:r>
              <a:rPr lang="cs-CZ" b="1" dirty="0" err="1"/>
              <a:t>habilis</a:t>
            </a:r>
            <a:endParaRPr lang="cs-CZ" b="1" dirty="0"/>
          </a:p>
          <a:p>
            <a:r>
              <a:rPr lang="cs-CZ" b="1" dirty="0"/>
              <a:t>Člověk zručný</a:t>
            </a:r>
          </a:p>
        </p:txBody>
      </p:sp>
      <p:sp>
        <p:nvSpPr>
          <p:cNvPr id="3" name="Slunce 2"/>
          <p:cNvSpPr/>
          <p:nvPr/>
        </p:nvSpPr>
        <p:spPr>
          <a:xfrm>
            <a:off x="3563888" y="2410463"/>
            <a:ext cx="504056" cy="442473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7326291" y="2410463"/>
            <a:ext cx="514305" cy="37046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1187624" y="5468282"/>
            <a:ext cx="482739" cy="40899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5724128" y="5672777"/>
            <a:ext cx="576064" cy="348511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259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dirty="0" smtClean="0"/>
              <a:t>O jaké prameny se jedná?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5111" y="3429000"/>
            <a:ext cx="1641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hmotné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34579" y="31316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písemné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60" y="3429000"/>
            <a:ext cx="936096" cy="369332"/>
          </a:xfrm>
          <a:prstGeom prst="rect">
            <a:avLst/>
          </a:prstGeom>
          <a:solidFill>
            <a:srgbClr val="60F01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80573" y="3207485"/>
            <a:ext cx="1548172" cy="369332"/>
          </a:xfrm>
          <a:prstGeom prst="rect">
            <a:avLst/>
          </a:prstGeom>
          <a:solidFill>
            <a:srgbClr val="EE352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833497" y="425652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obrazové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52530" y="4265254"/>
            <a:ext cx="1224136" cy="42236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36213" y="6361856"/>
            <a:ext cx="2482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obrazové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5111" y="6239892"/>
            <a:ext cx="1241356" cy="510768"/>
          </a:xfrm>
          <a:prstGeom prst="rect">
            <a:avLst/>
          </a:prstGeom>
          <a:solidFill>
            <a:srgbClr val="7030A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998935" y="605522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hmotné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932040" y="5995445"/>
            <a:ext cx="1440160" cy="616714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16514" y="1196357"/>
            <a:ext cx="5472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2328" y="1177772"/>
            <a:ext cx="471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45564" y="2132856"/>
            <a:ext cx="3667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46889" y="4687614"/>
            <a:ext cx="3368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49942" y="4548858"/>
            <a:ext cx="357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</a:t>
            </a:r>
            <a:endParaRPr lang="cs-CZ" sz="3200" b="1" dirty="0"/>
          </a:p>
        </p:txBody>
      </p:sp>
      <p:pic>
        <p:nvPicPr>
          <p:cNvPr id="1027" name="Picture 3" descr="C:\Users\OEM\AppData\Local\Microsoft\Windows\Temporary Internet Files\Content.IE5\RZBRHLXH\MC900296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83" y="1469537"/>
            <a:ext cx="1941169" cy="17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RZBRHLXH\MM90035449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9450" y="1643789"/>
            <a:ext cx="1749381" cy="133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B4A6B7Q4\MP9002161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79" y="4052618"/>
            <a:ext cx="1264441" cy="1896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RZBRHLXH\MC9002902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530" y="2661910"/>
            <a:ext cx="1598154" cy="1419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EM\AppData\Local\Microsoft\Windows\Temporary Internet Files\Content.IE5\S2OJ9WZ5\MC9002309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985" y="3334299"/>
            <a:ext cx="1684988" cy="2369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652120" y="1071900"/>
            <a:ext cx="181247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270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1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70080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Znázorni na časové přímce</a:t>
            </a:r>
            <a:r>
              <a:rPr lang="cs-CZ" dirty="0" smtClean="0"/>
              <a:t>:   </a:t>
            </a:r>
            <a:r>
              <a:rPr lang="cs-CZ" sz="2400" dirty="0" smtClean="0"/>
              <a:t>200 př.n.l., 150 n.l., 300 n.l., 300 př.n.l.</a:t>
            </a:r>
            <a:endParaRPr lang="cs-CZ" sz="24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40171113"/>
              </p:ext>
            </p:extLst>
          </p:nvPr>
        </p:nvGraphicFramePr>
        <p:xfrm>
          <a:off x="683568" y="4149080"/>
          <a:ext cx="8064896" cy="2191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611560" y="4297964"/>
            <a:ext cx="8136904" cy="2016224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OEM\AppData\Local\Microsoft\Windows\Temporary Internet Files\Content.IE5\RZBRHLXH\MC9002792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3006372"/>
            <a:ext cx="964152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84168" y="378904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849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9194" y="472316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 jdou jednotlivá období za sebou?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83894" y="2774655"/>
            <a:ext cx="1574911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  středověk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388" y="2749334"/>
            <a:ext cx="1462389" cy="40011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  pravěk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084" y="5925079"/>
            <a:ext cx="1915653" cy="707886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  nejnovější doba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7227" y="4685762"/>
            <a:ext cx="1558500" cy="400110"/>
          </a:xfrm>
          <a:prstGeom prst="rect">
            <a:avLst/>
          </a:prstGeom>
          <a:solidFill>
            <a:srgbClr val="05CD18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   starověk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5544" y="4865012"/>
            <a:ext cx="1368152" cy="400110"/>
          </a:xfrm>
          <a:prstGeom prst="rect">
            <a:avLst/>
          </a:prstGeom>
          <a:solidFill>
            <a:srgbClr val="EC2424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  novověk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49" y="1106070"/>
            <a:ext cx="1471529" cy="14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98" y="3822956"/>
            <a:ext cx="15843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546" y="2050840"/>
            <a:ext cx="1632068" cy="16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804" y="5030276"/>
            <a:ext cx="1816100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850884" y="1156989"/>
            <a:ext cx="280005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Klikni na správný obrázek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OEM\AppData\Local\Microsoft\Windows\Temporary Internet Files\Content.IE5\ACJE728X\MC9003433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605537"/>
            <a:ext cx="1303006" cy="1692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OEM\AppData\Local\Microsoft\Windows\Temporary Internet Files\Content.IE5\B4A6B7Q4\MM900234732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077947"/>
            <a:ext cx="1297087" cy="132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63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216972" y="3371965"/>
            <a:ext cx="20161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2000" dirty="0"/>
              <a:t>Malá tlupa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37255" y="2439761"/>
            <a:ext cx="27368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2000" dirty="0"/>
              <a:t>Velká tlupa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07493" y="2686618"/>
            <a:ext cx="22336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2000" dirty="0"/>
              <a:t>Lov velké zvěře</a:t>
            </a:r>
          </a:p>
        </p:txBody>
      </p:sp>
      <p:sp>
        <p:nvSpPr>
          <p:cNvPr id="14342" name="TextovéPole 8"/>
          <p:cNvSpPr txBox="1">
            <a:spLocks noChangeArrowheads="1"/>
          </p:cNvSpPr>
          <p:nvPr/>
        </p:nvSpPr>
        <p:spPr bwMode="auto">
          <a:xfrm>
            <a:off x="258341" y="2886643"/>
            <a:ext cx="29511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2000" dirty="0"/>
              <a:t>Lov malé zvěře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333105" y="3256531"/>
            <a:ext cx="25193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dirty="0"/>
              <a:t>Umí rozdělat oheň</a:t>
            </a:r>
          </a:p>
        </p:txBody>
      </p:sp>
      <p:sp>
        <p:nvSpPr>
          <p:cNvPr id="14345" name="TextovéPole 11"/>
          <p:cNvSpPr txBox="1">
            <a:spLocks noChangeArrowheads="1"/>
          </p:cNvSpPr>
          <p:nvPr/>
        </p:nvSpPr>
        <p:spPr bwMode="auto">
          <a:xfrm>
            <a:off x="216972" y="3992946"/>
            <a:ext cx="24479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2000" dirty="0"/>
              <a:t>Převisy skal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145506" y="3036069"/>
            <a:ext cx="2087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2000" dirty="0"/>
              <a:t>Luk a šíp</a:t>
            </a:r>
          </a:p>
        </p:txBody>
      </p:sp>
      <p:sp>
        <p:nvSpPr>
          <p:cNvPr id="14348" name="TextovéPole 14"/>
          <p:cNvSpPr txBox="1">
            <a:spLocks noChangeArrowheads="1"/>
          </p:cNvSpPr>
          <p:nvPr/>
        </p:nvSpPr>
        <p:spPr bwMode="auto">
          <a:xfrm>
            <a:off x="258341" y="4939199"/>
            <a:ext cx="25923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2000" dirty="0"/>
              <a:t>Sekáče a úštěpy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381" y="2592955"/>
            <a:ext cx="25733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359" y="4742897"/>
            <a:ext cx="22860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200" y="3436119"/>
            <a:ext cx="24257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7493" y="3699258"/>
            <a:ext cx="22860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813" y="4329942"/>
            <a:ext cx="227965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55" y="327239"/>
            <a:ext cx="1050992" cy="1403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432" y="569694"/>
            <a:ext cx="1296144" cy="1113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546" y="428078"/>
            <a:ext cx="1039813" cy="1303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068" y="284129"/>
            <a:ext cx="1452016" cy="1494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6058" y="1866000"/>
            <a:ext cx="185334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Člověk zručný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22981" y="1848380"/>
            <a:ext cx="1900924" cy="369332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Člověk vzpřímený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0852" y="1869378"/>
            <a:ext cx="1905663" cy="369332"/>
          </a:xfrm>
          <a:prstGeom prst="rect">
            <a:avLst/>
          </a:prstGeom>
          <a:solidFill>
            <a:srgbClr val="FB790D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Člověk rozumný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1887688"/>
            <a:ext cx="2304255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Člověk dnešního typu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86172" y="4294370"/>
            <a:ext cx="275418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Rod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6684" y="5912405"/>
            <a:ext cx="5591460" cy="73866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Zařaď pojmy k určitému typu člověka</a:t>
            </a:r>
          </a:p>
          <a:p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95883" y="3929832"/>
            <a:ext cx="36368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Dolní Věstonice, Pavlov</a:t>
            </a:r>
            <a:endParaRPr lang="cs-CZ" sz="2000" dirty="0"/>
          </a:p>
        </p:txBody>
      </p:sp>
      <p:pic>
        <p:nvPicPr>
          <p:cNvPr id="10242" name="Picture 2" descr="C:\Users\OEM\AppData\Local\Microsoft\Windows\Temporary Internet Files\Content.IE5\VT577MUS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089" y="4557159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76684" y="4473579"/>
            <a:ext cx="1457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ěstní klín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6259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35528"/>
            <a:ext cx="1153277" cy="1451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537" y="493443"/>
            <a:ext cx="1457325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16" y="559666"/>
            <a:ext cx="1585365" cy="1361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15" y="344603"/>
            <a:ext cx="1224136" cy="1642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2" y="3246479"/>
            <a:ext cx="2597150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330" y="3762985"/>
            <a:ext cx="265747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90" y="4350618"/>
            <a:ext cx="207962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20" y="4812321"/>
            <a:ext cx="251142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521" y="3203991"/>
            <a:ext cx="2298700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6348" y="3740566"/>
            <a:ext cx="2551906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733" y="4770854"/>
            <a:ext cx="25781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2521" y="3121156"/>
            <a:ext cx="206142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614" y="3574141"/>
            <a:ext cx="227965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6" name="Picture 2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052" y="2999622"/>
            <a:ext cx="2403562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7" name="Picture 25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837" y="3908459"/>
            <a:ext cx="24257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8" name="Picture 26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8353" y="4342491"/>
            <a:ext cx="22860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59428" y="3472279"/>
            <a:ext cx="12526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Rod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4316" y="2415371"/>
            <a:ext cx="158417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Člověk zručný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56496" y="2381188"/>
            <a:ext cx="1877460" cy="369332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Člověk vzpřímený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09289" y="2368776"/>
            <a:ext cx="1928796" cy="369332"/>
          </a:xfrm>
          <a:prstGeom prst="rect">
            <a:avLst/>
          </a:prstGeom>
          <a:solidFill>
            <a:srgbClr val="FB790D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Člověk rozumný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22521" y="4818960"/>
            <a:ext cx="2008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Dolní Věstonice, Pavlov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56312" y="2276872"/>
            <a:ext cx="1720144" cy="64633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Člověk dnešního typu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995" y="5655543"/>
            <a:ext cx="2565821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Tak je to správně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89309" y="429956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Luk a šíp</a:t>
            </a:r>
            <a:endParaRPr lang="cs-CZ" sz="2000" dirty="0"/>
          </a:p>
        </p:txBody>
      </p:sp>
      <p:pic>
        <p:nvPicPr>
          <p:cNvPr id="1026" name="Picture 2" descr="C:\Users\OEM\AppData\Local\Microsoft\Windows\Temporary Internet Files\Content.IE5\B75O257N\MM900041090[1].gif"/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135" y="5405362"/>
            <a:ext cx="1000125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56496" y="4299560"/>
            <a:ext cx="1739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Pěstní klín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5561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4068" y="1621431"/>
            <a:ext cx="61926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 roce 10 000 př.n.l.  se </a:t>
            </a:r>
            <a:r>
              <a:rPr lang="cs-CZ" dirty="0" smtClean="0"/>
              <a:t>…………………….</a:t>
            </a:r>
            <a:endParaRPr lang="cs-CZ" dirty="0"/>
          </a:p>
          <a:p>
            <a:r>
              <a:rPr lang="cs-CZ" dirty="0"/>
              <a:t>Nastává období     </a:t>
            </a:r>
            <a:r>
              <a:rPr lang="cs-CZ" dirty="0" smtClean="0"/>
              <a:t>…………………………</a:t>
            </a:r>
            <a:r>
              <a:rPr lang="cs-CZ" dirty="0"/>
              <a:t>doby kamenné</a:t>
            </a:r>
          </a:p>
          <a:p>
            <a:r>
              <a:rPr lang="cs-CZ" dirty="0" smtClean="0"/>
              <a:t>Lidé </a:t>
            </a:r>
            <a:r>
              <a:rPr lang="cs-CZ" dirty="0"/>
              <a:t>se začali zabývat </a:t>
            </a:r>
            <a:r>
              <a:rPr lang="cs-CZ" dirty="0" smtClean="0"/>
              <a:t>………………… </a:t>
            </a:r>
            <a:r>
              <a:rPr lang="cs-CZ" dirty="0"/>
              <a:t>a </a:t>
            </a:r>
            <a:r>
              <a:rPr lang="cs-CZ" dirty="0" smtClean="0"/>
              <a:t>…………………….</a:t>
            </a:r>
            <a:r>
              <a:rPr lang="cs-CZ" dirty="0"/>
              <a:t>čím?  </a:t>
            </a:r>
          </a:p>
          <a:p>
            <a:r>
              <a:rPr lang="cs-CZ" dirty="0"/>
              <a:t>Nejlepší podmínky byly v oblasti </a:t>
            </a:r>
            <a:r>
              <a:rPr lang="cs-CZ" dirty="0" smtClean="0"/>
              <a:t>………………………..  </a:t>
            </a:r>
            <a:endParaRPr lang="cs-CZ" dirty="0"/>
          </a:p>
          <a:p>
            <a:r>
              <a:rPr lang="cs-CZ" dirty="0"/>
              <a:t>  Rod se usadil na jednom místě a vznikaly</a:t>
            </a:r>
            <a:r>
              <a:rPr lang="cs-CZ" dirty="0" smtClean="0"/>
              <a:t>………………</a:t>
            </a:r>
            <a:endParaRPr lang="cs-CZ" dirty="0"/>
          </a:p>
          <a:p>
            <a:r>
              <a:rPr lang="cs-CZ" dirty="0"/>
              <a:t>Nástroje z kamene byly opracované </a:t>
            </a:r>
            <a:r>
              <a:rPr lang="cs-CZ" dirty="0" smtClean="0"/>
              <a:t>…………………          </a:t>
            </a:r>
            <a:r>
              <a:rPr lang="cs-CZ" dirty="0"/>
              <a:t>a </a:t>
            </a:r>
            <a:r>
              <a:rPr lang="cs-CZ" dirty="0" smtClean="0"/>
              <a:t>………………………</a:t>
            </a:r>
            <a:endParaRPr lang="cs-CZ" dirty="0"/>
          </a:p>
          <a:p>
            <a:r>
              <a:rPr lang="cs-CZ" dirty="0"/>
              <a:t>Půdu obdělávali zemědělci </a:t>
            </a:r>
            <a:r>
              <a:rPr lang="cs-CZ" dirty="0" smtClean="0"/>
              <a:t>………………</a:t>
            </a:r>
            <a:r>
              <a:rPr lang="cs-CZ" dirty="0"/>
              <a:t>čím?…..</a:t>
            </a:r>
          </a:p>
          <a:p>
            <a:r>
              <a:rPr lang="cs-CZ" dirty="0"/>
              <a:t>  Lidé si stavěli </a:t>
            </a:r>
            <a:r>
              <a:rPr lang="cs-CZ" dirty="0" smtClean="0"/>
              <a:t>………………………., </a:t>
            </a:r>
            <a:r>
              <a:rPr lang="cs-CZ" dirty="0"/>
              <a:t>v tomto domě žila </a:t>
            </a:r>
            <a:r>
              <a:rPr lang="cs-CZ" dirty="0" smtClean="0"/>
              <a:t>…………………</a:t>
            </a:r>
            <a:endParaRPr lang="cs-CZ" dirty="0"/>
          </a:p>
          <a:p>
            <a:r>
              <a:rPr lang="cs-CZ" dirty="0"/>
              <a:t>Kromě zemědělství  se zabývají </a:t>
            </a:r>
            <a:r>
              <a:rPr lang="cs-CZ" dirty="0" smtClean="0"/>
              <a:t>…………………………… </a:t>
            </a:r>
            <a:r>
              <a:rPr lang="cs-CZ" dirty="0"/>
              <a:t>a </a:t>
            </a:r>
            <a:r>
              <a:rPr lang="cs-CZ" dirty="0" smtClean="0"/>
              <a:t>………………………………</a:t>
            </a:r>
            <a:endParaRPr lang="cs-CZ" dirty="0"/>
          </a:p>
          <a:p>
            <a:r>
              <a:rPr lang="cs-CZ" dirty="0"/>
              <a:t>Potom následuje období</a:t>
            </a:r>
            <a:r>
              <a:rPr lang="cs-CZ" dirty="0" smtClean="0"/>
              <a:t>……………………………………</a:t>
            </a:r>
            <a:endParaRPr lang="cs-CZ" dirty="0"/>
          </a:p>
          <a:p>
            <a:r>
              <a:rPr lang="cs-CZ" dirty="0"/>
              <a:t>Oradlo bylo tažené </a:t>
            </a:r>
            <a:r>
              <a:rPr lang="cs-CZ" dirty="0" smtClean="0"/>
              <a:t>…………………. </a:t>
            </a:r>
            <a:r>
              <a:rPr lang="cs-CZ" dirty="0"/>
              <a:t>a  k dopravě užívali </a:t>
            </a:r>
            <a:r>
              <a:rPr lang="cs-CZ" dirty="0" smtClean="0"/>
              <a:t>…………….</a:t>
            </a:r>
            <a:endParaRPr lang="cs-CZ" dirty="0"/>
          </a:p>
          <a:p>
            <a:r>
              <a:rPr lang="cs-CZ" dirty="0"/>
              <a:t>Objevují se už i kovy např. </a:t>
            </a:r>
            <a:r>
              <a:rPr lang="cs-CZ" dirty="0" smtClean="0"/>
              <a:t>…………………a …….….                   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403648" y="620688"/>
            <a:ext cx="3312061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dirty="0"/>
              <a:t>Dokážeš doplnit text?</a:t>
            </a:r>
          </a:p>
        </p:txBody>
      </p:sp>
      <p:pic>
        <p:nvPicPr>
          <p:cNvPr id="4099" name="Picture 3" descr="C:\Users\OEM\AppData\Local\Microsoft\Windows\Temporary Internet Files\Content.IE5\ACJE728X\MC900415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861486"/>
            <a:ext cx="197720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OEM\AppData\Local\Microsoft\Windows\Temporary Internet Files\Content.IE5\B4A6B7Q4\MC9002994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175" y="2618141"/>
            <a:ext cx="1440160" cy="1258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OEM\AppData\Local\Microsoft\Windows\Temporary Internet Files\Content.IE5\B4A6B7Q4\MC900350313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48680"/>
            <a:ext cx="168243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747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060848"/>
            <a:ext cx="619268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 roce 10 000 př.n.l.  </a:t>
            </a:r>
            <a:r>
              <a:rPr lang="cs-CZ" dirty="0" smtClean="0"/>
              <a:t>se </a:t>
            </a:r>
            <a:r>
              <a:rPr lang="cs-CZ" b="1" dirty="0" smtClean="0">
                <a:solidFill>
                  <a:srgbClr val="FF0000"/>
                </a:solidFill>
              </a:rPr>
              <a:t>oteplilo.</a:t>
            </a:r>
            <a:endParaRPr lang="cs-CZ" dirty="0"/>
          </a:p>
          <a:p>
            <a:r>
              <a:rPr lang="cs-CZ" dirty="0"/>
              <a:t>Nastává období     </a:t>
            </a:r>
            <a:r>
              <a:rPr lang="cs-CZ" b="1" dirty="0" smtClean="0">
                <a:solidFill>
                  <a:srgbClr val="FF0000"/>
                </a:solidFill>
              </a:rPr>
              <a:t>mladší</a:t>
            </a:r>
            <a:r>
              <a:rPr lang="cs-CZ" dirty="0" smtClean="0"/>
              <a:t> doby kamenné.</a:t>
            </a:r>
            <a:endParaRPr lang="cs-CZ" dirty="0"/>
          </a:p>
          <a:p>
            <a:r>
              <a:rPr lang="cs-CZ" dirty="0" smtClean="0"/>
              <a:t>Lidé </a:t>
            </a:r>
            <a:r>
              <a:rPr lang="cs-CZ" dirty="0"/>
              <a:t>se začali zabývat </a:t>
            </a:r>
            <a:r>
              <a:rPr lang="cs-CZ" b="1" dirty="0" smtClean="0">
                <a:solidFill>
                  <a:srgbClr val="FF0000"/>
                </a:solidFill>
              </a:rPr>
              <a:t>zemědělstvím 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b="1" dirty="0" smtClean="0">
                <a:solidFill>
                  <a:srgbClr val="FF0000"/>
                </a:solidFill>
              </a:rPr>
              <a:t>chovem dobytka.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Nejlepší podmínky byly v oblasti </a:t>
            </a:r>
            <a:r>
              <a:rPr lang="cs-CZ" b="1" dirty="0" smtClean="0">
                <a:solidFill>
                  <a:srgbClr val="FF0000"/>
                </a:solidFill>
              </a:rPr>
              <a:t>Blízkého východu.</a:t>
            </a:r>
            <a:r>
              <a:rPr lang="cs-CZ" dirty="0" smtClean="0"/>
              <a:t>  </a:t>
            </a:r>
            <a:endParaRPr lang="cs-CZ" dirty="0"/>
          </a:p>
          <a:p>
            <a:r>
              <a:rPr lang="cs-CZ" dirty="0"/>
              <a:t>  Rod se usadil na jednom místě a </a:t>
            </a:r>
            <a:r>
              <a:rPr lang="cs-CZ" dirty="0" smtClean="0"/>
              <a:t>vznikaly</a:t>
            </a: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vesnice.</a:t>
            </a:r>
            <a:endParaRPr lang="cs-CZ" dirty="0"/>
          </a:p>
          <a:p>
            <a:r>
              <a:rPr lang="cs-CZ" dirty="0"/>
              <a:t>Nástroje z kamene byly opracované </a:t>
            </a:r>
            <a:r>
              <a:rPr lang="cs-CZ" b="1" dirty="0" smtClean="0">
                <a:solidFill>
                  <a:srgbClr val="FF0000"/>
                </a:solidFill>
              </a:rPr>
              <a:t>broušením 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b="1" dirty="0" smtClean="0">
                <a:solidFill>
                  <a:srgbClr val="FF0000"/>
                </a:solidFill>
              </a:rPr>
              <a:t>vrtáním.</a:t>
            </a:r>
            <a:endParaRPr lang="cs-CZ" dirty="0"/>
          </a:p>
          <a:p>
            <a:r>
              <a:rPr lang="cs-CZ" dirty="0"/>
              <a:t>Půdu obdělávali zemědělci </a:t>
            </a:r>
            <a:r>
              <a:rPr lang="cs-CZ" b="1" dirty="0" smtClean="0">
                <a:solidFill>
                  <a:srgbClr val="FF0000"/>
                </a:solidFill>
              </a:rPr>
              <a:t>motykou a hákem.</a:t>
            </a:r>
            <a:endParaRPr lang="cs-CZ" dirty="0"/>
          </a:p>
          <a:p>
            <a:r>
              <a:rPr lang="cs-CZ" dirty="0"/>
              <a:t>  Lidé si stavěli </a:t>
            </a:r>
            <a:r>
              <a:rPr lang="cs-CZ" b="1" dirty="0" smtClean="0">
                <a:solidFill>
                  <a:srgbClr val="FF0000"/>
                </a:solidFill>
              </a:rPr>
              <a:t>dlouhé domy</a:t>
            </a:r>
            <a:r>
              <a:rPr lang="cs-CZ" dirty="0" smtClean="0"/>
              <a:t> </a:t>
            </a:r>
            <a:r>
              <a:rPr lang="cs-CZ" dirty="0"/>
              <a:t>v tomto domě žila </a:t>
            </a:r>
            <a:r>
              <a:rPr lang="cs-CZ" b="1" dirty="0" smtClean="0">
                <a:solidFill>
                  <a:srgbClr val="FF0000"/>
                </a:solidFill>
              </a:rPr>
              <a:t>velkorodina.</a:t>
            </a:r>
            <a:endParaRPr lang="cs-CZ" dirty="0"/>
          </a:p>
          <a:p>
            <a:r>
              <a:rPr lang="cs-CZ" dirty="0"/>
              <a:t>Kromě zemědělství  se </a:t>
            </a:r>
            <a:r>
              <a:rPr lang="cs-CZ" dirty="0" smtClean="0"/>
              <a:t>zabývají </a:t>
            </a:r>
            <a:r>
              <a:rPr lang="cs-CZ" b="1" dirty="0" smtClean="0">
                <a:solidFill>
                  <a:srgbClr val="FF0000"/>
                </a:solidFill>
              </a:rPr>
              <a:t>hrnčířstvím 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b="1" dirty="0" smtClean="0">
                <a:solidFill>
                  <a:srgbClr val="FF0000"/>
                </a:solidFill>
              </a:rPr>
              <a:t>tkaním látek.</a:t>
            </a:r>
            <a:endParaRPr lang="cs-CZ" dirty="0"/>
          </a:p>
          <a:p>
            <a:r>
              <a:rPr lang="cs-CZ" dirty="0"/>
              <a:t>Potom následuje </a:t>
            </a:r>
            <a:r>
              <a:rPr lang="cs-CZ" dirty="0" smtClean="0"/>
              <a:t>období</a:t>
            </a: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pozdní doby kamenné.</a:t>
            </a:r>
            <a:endParaRPr lang="cs-CZ" dirty="0"/>
          </a:p>
          <a:p>
            <a:r>
              <a:rPr lang="cs-CZ" dirty="0" smtClean="0"/>
              <a:t>Oradlo </a:t>
            </a:r>
            <a:r>
              <a:rPr lang="cs-CZ" dirty="0"/>
              <a:t>bylo tažené </a:t>
            </a:r>
            <a:r>
              <a:rPr lang="cs-CZ" b="1" dirty="0" smtClean="0">
                <a:solidFill>
                  <a:srgbClr val="FF0000"/>
                </a:solidFill>
              </a:rPr>
              <a:t>dobytkem</a:t>
            </a:r>
            <a:r>
              <a:rPr lang="cs-CZ" dirty="0" smtClean="0"/>
              <a:t> </a:t>
            </a:r>
            <a:r>
              <a:rPr lang="cs-CZ" dirty="0"/>
              <a:t>a  k dopravě užívali </a:t>
            </a:r>
            <a:r>
              <a:rPr lang="cs-CZ" b="1" dirty="0" smtClean="0">
                <a:solidFill>
                  <a:srgbClr val="FF0000"/>
                </a:solidFill>
              </a:rPr>
              <a:t>vůz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Objevují se už i kovy např. </a:t>
            </a:r>
            <a:r>
              <a:rPr lang="cs-CZ" b="1" dirty="0" smtClean="0">
                <a:solidFill>
                  <a:srgbClr val="FF0000"/>
                </a:solidFill>
              </a:rPr>
              <a:t>bronz později železo.</a:t>
            </a:r>
            <a:r>
              <a:rPr lang="cs-CZ" dirty="0" smtClean="0"/>
              <a:t>                   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41408" y="643367"/>
            <a:ext cx="2624373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Tak je to správně</a:t>
            </a:r>
            <a:endParaRPr lang="cs-CZ" sz="2800" dirty="0"/>
          </a:p>
        </p:txBody>
      </p:sp>
      <p:pic>
        <p:nvPicPr>
          <p:cNvPr id="4099" name="Picture 3" descr="C:\Users\OEM\AppData\Local\Microsoft\Windows\Temporary Internet Files\Content.IE5\ACJE728X\MC900415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619" y="4725144"/>
            <a:ext cx="197720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OEM\AppData\Local\Microsoft\Windows\Temporary Internet Files\Content.IE5\B4A6B7Q4\MC9002994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139" y="2492896"/>
            <a:ext cx="1440160" cy="1258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OEM\AppData\Local\Microsoft\Windows\Temporary Internet Files\Content.IE5\B4A6B7Q4\MC900350313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223" y="321504"/>
            <a:ext cx="168243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79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OEM\AppData\Local\Microsoft\Windows\Temporary Internet Files\Content.IE5\ACJE728X\MC900296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366" y="4077072"/>
            <a:ext cx="204947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OEM\AppData\Local\Microsoft\Windows\Temporary Internet Files\Content.IE5\RZBRHLXH\MC9003306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796" y="4304338"/>
            <a:ext cx="1467612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OEM\AppData\Local\Microsoft\Windows\Temporary Internet Files\Content.IE5\S2OJ9WZ5\MC9004110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988154" cy="1854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OEM\AppData\Local\Microsoft\Windows\Temporary Internet Files\Content.IE5\B4A6B7Q4\MC9003452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897" y="1635228"/>
            <a:ext cx="1819656" cy="149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548680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souvisí tyto obrázky s mladší dobou kamennou? Napiš, čím se lidé v té době zabývali. </a:t>
            </a:r>
            <a:endParaRPr lang="cs-CZ" dirty="0"/>
          </a:p>
        </p:txBody>
      </p:sp>
      <p:pic>
        <p:nvPicPr>
          <p:cNvPr id="1028" name="Picture 4" descr="C:\Users\OEM\AppData\Local\Microsoft\Windows\Temporary Internet Files\Content.IE5\B4A6B7Q4\MC9003448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03287"/>
            <a:ext cx="1810512" cy="112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Desktop\dějepis eu\len 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533" y="1511802"/>
            <a:ext cx="1296144" cy="228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07891" y="2654491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hov dobytka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3797180"/>
            <a:ext cx="1899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kaní látek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131186"/>
            <a:ext cx="2236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emědělství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602128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ěstování obilí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5877272"/>
            <a:ext cx="2098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hrnčířstsví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624660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zpracování vlny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724128" y="404664"/>
            <a:ext cx="1932977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likni na obrázek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748" y="2949455"/>
            <a:ext cx="920750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954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9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59532" y="1839307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Keltové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1562308"/>
            <a:ext cx="14401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Germáni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2889" y="1988840"/>
            <a:ext cx="1475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Marobud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2889" y="2503849"/>
            <a:ext cx="1331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Markomani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2037" y="299695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pivo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50842" y="336628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oppida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2889" y="372929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62036" y="4067931"/>
            <a:ext cx="2378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eopevněné vesnice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2889" y="4556049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Závist u Zbraslavi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76303" y="4973077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rnčířský kruh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75994" y="544522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druidové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62036" y="5814556"/>
            <a:ext cx="1814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vádové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56422" y="379294"/>
            <a:ext cx="3299953" cy="461665"/>
          </a:xfrm>
          <a:prstGeom prst="rect">
            <a:avLst/>
          </a:prstGeom>
          <a:solidFill>
            <a:srgbClr val="05CD18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Kam zařadíš tyto pojmy?</a:t>
            </a:r>
            <a:endParaRPr lang="cs-CZ" sz="2400" dirty="0"/>
          </a:p>
        </p:txBody>
      </p:sp>
      <p:sp>
        <p:nvSpPr>
          <p:cNvPr id="25" name="Obousměrná vodorovná šipka 24"/>
          <p:cNvSpPr/>
          <p:nvPr/>
        </p:nvSpPr>
        <p:spPr>
          <a:xfrm>
            <a:off x="2843808" y="1031791"/>
            <a:ext cx="2651250" cy="957049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>
            <a:stCxn id="7" idx="1"/>
          </p:cNvCxnSpPr>
          <p:nvPr/>
        </p:nvCxnSpPr>
        <p:spPr>
          <a:xfrm>
            <a:off x="3572889" y="2173506"/>
            <a:ext cx="0" cy="4090668"/>
          </a:xfrm>
          <a:prstGeom prst="line">
            <a:avLst/>
          </a:prstGeom>
          <a:ln w="38100">
            <a:solidFill>
              <a:srgbClr val="EE35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OEM\AppData\Local\Microsoft\Windows\Temporary Internet Files\Content.IE5\RZBRHLXH\MC9002321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1054"/>
            <a:ext cx="1260140" cy="1841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396" y="1248705"/>
            <a:ext cx="1197133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klikni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9144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85185E-6 L 0.22553 -0.005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67" y="-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85185E-6 L 0.23334 -0.0074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67" y="-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11111E-6 L -0.24375 -0.0057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88" y="-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59259E-6 L -0.23872 0.0034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44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85185E-6 L -0.22535 0.003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67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4 0.01041 L 0.18125 0.0060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92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882 -3.7037E-6 L -0.26476 -0.0023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06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07407E-6 L -0.26771 0.0009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43 0.00463 L -0.26892 0.0046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L 0.18455 0.00324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19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920880" cy="461665"/>
          </a:xfrm>
          <a:prstGeom prst="rect">
            <a:avLst/>
          </a:prstGeom>
          <a:solidFill>
            <a:srgbClr val="05CD18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Škrtni co se nevztahuje k mladší době kamenné a k době kovů.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41277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pazourek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144228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rnčířský kruh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92494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obilí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26666" y="2732869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zemnice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3651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škrabadla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342900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tálá tábořiště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53732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ednoduché chaty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436510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emědělství a chov dobytka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34563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555788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louhý dům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20608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eskyně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3478942"/>
            <a:ext cx="1980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tesla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04048" y="181161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vrtání a broušení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414908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ěstní klín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224551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utování za zvěří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80212" y="5157192"/>
            <a:ext cx="190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venuše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84268" y="274027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bronz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574254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opidda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87724" y="2924944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hák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379833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kovolijec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61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41277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pazourek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144228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rnčířský kruh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92494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obilí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26666" y="2732869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zemnice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3651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škrabadla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342900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tálá tábořiště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53732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ednoduché chaty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436510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emědělství a chov dobytka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34563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555788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louhý dům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20608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eskyně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3478942"/>
            <a:ext cx="1980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tesla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04048" y="181161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vrtání a broušení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414908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ěstní klín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224551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utování za zvěří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80212" y="5157192"/>
            <a:ext cx="190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venuše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84268" y="274027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bronz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574254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opidda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87724" y="2924944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hák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379833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kovolijec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04664"/>
            <a:ext cx="2376264" cy="400110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Tak je to správně</a:t>
            </a:r>
            <a:endParaRPr lang="cs-CZ" sz="2000" b="1" dirty="0"/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827584" y="1268760"/>
            <a:ext cx="792088" cy="727522"/>
          </a:xfrm>
          <a:prstGeom prst="line">
            <a:avLst/>
          </a:prstGeom>
          <a:ln w="381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1457654" y="1811616"/>
            <a:ext cx="810090" cy="753288"/>
          </a:xfrm>
          <a:prstGeom prst="line">
            <a:avLst/>
          </a:prstGeom>
          <a:ln w="28575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843808" y="1996282"/>
            <a:ext cx="864096" cy="743996"/>
          </a:xfrm>
          <a:prstGeom prst="line">
            <a:avLst/>
          </a:prstGeom>
          <a:ln w="28575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1043608" y="4149080"/>
            <a:ext cx="819092" cy="720080"/>
          </a:xfrm>
          <a:prstGeom prst="line">
            <a:avLst/>
          </a:prstGeom>
          <a:ln w="28575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2339752" y="5157192"/>
            <a:ext cx="1224136" cy="770022"/>
          </a:xfrm>
          <a:prstGeom prst="line">
            <a:avLst/>
          </a:prstGeom>
          <a:ln w="28575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2339752" y="3982998"/>
            <a:ext cx="900100" cy="705271"/>
          </a:xfrm>
          <a:prstGeom prst="line">
            <a:avLst/>
          </a:prstGeom>
          <a:ln w="28575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6519394" y="4985337"/>
            <a:ext cx="792088" cy="649813"/>
          </a:xfrm>
          <a:prstGeom prst="line">
            <a:avLst/>
          </a:prstGeom>
          <a:ln w="28575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78723"/>
            <a:ext cx="1368152" cy="1382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96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151" y="1628800"/>
            <a:ext cx="1085850" cy="1268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08832"/>
            <a:ext cx="1377950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C:\Users\OEM\AppData\Local\Microsoft\Windows\Temporary Internet Files\Content.IE5\ACJE728X\MC9003583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831" y="1711473"/>
            <a:ext cx="1163290" cy="115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OEM\AppData\Local\Microsoft\Windows\Temporary Internet Files\Content.IE5\B4A6B7Q4\MC9004366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1513" y="4720329"/>
            <a:ext cx="6953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48680"/>
            <a:ext cx="6192688" cy="369332"/>
          </a:xfrm>
          <a:prstGeom prst="rect">
            <a:avLst/>
          </a:prstGeom>
          <a:solidFill>
            <a:srgbClr val="FB790D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Dokážeš poznat o jaký stát se jedná a jaká řeka jím protéká?</a:t>
            </a:r>
            <a:endParaRPr lang="cs-CZ" dirty="0"/>
          </a:p>
        </p:txBody>
      </p:sp>
      <p:pic>
        <p:nvPicPr>
          <p:cNvPr id="7171" name="Picture 3" descr="C:\Users\OEM\AppData\Local\Microsoft\Windows\Temporary Internet Files\Content.IE5\S2OJ9WZ5\MC9001954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274" y="4535410"/>
            <a:ext cx="1129284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OEM\AppData\Local\Microsoft\Windows\Temporary Internet Files\Content.IE5\B4A6B7Q4\MC9004150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938284"/>
            <a:ext cx="1369421" cy="1364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OEM\AppData\Local\Microsoft\Windows\Temporary Internet Files\Content.IE5\RZBRHLXH\MC900174075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71" y="4938284"/>
            <a:ext cx="1296144" cy="1386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6316" y="3501008"/>
            <a:ext cx="18132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Mezopotámie </a:t>
            </a:r>
          </a:p>
          <a:p>
            <a:r>
              <a:rPr lang="cs-CZ" dirty="0" smtClean="0"/>
              <a:t>Eufrat a Tigris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431694"/>
            <a:ext cx="14414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Čína</a:t>
            </a:r>
          </a:p>
          <a:p>
            <a:r>
              <a:rPr lang="cs-CZ" dirty="0" err="1" smtClean="0"/>
              <a:t>Chuang</a:t>
            </a:r>
            <a:r>
              <a:rPr lang="cs-CZ" dirty="0" smtClean="0"/>
              <a:t>-che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3284984"/>
            <a:ext cx="1440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Indie</a:t>
            </a:r>
          </a:p>
          <a:p>
            <a:r>
              <a:rPr lang="cs-CZ" dirty="0" smtClean="0"/>
              <a:t>Indus a Ganga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3431694"/>
            <a:ext cx="14985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Egypt</a:t>
            </a:r>
          </a:p>
          <a:p>
            <a:r>
              <a:rPr lang="cs-CZ" dirty="0" smtClean="0"/>
              <a:t>Nil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 rot="10050924">
            <a:off x="4285237" y="3284984"/>
            <a:ext cx="1438891" cy="1070040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ný popisek 8"/>
          <p:cNvSpPr/>
          <p:nvPr/>
        </p:nvSpPr>
        <p:spPr>
          <a:xfrm rot="350824">
            <a:off x="6429317" y="3418468"/>
            <a:ext cx="1525478" cy="1309991"/>
          </a:xfrm>
          <a:prstGeom prst="wedgeEllipseCallout">
            <a:avLst>
              <a:gd name="adj1" fmla="val 8836"/>
              <a:gd name="adj2" fmla="val -8522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ný popisek 9"/>
          <p:cNvSpPr/>
          <p:nvPr/>
        </p:nvSpPr>
        <p:spPr>
          <a:xfrm rot="10434755">
            <a:off x="2618222" y="3263123"/>
            <a:ext cx="1420934" cy="1200329"/>
          </a:xfrm>
          <a:prstGeom prst="wedgeEllipseCallout">
            <a:avLst>
              <a:gd name="adj1" fmla="val -17431"/>
              <a:gd name="adj2" fmla="val 6749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9987">
            <a:off x="864341" y="1890396"/>
            <a:ext cx="1266542" cy="1188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 rot="11706073">
            <a:off x="517311" y="3422546"/>
            <a:ext cx="1771449" cy="1169650"/>
          </a:xfrm>
          <a:prstGeom prst="wedgeEllipseCallou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66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45423" y="921624"/>
            <a:ext cx="1843001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likni na mapku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5087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012160" y="186400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erakotová armáda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4457" y="4367567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finga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4729" y="236201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hieroglyfy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63280" y="249926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nakové písmo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4457" y="3210147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línové písmo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4729" y="299896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faraon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4457" y="378436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papír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7310" y="260516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mumie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63280" y="3055485"/>
            <a:ext cx="1944216" cy="383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zikkurat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4129" y="187618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hinduismus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63280" y="187618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kanopy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4729" y="43651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Ištařina</a:t>
            </a:r>
            <a:r>
              <a:rPr lang="cs-CZ" dirty="0" smtClean="0"/>
              <a:t> brána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14729" y="374839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Oko za oko, zub za zub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63280" y="378436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buddhismus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63280" y="4437112"/>
            <a:ext cx="1368152" cy="3717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Babylon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6117" y="4969889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Sumérové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63280" y="5106231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papyrus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05399" y="499288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kasty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6117" y="692696"/>
            <a:ext cx="68741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Spoj pojmy, které spolu ve sloupcích souvisí</a:t>
            </a:r>
            <a:endParaRPr lang="cs-CZ" sz="2400" dirty="0"/>
          </a:p>
        </p:txBody>
      </p:sp>
      <p:sp>
        <p:nvSpPr>
          <p:cNvPr id="34" name="Šipka doprava 33"/>
          <p:cNvSpPr/>
          <p:nvPr/>
        </p:nvSpPr>
        <p:spPr>
          <a:xfrm rot="21137747">
            <a:off x="1453643" y="1341267"/>
            <a:ext cx="2626484" cy="192518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 rot="461309">
            <a:off x="4616800" y="1275144"/>
            <a:ext cx="2441906" cy="162715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C:\Users\OEM\AppData\Local\Microsoft\Windows\Temporary Internet Files\Content.IE5\B75O257N\MM90030336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808" y="336698"/>
            <a:ext cx="1227828" cy="1173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779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012160" y="1892819"/>
            <a:ext cx="2304256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erakotová armáda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8802" y="4552233"/>
            <a:ext cx="1656184" cy="369332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finga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00395" y="2420497"/>
            <a:ext cx="2088232" cy="369332"/>
          </a:xfrm>
          <a:prstGeom prst="rect">
            <a:avLst/>
          </a:prstGeom>
          <a:solidFill>
            <a:srgbClr val="FAEA7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hieroglyfy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63280" y="2499266"/>
            <a:ext cx="1872208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nakové písmo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0113" y="3210147"/>
            <a:ext cx="165618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línové písmo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20172" y="2974495"/>
            <a:ext cx="1584176" cy="369332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faraon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4806" y="3933056"/>
            <a:ext cx="1584176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papír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4806" y="2605163"/>
            <a:ext cx="1800200" cy="369332"/>
          </a:xfrm>
          <a:prstGeom prst="rect">
            <a:avLst/>
          </a:prstGeom>
          <a:solidFill>
            <a:srgbClr val="FAEA7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mumie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63280" y="3055485"/>
            <a:ext cx="1944216" cy="38326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zikkurat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4129" y="1876182"/>
            <a:ext cx="1512168" cy="369332"/>
          </a:xfrm>
          <a:prstGeom prst="rect">
            <a:avLst/>
          </a:prstGeom>
          <a:solidFill>
            <a:srgbClr val="60F01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hinduismus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43300" y="1894606"/>
            <a:ext cx="1584176" cy="369332"/>
          </a:xfrm>
          <a:prstGeom prst="rect">
            <a:avLst/>
          </a:prstGeom>
          <a:solidFill>
            <a:srgbClr val="FAEA7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kanopy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4365104"/>
            <a:ext cx="1584176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Ištařina</a:t>
            </a:r>
            <a:r>
              <a:rPr lang="cs-CZ" dirty="0" smtClean="0"/>
              <a:t> brána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14729" y="3748390"/>
            <a:ext cx="237626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Oko za oko, zub za zub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59832" y="3933056"/>
            <a:ext cx="1656184" cy="369332"/>
          </a:xfrm>
          <a:prstGeom prst="rect">
            <a:avLst/>
          </a:prstGeom>
          <a:solidFill>
            <a:srgbClr val="60F01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buddhismus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59832" y="4549770"/>
            <a:ext cx="1368152" cy="3717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Babylon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4806" y="5157192"/>
            <a:ext cx="162018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Sumérové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59832" y="5157192"/>
            <a:ext cx="1656184" cy="369332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papyrus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00192" y="4921565"/>
            <a:ext cx="1224136" cy="369332"/>
          </a:xfrm>
          <a:prstGeom prst="rect">
            <a:avLst/>
          </a:prstGeom>
          <a:solidFill>
            <a:srgbClr val="60F01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kasty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907704" y="2132856"/>
            <a:ext cx="1152128" cy="180020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25" idx="1"/>
          </p:cNvCxnSpPr>
          <p:nvPr/>
        </p:nvCxnSpPr>
        <p:spPr>
          <a:xfrm>
            <a:off x="4427984" y="4117722"/>
            <a:ext cx="1872208" cy="988509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5" idx="2"/>
          </p:cNvCxnSpPr>
          <p:nvPr/>
        </p:nvCxnSpPr>
        <p:spPr>
          <a:xfrm flipV="1">
            <a:off x="1514906" y="2245514"/>
            <a:ext cx="1835527" cy="7289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10" idx="1"/>
          </p:cNvCxnSpPr>
          <p:nvPr/>
        </p:nvCxnSpPr>
        <p:spPr>
          <a:xfrm>
            <a:off x="4235388" y="2132856"/>
            <a:ext cx="1965007" cy="47230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endCxn id="16" idx="1"/>
          </p:cNvCxnSpPr>
          <p:nvPr/>
        </p:nvCxnSpPr>
        <p:spPr>
          <a:xfrm flipV="1">
            <a:off x="1979712" y="3247116"/>
            <a:ext cx="1283568" cy="191631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endCxn id="20" idx="1"/>
          </p:cNvCxnSpPr>
          <p:nvPr/>
        </p:nvCxnSpPr>
        <p:spPr>
          <a:xfrm>
            <a:off x="4235388" y="3247116"/>
            <a:ext cx="1779341" cy="685940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1514906" y="2789829"/>
            <a:ext cx="1748374" cy="1327893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endCxn id="7" idx="1"/>
          </p:cNvCxnSpPr>
          <p:nvPr/>
        </p:nvCxnSpPr>
        <p:spPr>
          <a:xfrm flipV="1">
            <a:off x="4932040" y="2077485"/>
            <a:ext cx="1080120" cy="606447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endCxn id="24" idx="1"/>
          </p:cNvCxnSpPr>
          <p:nvPr/>
        </p:nvCxnSpPr>
        <p:spPr>
          <a:xfrm>
            <a:off x="1475656" y="4734436"/>
            <a:ext cx="1584176" cy="60742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endCxn id="22" idx="1"/>
          </p:cNvCxnSpPr>
          <p:nvPr/>
        </p:nvCxnSpPr>
        <p:spPr>
          <a:xfrm flipV="1">
            <a:off x="1763688" y="4735668"/>
            <a:ext cx="1296144" cy="606190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V="1">
            <a:off x="4199384" y="4552233"/>
            <a:ext cx="2001011" cy="182203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>
            <a:endCxn id="13" idx="1"/>
          </p:cNvCxnSpPr>
          <p:nvPr/>
        </p:nvCxnSpPr>
        <p:spPr>
          <a:xfrm flipV="1">
            <a:off x="4199384" y="3159161"/>
            <a:ext cx="1920788" cy="21317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755576" y="404664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Tak to je správně</a:t>
            </a:r>
            <a:endParaRPr lang="cs-CZ" sz="3200" dirty="0"/>
          </a:p>
        </p:txBody>
      </p:sp>
      <p:pic>
        <p:nvPicPr>
          <p:cNvPr id="4098" name="Picture 2" descr="C:\Users\OEM\AppData\Local\Microsoft\Windows\Temporary Internet Files\Content.IE5\B4A6B7Q4\MC9003433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04664"/>
            <a:ext cx="1162456" cy="120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8802" y="5987226"/>
            <a:ext cx="1365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Egypt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34494" y="5987226"/>
            <a:ext cx="1617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Mezopotámie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13158" y="59775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Indie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59421" y="59775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Čína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9096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527710"/>
            <a:ext cx="22322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Tutanchamon</a:t>
            </a:r>
            <a:endParaRPr lang="cs-CZ" sz="2400" dirty="0"/>
          </a:p>
          <a:p>
            <a:r>
              <a:rPr lang="cs-CZ" sz="2400" dirty="0" err="1"/>
              <a:t>Džoser</a:t>
            </a:r>
            <a:endParaRPr lang="cs-CZ" sz="2400" dirty="0"/>
          </a:p>
          <a:p>
            <a:r>
              <a:rPr lang="cs-CZ" sz="2400" dirty="0" err="1" smtClean="0"/>
              <a:t>Champolion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67544" y="5085184"/>
            <a:ext cx="165618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Buddha</a:t>
            </a:r>
          </a:p>
          <a:p>
            <a:r>
              <a:rPr lang="cs-CZ" sz="2800" dirty="0" err="1" smtClean="0"/>
              <a:t>Ašóka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304184" y="5013176"/>
            <a:ext cx="270263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Gilgameš</a:t>
            </a:r>
            <a:endParaRPr lang="cs-CZ" sz="2800" dirty="0"/>
          </a:p>
          <a:p>
            <a:r>
              <a:rPr lang="cs-CZ" sz="2800" dirty="0" err="1"/>
              <a:t>Chammurabi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04664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jakým státům se vztahují tato jména?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47860" y="2492896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Čchin</a:t>
            </a:r>
            <a:endParaRPr lang="cs-CZ" sz="2800" dirty="0" smtClean="0"/>
          </a:p>
          <a:p>
            <a:r>
              <a:rPr lang="cs-CZ" sz="2800" dirty="0" smtClean="0"/>
              <a:t>Konfucius</a:t>
            </a:r>
            <a:endParaRPr lang="cs-CZ" sz="28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807838" y="1304764"/>
            <a:ext cx="1737253" cy="936104"/>
          </a:xfrm>
          <a:prstGeom prst="wedgeRoundRectCallout">
            <a:avLst/>
          </a:prstGeom>
          <a:solidFill>
            <a:srgbClr val="5AE5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83026" y="1440649"/>
            <a:ext cx="1368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Egypt</a:t>
            </a:r>
          </a:p>
          <a:p>
            <a:endParaRPr lang="cs-CZ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5220072" y="1440649"/>
            <a:ext cx="1872208" cy="908231"/>
          </a:xfrm>
          <a:prstGeom prst="wedgeRoundRectCallou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1547106"/>
            <a:ext cx="129614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Čína</a:t>
            </a:r>
          </a:p>
          <a:p>
            <a:endParaRPr lang="cs-CZ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539552" y="4149080"/>
            <a:ext cx="2005539" cy="864096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020263" y="4212957"/>
            <a:ext cx="104411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Indie</a:t>
            </a:r>
          </a:p>
          <a:p>
            <a:endParaRPr lang="cs-CZ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5076056" y="3728039"/>
            <a:ext cx="2880320" cy="1285137"/>
          </a:xfrm>
          <a:prstGeom prst="wedgeRoundRectCallout">
            <a:avLst/>
          </a:prstGeom>
          <a:solidFill>
            <a:srgbClr val="EE8D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364088" y="4005064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Mezopotámie</a:t>
            </a:r>
            <a:endParaRPr lang="cs-CZ" sz="2800" dirty="0"/>
          </a:p>
        </p:txBody>
      </p:sp>
      <p:sp>
        <p:nvSpPr>
          <p:cNvPr id="4" name="Slunce 3"/>
          <p:cNvSpPr/>
          <p:nvPr/>
        </p:nvSpPr>
        <p:spPr>
          <a:xfrm>
            <a:off x="1979712" y="1840758"/>
            <a:ext cx="432048" cy="40011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6516215" y="1947215"/>
            <a:ext cx="490601" cy="40011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1979712" y="4613066"/>
            <a:ext cx="360040" cy="40011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7006817" y="4613066"/>
            <a:ext cx="513251" cy="40011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032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Jak se jmenuje spisovatel na obrázku a kde se nachází kůň o kterém píše? </a:t>
            </a: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28800"/>
            <a:ext cx="4674096" cy="3505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2187032" cy="2756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opisek se šipkou nahoru 3"/>
          <p:cNvSpPr/>
          <p:nvPr/>
        </p:nvSpPr>
        <p:spPr>
          <a:xfrm>
            <a:off x="611560" y="5229200"/>
            <a:ext cx="2736304" cy="1368152"/>
          </a:xfrm>
          <a:prstGeom prst="upArrow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77617" y="591327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Homér</a:t>
            </a:r>
            <a:endParaRPr lang="cs-CZ" sz="3200" dirty="0"/>
          </a:p>
        </p:txBody>
      </p:sp>
      <p:sp>
        <p:nvSpPr>
          <p:cNvPr id="6" name="Popisek se šipkou nahoru 5"/>
          <p:cNvSpPr/>
          <p:nvPr/>
        </p:nvSpPr>
        <p:spPr>
          <a:xfrm>
            <a:off x="5148064" y="5229200"/>
            <a:ext cx="2664296" cy="1368152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5913275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Trója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628800"/>
            <a:ext cx="194421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likni na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4134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8"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48" y="260648"/>
            <a:ext cx="2664296" cy="2736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1840" y="529516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Poznáš stát podle mapy?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92723" y="1828724"/>
            <a:ext cx="18002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Řecko.</a:t>
            </a:r>
            <a:endParaRPr lang="cs-CZ" sz="36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04" y="3933056"/>
            <a:ext cx="2160240" cy="1700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lunce 6"/>
          <p:cNvSpPr/>
          <p:nvPr/>
        </p:nvSpPr>
        <p:spPr>
          <a:xfrm>
            <a:off x="6372200" y="1052736"/>
            <a:ext cx="720080" cy="57593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933056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Řekové se dovedli i dobře bavit, pěstovali své tělo. Měli hodně slavností, při kterých se konaly různé hry. Nejdůležitějšími se staly hry konané jednou za 4 roky a nazývaly se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5445224"/>
            <a:ext cx="21769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lympijské hry</a:t>
            </a:r>
            <a:endParaRPr lang="cs-CZ" sz="24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148" y="5373216"/>
            <a:ext cx="4344276" cy="93345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445224"/>
            <a:ext cx="744537" cy="5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C:\Users\OEM\AppData\Local\Microsoft\Windows\Temporary Internet Files\Content.IE5\ACJE728X\MC900434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204" y="260648"/>
            <a:ext cx="1100832" cy="12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08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V které větě není chyba?</a:t>
            </a:r>
            <a:endParaRPr lang="cs-CZ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32151" y="1720371"/>
            <a:ext cx="8013700" cy="3683000"/>
          </a:xfrm>
        </p:spPr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cs-CZ" sz="2400" b="1" dirty="0"/>
              <a:t>Řecko-perské války se odehrály v místech:</a:t>
            </a:r>
          </a:p>
          <a:p>
            <a:pPr marL="609600" indent="-609600">
              <a:buFont typeface="Wingdings" pitchFamily="2" charset="2"/>
              <a:buNone/>
            </a:pPr>
            <a:endParaRPr lang="cs-CZ" sz="2400" b="1" dirty="0"/>
          </a:p>
          <a:p>
            <a:pPr marL="609600" indent="-609600">
              <a:buClr>
                <a:schemeClr val="tx1"/>
              </a:buClr>
              <a:buFontTx/>
              <a:buAutoNum type="alphaLcParenR"/>
            </a:pPr>
            <a:r>
              <a:rPr lang="cs-CZ" dirty="0" err="1"/>
              <a:t>Marathon,Thermopyly</a:t>
            </a:r>
            <a:r>
              <a:rPr lang="cs-CZ" dirty="0"/>
              <a:t>, </a:t>
            </a:r>
            <a:r>
              <a:rPr lang="cs-CZ" dirty="0" err="1"/>
              <a:t>Salamína</a:t>
            </a:r>
            <a:r>
              <a:rPr lang="cs-CZ" dirty="0"/>
              <a:t>, Olymp</a:t>
            </a:r>
          </a:p>
          <a:p>
            <a:pPr marL="609600" indent="-609600">
              <a:buClr>
                <a:schemeClr val="tx1"/>
              </a:buClr>
              <a:buFontTx/>
              <a:buAutoNum type="alphaLcParenR"/>
            </a:pPr>
            <a:r>
              <a:rPr lang="cs-CZ" dirty="0"/>
              <a:t>Thermopyly, Sprint, </a:t>
            </a:r>
            <a:r>
              <a:rPr lang="cs-CZ" dirty="0" err="1"/>
              <a:t>Plataje</a:t>
            </a:r>
            <a:r>
              <a:rPr lang="cs-CZ" dirty="0"/>
              <a:t>, </a:t>
            </a:r>
            <a:r>
              <a:rPr lang="cs-CZ" dirty="0" err="1" smtClean="0"/>
              <a:t>Salamína</a:t>
            </a:r>
            <a:endParaRPr lang="cs-CZ" dirty="0" smtClean="0"/>
          </a:p>
          <a:p>
            <a:pPr marL="609600" indent="-609600">
              <a:buClr>
                <a:schemeClr val="tx1"/>
              </a:buClr>
              <a:buFontTx/>
              <a:buAutoNum type="alphaLcParenR"/>
            </a:pPr>
            <a:r>
              <a:rPr lang="cs-CZ" dirty="0" smtClean="0"/>
              <a:t>Sparta, Athény, Olymp, Mykény</a:t>
            </a:r>
            <a:endParaRPr lang="cs-CZ" dirty="0"/>
          </a:p>
          <a:p>
            <a:pPr marL="609600" indent="-609600">
              <a:buClr>
                <a:schemeClr val="tx1"/>
              </a:buClr>
              <a:buFontTx/>
              <a:buAutoNum type="alphaLcParenR"/>
            </a:pPr>
            <a:r>
              <a:rPr lang="cs-CZ" dirty="0" err="1"/>
              <a:t>Marathon</a:t>
            </a:r>
            <a:r>
              <a:rPr lang="cs-CZ" dirty="0"/>
              <a:t>, Thermopyly, </a:t>
            </a:r>
            <a:r>
              <a:rPr lang="cs-CZ" dirty="0" err="1"/>
              <a:t>Plataje</a:t>
            </a:r>
            <a:r>
              <a:rPr lang="cs-CZ" dirty="0"/>
              <a:t>, </a:t>
            </a:r>
            <a:r>
              <a:rPr lang="cs-CZ" dirty="0" err="1"/>
              <a:t>Salamína</a:t>
            </a:r>
            <a:endParaRPr lang="cs-CZ" dirty="0"/>
          </a:p>
          <a:p>
            <a:pPr marL="609600" indent="-609600">
              <a:buClr>
                <a:schemeClr val="tx1"/>
              </a:buClr>
              <a:buFontTx/>
              <a:buAutoNum type="alphaLcParenR"/>
            </a:pPr>
            <a:endParaRPr lang="cs-CZ" dirty="0"/>
          </a:p>
          <a:p>
            <a:pPr marL="0" indent="0">
              <a:buClr>
                <a:schemeClr val="tx1"/>
              </a:buClr>
              <a:buNone/>
            </a:pPr>
            <a:endParaRPr lang="cs-CZ" dirty="0"/>
          </a:p>
          <a:p>
            <a:pPr marL="609600" indent="-609600">
              <a:buClr>
                <a:schemeClr val="tx1"/>
              </a:buClr>
              <a:buFontTx/>
              <a:buAutoNum type="alphaLcParenR"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380312" y="36450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5373216"/>
            <a:ext cx="65276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Marathon</a:t>
            </a:r>
            <a:r>
              <a:rPr lang="cs-CZ" sz="2800" b="1" dirty="0" smtClean="0">
                <a:solidFill>
                  <a:srgbClr val="FF0000"/>
                </a:solidFill>
              </a:rPr>
              <a:t>, Thermopyly, </a:t>
            </a:r>
            <a:r>
              <a:rPr lang="cs-CZ" sz="2800" b="1" dirty="0" err="1" smtClean="0">
                <a:solidFill>
                  <a:srgbClr val="FF0000"/>
                </a:solidFill>
              </a:rPr>
              <a:t>Plataje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Salamína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5229200"/>
            <a:ext cx="6527661" cy="936104"/>
          </a:xfrm>
          <a:prstGeom prst="rect">
            <a:avLst/>
          </a:prstGeom>
          <a:solidFill>
            <a:srgbClr val="E686B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Slunce 2"/>
          <p:cNvSpPr/>
          <p:nvPr/>
        </p:nvSpPr>
        <p:spPr>
          <a:xfrm>
            <a:off x="7787292" y="5279302"/>
            <a:ext cx="740437" cy="64807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OEM\AppData\Local\Microsoft\Windows\Temporary Internet Files\Content.IE5\B4A6B7Q4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726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481171"/>
            <a:ext cx="74168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l. dovršení demokracie v Athénách                    </a:t>
            </a:r>
            <a:r>
              <a:rPr lang="cs-CZ" dirty="0" smtClean="0"/>
              <a:t> a. </a:t>
            </a:r>
            <a:r>
              <a:rPr lang="cs-CZ" dirty="0"/>
              <a:t>Thermopyly</a:t>
            </a:r>
          </a:p>
          <a:p>
            <a:r>
              <a:rPr lang="cs-CZ" dirty="0"/>
              <a:t>2. </a:t>
            </a:r>
            <a:r>
              <a:rPr lang="cs-CZ" dirty="0" err="1"/>
              <a:t>Miltiades</a:t>
            </a:r>
            <a:r>
              <a:rPr lang="cs-CZ" dirty="0"/>
              <a:t>                                                             </a:t>
            </a:r>
            <a:r>
              <a:rPr lang="cs-CZ" dirty="0" smtClean="0"/>
              <a:t> </a:t>
            </a:r>
            <a:r>
              <a:rPr lang="cs-CZ" dirty="0"/>
              <a:t>b. </a:t>
            </a:r>
            <a:r>
              <a:rPr lang="cs-CZ" dirty="0" err="1"/>
              <a:t>Salamina</a:t>
            </a:r>
            <a:endParaRPr lang="cs-CZ" dirty="0"/>
          </a:p>
          <a:p>
            <a:r>
              <a:rPr lang="cs-CZ" dirty="0"/>
              <a:t>3. Leonidas                                                               </a:t>
            </a:r>
            <a:r>
              <a:rPr lang="cs-CZ" dirty="0" smtClean="0"/>
              <a:t>c</a:t>
            </a:r>
            <a:r>
              <a:rPr lang="cs-CZ" dirty="0"/>
              <a:t>. Perikles</a:t>
            </a:r>
          </a:p>
          <a:p>
            <a:r>
              <a:rPr lang="cs-CZ" dirty="0"/>
              <a:t>4. námořní bitva                                                      </a:t>
            </a:r>
            <a:r>
              <a:rPr lang="cs-CZ" dirty="0" smtClean="0"/>
              <a:t>d</a:t>
            </a:r>
            <a:r>
              <a:rPr lang="cs-CZ" dirty="0"/>
              <a:t>. </a:t>
            </a:r>
            <a:r>
              <a:rPr lang="cs-CZ" dirty="0" err="1"/>
              <a:t>Dareios</a:t>
            </a:r>
            <a:r>
              <a:rPr lang="cs-CZ" dirty="0"/>
              <a:t>                                 </a:t>
            </a:r>
          </a:p>
          <a:p>
            <a:r>
              <a:rPr lang="cs-CZ" dirty="0"/>
              <a:t>5. perský král                                                            </a:t>
            </a:r>
            <a:r>
              <a:rPr lang="cs-CZ" dirty="0" smtClean="0"/>
              <a:t>e</a:t>
            </a:r>
            <a:r>
              <a:rPr lang="cs-CZ" dirty="0"/>
              <a:t>. vítěz bitvy u </a:t>
            </a:r>
            <a:r>
              <a:rPr lang="cs-CZ" dirty="0" err="1"/>
              <a:t>Marathonu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48680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Vyber správné dvojice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3811" y="3789040"/>
            <a:ext cx="1285901" cy="584775"/>
          </a:xfrm>
          <a:prstGeom prst="rect">
            <a:avLst/>
          </a:prstGeom>
          <a:solidFill>
            <a:srgbClr val="FF66FF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   </a:t>
            </a:r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5371475"/>
            <a:ext cx="115212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   e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30318" y="3573016"/>
            <a:ext cx="1224136" cy="646331"/>
          </a:xfrm>
          <a:prstGeom prst="rect">
            <a:avLst/>
          </a:prstGeom>
          <a:solidFill>
            <a:srgbClr val="5AE523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   a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0464" y="3727484"/>
            <a:ext cx="1440160" cy="64633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   b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98370" y="4858190"/>
            <a:ext cx="1512168" cy="646331"/>
          </a:xfrm>
          <a:prstGeom prst="rect">
            <a:avLst/>
          </a:prstGeom>
          <a:solidFill>
            <a:srgbClr val="EE8D22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   d</a:t>
            </a:r>
            <a:endParaRPr lang="cs-CZ" sz="3600" b="1" dirty="0"/>
          </a:p>
        </p:txBody>
      </p:sp>
      <p:sp>
        <p:nvSpPr>
          <p:cNvPr id="12" name="Slunce 11"/>
          <p:cNvSpPr/>
          <p:nvPr/>
        </p:nvSpPr>
        <p:spPr>
          <a:xfrm>
            <a:off x="6948264" y="548680"/>
            <a:ext cx="792088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OEM\AppData\Local\Microsoft\Windows\Temporary Internet Files\Content.IE5\NIFFOPHG\MC90034329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565" y="4773839"/>
            <a:ext cx="1821485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348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268182"/>
            <a:ext cx="22860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Klasické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Archaické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Mykénské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homérské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04664"/>
            <a:ext cx="6192688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Seřaď správně období Řecka</a:t>
            </a:r>
            <a:endParaRPr lang="cs-CZ" sz="2800" dirty="0"/>
          </a:p>
        </p:txBody>
      </p:sp>
      <p:sp>
        <p:nvSpPr>
          <p:cNvPr id="4" name="Slunce 3"/>
          <p:cNvSpPr/>
          <p:nvPr/>
        </p:nvSpPr>
        <p:spPr>
          <a:xfrm>
            <a:off x="6228184" y="1268760"/>
            <a:ext cx="936104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2268182"/>
            <a:ext cx="2376264" cy="523220"/>
          </a:xfrm>
          <a:prstGeom prst="rect">
            <a:avLst/>
          </a:prstGeom>
          <a:solidFill>
            <a:srgbClr val="EE8D22"/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mykénské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3140968"/>
            <a:ext cx="2376264" cy="523220"/>
          </a:xfrm>
          <a:prstGeom prst="rect">
            <a:avLst/>
          </a:prstGeom>
          <a:solidFill>
            <a:srgbClr val="FF66FF"/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4</a:t>
            </a:r>
            <a:r>
              <a:rPr lang="cs-CZ" sz="2800" b="1" dirty="0" smtClean="0"/>
              <a:t>. homérské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7904" y="3933056"/>
            <a:ext cx="2520280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archaické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797152"/>
            <a:ext cx="2376264" cy="523220"/>
          </a:xfrm>
          <a:prstGeom prst="rect">
            <a:avLst/>
          </a:prstGeom>
          <a:solidFill>
            <a:srgbClr val="1382E7"/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klasické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82406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63248" y="1412776"/>
            <a:ext cx="2928767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Leonidas                                                                                    </a:t>
            </a:r>
          </a:p>
          <a:p>
            <a:r>
              <a:rPr lang="cs-CZ" sz="2400" b="1" dirty="0" err="1" smtClean="0"/>
              <a:t>Dareios</a:t>
            </a:r>
            <a:r>
              <a:rPr lang="cs-CZ" sz="2400" b="1" dirty="0" smtClean="0"/>
              <a:t>                                       </a:t>
            </a:r>
          </a:p>
          <a:p>
            <a:r>
              <a:rPr lang="cs-CZ" sz="2400" b="1" dirty="0" smtClean="0"/>
              <a:t>Hippokrates                              </a:t>
            </a:r>
          </a:p>
          <a:p>
            <a:r>
              <a:rPr lang="cs-CZ" sz="2400" b="1" dirty="0" smtClean="0"/>
              <a:t>Archimédes                                                                  </a:t>
            </a:r>
          </a:p>
          <a:p>
            <a:r>
              <a:rPr lang="cs-CZ" sz="2400" b="1" dirty="0" smtClean="0"/>
              <a:t>Sofokles                                </a:t>
            </a:r>
          </a:p>
          <a:p>
            <a:r>
              <a:rPr lang="cs-CZ" sz="2400" b="1" dirty="0" smtClean="0"/>
              <a:t>Pythagoras                           </a:t>
            </a:r>
          </a:p>
          <a:p>
            <a:r>
              <a:rPr lang="cs-CZ" sz="2400" b="1" dirty="0" smtClean="0"/>
              <a:t>Herodotos                            </a:t>
            </a:r>
          </a:p>
          <a:p>
            <a:r>
              <a:rPr lang="cs-CZ" sz="2400" b="1" dirty="0" err="1" smtClean="0"/>
              <a:t>Myrón</a:t>
            </a:r>
            <a:r>
              <a:rPr lang="cs-CZ" sz="2400" b="1" dirty="0" smtClean="0"/>
              <a:t>                                   </a:t>
            </a:r>
          </a:p>
          <a:p>
            <a:r>
              <a:rPr lang="cs-CZ" sz="2400" b="1" dirty="0" smtClean="0"/>
              <a:t>Aristofanes  </a:t>
            </a:r>
          </a:p>
          <a:p>
            <a:r>
              <a:rPr lang="cs-CZ" sz="2400" b="1" dirty="0" smtClean="0"/>
              <a:t>H. </a:t>
            </a:r>
            <a:r>
              <a:rPr lang="cs-CZ" sz="2400" b="1" dirty="0" err="1" smtClean="0"/>
              <a:t>Schliemann</a:t>
            </a:r>
            <a:r>
              <a:rPr lang="cs-CZ" sz="2400" b="1" dirty="0" smtClean="0"/>
              <a:t>  </a:t>
            </a:r>
          </a:p>
          <a:p>
            <a:r>
              <a:rPr lang="cs-CZ" sz="2400" b="1" dirty="0" err="1" smtClean="0"/>
              <a:t>Miltiades</a:t>
            </a:r>
            <a:endParaRPr lang="cs-CZ" sz="2400" b="1" dirty="0" smtClean="0"/>
          </a:p>
          <a:p>
            <a:r>
              <a:rPr lang="cs-CZ" sz="2400" b="1" dirty="0" smtClean="0"/>
              <a:t> Aristoteles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62068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Kdo byl kdo?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" name="Svislý svitek 1"/>
          <p:cNvSpPr/>
          <p:nvPr/>
        </p:nvSpPr>
        <p:spPr>
          <a:xfrm>
            <a:off x="2601495" y="-32297"/>
            <a:ext cx="6336704" cy="6316642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7596336" y="476672"/>
            <a:ext cx="720080" cy="66723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11888" y="1212721"/>
            <a:ext cx="1656184" cy="369332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partský král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11888" y="1582053"/>
            <a:ext cx="1515099" cy="369332"/>
          </a:xfrm>
          <a:prstGeom prst="rect">
            <a:avLst/>
          </a:prstGeom>
          <a:solidFill>
            <a:srgbClr val="E686B6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erský král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29351" y="2060848"/>
            <a:ext cx="836819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lékař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40587" y="2432455"/>
            <a:ext cx="1057700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fyzik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65622" y="2801787"/>
            <a:ext cx="1413871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sal tragédie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71866" y="3174376"/>
            <a:ext cx="150824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matematik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60490" y="3628767"/>
            <a:ext cx="122413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dějepisec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03696" y="3998099"/>
            <a:ext cx="1188132" cy="369332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sochař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67325" y="4367431"/>
            <a:ext cx="1512168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sal komedie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51401" y="4794353"/>
            <a:ext cx="1656184" cy="369332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bjevitel Troji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5284754"/>
            <a:ext cx="2592288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ítěz bitvy u </a:t>
            </a:r>
            <a:r>
              <a:rPr lang="cs-CZ" b="1" dirty="0" err="1" smtClean="0"/>
              <a:t>Marathonu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5675017"/>
            <a:ext cx="1512168" cy="369332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filosof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5194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OEM\AppData\Local\Microsoft\Windows\Temporary Internet Files\Content.IE5\B4A6B7Q4\MC900433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8256"/>
            <a:ext cx="3106469" cy="3312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945" y="355103"/>
            <a:ext cx="44644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 obrázku je jaký poloostrov</a:t>
            </a:r>
            <a:r>
              <a:rPr lang="cs-CZ" sz="2400" b="1" dirty="0"/>
              <a:t>?</a:t>
            </a:r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945" y="1322255"/>
            <a:ext cx="2088232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Jaký stát?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3735" y="2215944"/>
            <a:ext cx="2304256" cy="369332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Jaké hlavní město?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678" y="4319967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753 př.n.l.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3087" y="480644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510 př.n.l.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3775" y="521024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27 př.n.l.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678" y="5661248"/>
            <a:ext cx="1799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395 n.l.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3087" y="6127391"/>
            <a:ext cx="1489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476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367102" y="3838689"/>
            <a:ext cx="2446919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Republika </a:t>
            </a:r>
            <a:endParaRPr lang="cs-CZ" dirty="0" smtClean="0"/>
          </a:p>
          <a:p>
            <a:r>
              <a:rPr lang="cs-CZ" dirty="0" smtClean="0"/>
              <a:t>                                                                                  </a:t>
            </a:r>
            <a:endParaRPr lang="cs-CZ" dirty="0"/>
          </a:p>
          <a:p>
            <a:r>
              <a:rPr lang="cs-CZ" dirty="0"/>
              <a:t>Císařství   </a:t>
            </a:r>
            <a:endParaRPr lang="cs-CZ" dirty="0" smtClean="0"/>
          </a:p>
          <a:p>
            <a:r>
              <a:rPr lang="cs-CZ" dirty="0" smtClean="0"/>
              <a:t>                                                                            </a:t>
            </a:r>
            <a:endParaRPr lang="cs-CZ" dirty="0"/>
          </a:p>
          <a:p>
            <a:r>
              <a:rPr lang="cs-CZ" dirty="0"/>
              <a:t>Království   </a:t>
            </a:r>
            <a:endParaRPr lang="cs-CZ" dirty="0" smtClean="0"/>
          </a:p>
          <a:p>
            <a:r>
              <a:rPr lang="cs-CZ" dirty="0" smtClean="0"/>
              <a:t>                                                                           </a:t>
            </a:r>
            <a:endParaRPr lang="cs-CZ" dirty="0"/>
          </a:p>
          <a:p>
            <a:r>
              <a:rPr lang="cs-CZ" dirty="0"/>
              <a:t>Zánik západořímské </a:t>
            </a:r>
            <a:r>
              <a:rPr lang="cs-CZ" dirty="0" smtClean="0"/>
              <a:t>říše</a:t>
            </a:r>
          </a:p>
          <a:p>
            <a:r>
              <a:rPr lang="cs-CZ" dirty="0" smtClean="0"/>
              <a:t>                                                   </a:t>
            </a:r>
            <a:endParaRPr lang="cs-CZ" dirty="0"/>
          </a:p>
          <a:p>
            <a:r>
              <a:rPr lang="cs-CZ" dirty="0"/>
              <a:t>Rozdělení  říše                                                                    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360155" y="958986"/>
            <a:ext cx="2016224" cy="369332"/>
          </a:xfrm>
          <a:prstGeom prst="rect">
            <a:avLst/>
          </a:prstGeom>
          <a:solidFill>
            <a:srgbClr val="05CD18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Apeninský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95983" y="1691587"/>
            <a:ext cx="1247429" cy="369332"/>
          </a:xfrm>
          <a:prstGeom prst="rect">
            <a:avLst/>
          </a:prstGeom>
          <a:solidFill>
            <a:srgbClr val="FF9999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3190" y="2429031"/>
            <a:ext cx="1559819" cy="369332"/>
          </a:xfrm>
          <a:prstGeom prst="rect">
            <a:avLst/>
          </a:prstGeom>
          <a:solidFill>
            <a:srgbClr val="FF66FF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Roma - Řím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4465398"/>
            <a:ext cx="20882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Království</a:t>
            </a:r>
          </a:p>
          <a:p>
            <a:r>
              <a:rPr lang="cs-CZ" dirty="0" smtClean="0"/>
              <a:t>Republika</a:t>
            </a:r>
          </a:p>
          <a:p>
            <a:r>
              <a:rPr lang="cs-CZ" dirty="0" smtClean="0"/>
              <a:t>Císařství</a:t>
            </a:r>
          </a:p>
          <a:p>
            <a:r>
              <a:rPr lang="cs-CZ" dirty="0" smtClean="0"/>
              <a:t>Rozdělení říše</a:t>
            </a:r>
          </a:p>
          <a:p>
            <a:r>
              <a:rPr lang="cs-CZ" dirty="0" smtClean="0"/>
              <a:t>Zánik západořímské říše</a:t>
            </a:r>
          </a:p>
          <a:p>
            <a:endParaRPr lang="cs-CZ" dirty="0"/>
          </a:p>
        </p:txBody>
      </p:sp>
      <p:sp>
        <p:nvSpPr>
          <p:cNvPr id="15" name="Vodorovný svitek 14"/>
          <p:cNvSpPr/>
          <p:nvPr/>
        </p:nvSpPr>
        <p:spPr>
          <a:xfrm>
            <a:off x="5179005" y="4293096"/>
            <a:ext cx="2921387" cy="2203627"/>
          </a:xfrm>
          <a:prstGeom prst="horizontalScroll">
            <a:avLst/>
          </a:prstGeom>
          <a:solidFill>
            <a:srgbClr val="FB79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7488324" y="4574741"/>
            <a:ext cx="504056" cy="46340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ousměrná vodorovná šipka 17"/>
          <p:cNvSpPr/>
          <p:nvPr/>
        </p:nvSpPr>
        <p:spPr>
          <a:xfrm>
            <a:off x="3995936" y="1425882"/>
            <a:ext cx="1656184" cy="771810"/>
          </a:xfrm>
          <a:prstGeom prst="left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413009" y="1627121"/>
            <a:ext cx="879071" cy="369332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  <p:sp>
        <p:nvSpPr>
          <p:cNvPr id="21" name="Šipka dolů 20"/>
          <p:cNvSpPr/>
          <p:nvPr/>
        </p:nvSpPr>
        <p:spPr>
          <a:xfrm>
            <a:off x="7586905" y="4025389"/>
            <a:ext cx="252028" cy="535414"/>
          </a:xfrm>
          <a:prstGeom prst="downArrow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84860" y="3325634"/>
            <a:ext cx="3916634" cy="369332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Spoj letopočty s událostmi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60876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3" grpId="0" animBg="1"/>
      <p:bldP spid="1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0269" y="787545"/>
            <a:ext cx="568863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Ženy a cizinci měli právo zúčastnit se lidového shromáždění</a:t>
            </a:r>
          </a:p>
          <a:p>
            <a:endParaRPr lang="cs-CZ" b="1" dirty="0" smtClean="0"/>
          </a:p>
          <a:p>
            <a:r>
              <a:rPr lang="cs-CZ" b="1" dirty="0" smtClean="0"/>
              <a:t>Patricijové  byli  potomci starých urozených rodů.</a:t>
            </a:r>
          </a:p>
          <a:p>
            <a:endParaRPr lang="cs-CZ" b="1" dirty="0" smtClean="0"/>
          </a:p>
          <a:p>
            <a:r>
              <a:rPr lang="cs-CZ" b="1" dirty="0" smtClean="0"/>
              <a:t>Patricijové mohli sloužit ve vojsku.</a:t>
            </a:r>
          </a:p>
          <a:p>
            <a:endParaRPr lang="cs-CZ" b="1" dirty="0" smtClean="0"/>
          </a:p>
          <a:p>
            <a:r>
              <a:rPr lang="cs-CZ" b="1" dirty="0" smtClean="0"/>
              <a:t>Plebejové byli potomci přistěhovalců nebo zchudlí Římané.</a:t>
            </a:r>
          </a:p>
          <a:p>
            <a:endParaRPr lang="cs-CZ" b="1" dirty="0" smtClean="0"/>
          </a:p>
          <a:p>
            <a:r>
              <a:rPr lang="cs-CZ" b="1" dirty="0" smtClean="0"/>
              <a:t>Plebejové byli také plnoprávní</a:t>
            </a:r>
          </a:p>
          <a:p>
            <a:endParaRPr lang="cs-CZ" b="1" dirty="0" smtClean="0"/>
          </a:p>
          <a:p>
            <a:r>
              <a:rPr lang="cs-CZ" b="1" dirty="0" smtClean="0"/>
              <a:t> Zástupcem plebejů byl tribun.</a:t>
            </a:r>
          </a:p>
          <a:p>
            <a:endParaRPr lang="cs-CZ" b="1" dirty="0" smtClean="0"/>
          </a:p>
          <a:p>
            <a:r>
              <a:rPr lang="cs-CZ" b="1" dirty="0" smtClean="0"/>
              <a:t>Patricijové získali právo veta.</a:t>
            </a:r>
          </a:p>
          <a:p>
            <a:endParaRPr lang="cs-CZ" b="1" dirty="0" smtClean="0"/>
          </a:p>
          <a:p>
            <a:r>
              <a:rPr lang="cs-CZ" b="1" dirty="0" smtClean="0"/>
              <a:t>V době nebezpečí byl volen konzul.</a:t>
            </a:r>
          </a:p>
          <a:p>
            <a:endParaRPr lang="cs-CZ" b="1" dirty="0" smtClean="0"/>
          </a:p>
          <a:p>
            <a:r>
              <a:rPr lang="cs-CZ" b="1" dirty="0" smtClean="0"/>
              <a:t>Nejvyššími úředníky byli dva voleni konzulové.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04664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</a:t>
            </a:r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1A2FF2"/>
                </a:solidFill>
              </a:rPr>
              <a:t>ano</a:t>
            </a:r>
            <a:r>
              <a:rPr lang="cs-CZ" sz="3200" dirty="0" smtClean="0"/>
              <a:t> - </a:t>
            </a:r>
            <a:r>
              <a:rPr lang="cs-CZ" sz="3200" b="1" dirty="0" smtClean="0">
                <a:solidFill>
                  <a:srgbClr val="C00000"/>
                </a:solidFill>
              </a:rPr>
              <a:t>ne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9218" name="Picture 2" descr="C:\Users\OEM\AppData\Local\Microsoft\Windows\Temporary Internet Files\Content.IE5\0NLCKSJM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864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49180" y="1268760"/>
            <a:ext cx="864096" cy="461665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5811" y="1988840"/>
            <a:ext cx="1016429" cy="461665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14393" y="2636912"/>
            <a:ext cx="864096" cy="461665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6441" y="3280535"/>
            <a:ext cx="1008112" cy="461665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36521" y="3933056"/>
            <a:ext cx="782926" cy="461665"/>
          </a:xfrm>
          <a:prstGeom prst="rect">
            <a:avLst/>
          </a:prstGeom>
          <a:solidFill>
            <a:srgbClr val="05CD18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80183" y="4524111"/>
            <a:ext cx="76144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86066" y="5085184"/>
            <a:ext cx="833381" cy="461665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22944" y="5613920"/>
            <a:ext cx="637359" cy="461665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41168" y="6165304"/>
            <a:ext cx="1080120" cy="461665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9526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848872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Co mají společného tito muži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Oktavián   Augustus       </a:t>
            </a:r>
            <a:r>
              <a:rPr lang="cs-CZ" b="1" dirty="0" smtClean="0">
                <a:solidFill>
                  <a:srgbClr val="7030A0"/>
                </a:solidFill>
              </a:rPr>
              <a:t>Dioklecián</a:t>
            </a: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00B050"/>
                </a:solidFill>
              </a:rPr>
              <a:t>Konstantin</a:t>
            </a:r>
            <a:r>
              <a:rPr lang="cs-CZ" b="1" dirty="0" smtClean="0"/>
              <a:t>       </a:t>
            </a:r>
            <a:r>
              <a:rPr lang="cs-CZ" b="1" dirty="0" err="1" smtClean="0">
                <a:solidFill>
                  <a:srgbClr val="002060"/>
                </a:solidFill>
              </a:rPr>
              <a:t>Traján</a:t>
            </a:r>
            <a:r>
              <a:rPr lang="cs-CZ" b="1" dirty="0" smtClean="0"/>
              <a:t>         </a:t>
            </a:r>
            <a:r>
              <a:rPr lang="cs-CZ" b="1" dirty="0" smtClean="0">
                <a:solidFill>
                  <a:srgbClr val="C00000"/>
                </a:solidFill>
              </a:rPr>
              <a:t>Marcus Aurelius </a:t>
            </a:r>
          </a:p>
          <a:p>
            <a:r>
              <a:rPr lang="cs-CZ" dirty="0" smtClean="0"/>
              <a:t>   </a:t>
            </a:r>
          </a:p>
          <a:p>
            <a:r>
              <a:rPr lang="cs-CZ" b="1" dirty="0" smtClean="0"/>
              <a:t>Jejich titul zní ………………………………  </a:t>
            </a:r>
          </a:p>
          <a:p>
            <a:r>
              <a:rPr lang="cs-CZ" dirty="0" smtClean="0"/>
              <a:t>     </a:t>
            </a:r>
          </a:p>
          <a:p>
            <a:r>
              <a:rPr lang="cs-CZ" b="1" dirty="0" smtClean="0"/>
              <a:t>Jeden z nich byl l. císařem. Který? …………………………. </a:t>
            </a:r>
          </a:p>
          <a:p>
            <a:r>
              <a:rPr lang="cs-CZ" dirty="0" smtClean="0"/>
              <a:t>          </a:t>
            </a:r>
          </a:p>
          <a:p>
            <a:r>
              <a:rPr lang="cs-CZ" b="1" dirty="0" smtClean="0"/>
              <a:t>Jeden z nich nejvíce rozšířil říši. Který?............................</a:t>
            </a:r>
          </a:p>
          <a:p>
            <a:endParaRPr lang="cs-CZ" b="1" dirty="0" smtClean="0"/>
          </a:p>
          <a:p>
            <a:r>
              <a:rPr lang="cs-CZ" b="1" dirty="0" smtClean="0"/>
              <a:t>Jeden z nich bývá nazýván „filosof na trůně.“ Který?...............</a:t>
            </a:r>
          </a:p>
          <a:p>
            <a:r>
              <a:rPr lang="cs-CZ" b="1" dirty="0" smtClean="0"/>
              <a:t>     </a:t>
            </a:r>
          </a:p>
          <a:p>
            <a:r>
              <a:rPr lang="cs-CZ" b="1" dirty="0" smtClean="0"/>
              <a:t>Jeden z nich si zvolil spoluvladaře. Který?............................. </a:t>
            </a:r>
          </a:p>
          <a:p>
            <a:r>
              <a:rPr lang="cs-CZ" b="1" dirty="0" smtClean="0"/>
              <a:t>     </a:t>
            </a:r>
          </a:p>
          <a:p>
            <a:r>
              <a:rPr lang="cs-CZ" b="1" dirty="0" smtClean="0"/>
              <a:t>Jeden si zvolil nové hlavní město. Který? ……………………………………         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671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08720"/>
            <a:ext cx="8280920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Tak je to správně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r>
              <a:rPr lang="cs-CZ" sz="2000" dirty="0" smtClean="0"/>
              <a:t>Jejich titul zní.                     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</a:rPr>
              <a:t>císař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Jeden z nich byl l. císařem. Který?                                 </a:t>
            </a:r>
            <a:r>
              <a:rPr lang="cs-CZ" sz="2000" b="1" dirty="0" err="1" smtClean="0">
                <a:solidFill>
                  <a:srgbClr val="1A2FF2"/>
                </a:solidFill>
              </a:rPr>
              <a:t>Oktavian</a:t>
            </a:r>
            <a:r>
              <a:rPr lang="cs-CZ" sz="2000" b="1" dirty="0" smtClean="0">
                <a:solidFill>
                  <a:srgbClr val="1A2FF2"/>
                </a:solidFill>
              </a:rPr>
              <a:t> Augustus</a:t>
            </a:r>
          </a:p>
          <a:p>
            <a:endParaRPr lang="cs-CZ" sz="2000" b="1" dirty="0" smtClean="0">
              <a:solidFill>
                <a:srgbClr val="1A2FF2"/>
              </a:solidFill>
            </a:endParaRPr>
          </a:p>
          <a:p>
            <a:r>
              <a:rPr lang="cs-CZ" sz="2000" dirty="0" smtClean="0"/>
              <a:t>Jeden z nich nejvíce rozšířil říši. Který?                                    </a:t>
            </a:r>
            <a:r>
              <a:rPr lang="cs-CZ" sz="20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Traján</a:t>
            </a:r>
            <a:endParaRPr lang="cs-CZ" sz="20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cs-CZ" sz="2000" b="1" dirty="0" smtClean="0">
              <a:solidFill>
                <a:srgbClr val="00B050"/>
              </a:solidFill>
            </a:endParaRPr>
          </a:p>
          <a:p>
            <a:r>
              <a:rPr lang="cs-CZ" sz="2000" dirty="0" smtClean="0"/>
              <a:t>Jeden z nich bývá nazýván „filosof na trůně“. Který?              </a:t>
            </a:r>
            <a:r>
              <a:rPr lang="cs-CZ" sz="2000" b="1" dirty="0" smtClean="0">
                <a:solidFill>
                  <a:srgbClr val="C00000"/>
                </a:solidFill>
              </a:rPr>
              <a:t>Marcus Aurelius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dirty="0" smtClean="0"/>
              <a:t>Jeden z nich si zvolil spoluvladaře. Který?                                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Dioklecián</a:t>
            </a:r>
          </a:p>
          <a:p>
            <a:endParaRPr lang="cs-CZ" sz="2000" b="1" dirty="0" smtClean="0">
              <a:solidFill>
                <a:srgbClr val="CA26AB"/>
              </a:solidFill>
            </a:endParaRPr>
          </a:p>
          <a:p>
            <a:r>
              <a:rPr lang="cs-CZ" sz="2000" dirty="0" smtClean="0"/>
              <a:t>Jeden si zvolil nové hlavní město. Který</a:t>
            </a:r>
            <a:r>
              <a:rPr lang="cs-CZ" sz="2000" b="1" dirty="0" smtClean="0">
                <a:solidFill>
                  <a:srgbClr val="7030A0"/>
                </a:solidFill>
              </a:rPr>
              <a:t>?                                     </a:t>
            </a:r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Konstantin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</a:p>
          <a:p>
            <a:endParaRPr lang="cs-CZ" sz="2000" b="1" dirty="0">
              <a:solidFill>
                <a:srgbClr val="7030A0"/>
              </a:solidFill>
            </a:endParaRPr>
          </a:p>
        </p:txBody>
      </p:sp>
      <p:pic>
        <p:nvPicPr>
          <p:cNvPr id="7170" name="Picture 2" descr="C:\Users\OEM\AppData\Local\Microsoft\Windows\Temporary Internet Files\Content.IE5\VT577MUS\MC900343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60648"/>
            <a:ext cx="1821485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7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42054" y="4581128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Spartakovo povstání  bylo poraženo v roce                  a/    76 př.n.l.     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              b/    73 n.l.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c/    71 př.n.l.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332656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Znáš správnou </a:t>
            </a:r>
            <a:r>
              <a:rPr lang="cs-CZ" dirty="0" err="1" smtClean="0"/>
              <a:t>odpověd</a:t>
            </a:r>
            <a:r>
              <a:rPr lang="cs-CZ" dirty="0" smtClean="0"/>
              <a:t>ˇ?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836712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Populáři</a:t>
            </a:r>
            <a:r>
              <a:rPr lang="cs-CZ" dirty="0" smtClean="0"/>
              <a:t> byli           a/ stranou  podporující reformy a opírající se o  lidové shromáždění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b/                  podporující reformy a opírající se o senát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c/               nepodporující reformy a opírající se o císaře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060848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a/ stranou podporující reformy a opírající se o lidové shromáždění</a:t>
            </a:r>
            <a:endParaRPr lang="cs-CZ" b="1" dirty="0"/>
          </a:p>
        </p:txBody>
      </p:sp>
      <p:sp>
        <p:nvSpPr>
          <p:cNvPr id="12" name="Slunce 11"/>
          <p:cNvSpPr/>
          <p:nvPr/>
        </p:nvSpPr>
        <p:spPr>
          <a:xfrm>
            <a:off x="467544" y="1298377"/>
            <a:ext cx="576064" cy="46166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2852936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Bratři </a:t>
            </a:r>
            <a:r>
              <a:rPr lang="cs-CZ" dirty="0" err="1" smtClean="0"/>
              <a:t>Gracchové</a:t>
            </a:r>
            <a:r>
              <a:rPr lang="cs-CZ" dirty="0" smtClean="0"/>
              <a:t> prosadili         a/ zákon o službě v armádě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b/ zákon o volbě úředníků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c/ pozemkový zákon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393305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c/       pozemkový zákon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1187624" y="3429000"/>
            <a:ext cx="576064" cy="504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763688" y="567281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c/   v roce 71 př.n.l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Slunce 16"/>
          <p:cNvSpPr/>
          <p:nvPr/>
        </p:nvSpPr>
        <p:spPr>
          <a:xfrm>
            <a:off x="755576" y="5157192"/>
            <a:ext cx="720080" cy="504056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331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7037" y="404664"/>
            <a:ext cx="69127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 etruského stavitelství převzali Římané 	</a:t>
            </a:r>
            <a:r>
              <a:rPr lang="cs-CZ" dirty="0" smtClean="0"/>
              <a:t>a/  oblouk</a:t>
            </a:r>
            <a:endParaRPr lang="cs-CZ" dirty="0"/>
          </a:p>
          <a:p>
            <a:r>
              <a:rPr lang="cs-CZ" dirty="0"/>
              <a:t>	</a:t>
            </a:r>
            <a:r>
              <a:rPr lang="cs-CZ" dirty="0" smtClean="0"/>
              <a:t>                                                                      b/  sloup</a:t>
            </a:r>
            <a:endParaRPr lang="cs-CZ" dirty="0"/>
          </a:p>
          <a:p>
            <a:r>
              <a:rPr lang="cs-CZ" dirty="0"/>
              <a:t>	</a:t>
            </a:r>
            <a:r>
              <a:rPr lang="cs-CZ" dirty="0" smtClean="0"/>
              <a:t>                                                                      c/  trojúhelníkový štít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2886" y="1743199"/>
            <a:ext cx="803967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Žoldnéři byli </a:t>
            </a:r>
            <a:r>
              <a:rPr lang="cs-CZ" dirty="0" smtClean="0"/>
              <a:t>                                                       a/    zemědělci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	</a:t>
            </a:r>
            <a:r>
              <a:rPr lang="cs-CZ" dirty="0" smtClean="0"/>
              <a:t>                                                             b/   otroci </a:t>
            </a:r>
            <a:r>
              <a:rPr lang="cs-CZ" dirty="0"/>
              <a:t>cvičení k boji</a:t>
            </a:r>
          </a:p>
          <a:p>
            <a:r>
              <a:rPr lang="cs-CZ" dirty="0"/>
              <a:t>	</a:t>
            </a:r>
            <a:r>
              <a:rPr lang="cs-CZ" dirty="0" smtClean="0"/>
              <a:t>                                                             c/    vojáci </a:t>
            </a:r>
            <a:r>
              <a:rPr lang="cs-CZ" dirty="0"/>
              <a:t>najatí za plat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3684" y="3140968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 letech 264 – 146 př.n.l. probíhaly  </a:t>
            </a:r>
            <a:r>
              <a:rPr lang="cs-CZ" dirty="0" smtClean="0"/>
              <a:t>           a/      </a:t>
            </a:r>
            <a:r>
              <a:rPr lang="cs-CZ" dirty="0"/>
              <a:t>p</a:t>
            </a:r>
            <a:r>
              <a:rPr lang="cs-CZ" dirty="0" smtClean="0"/>
              <a:t>unské války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b/      peloponéská válka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c/       římské války   </a:t>
            </a:r>
            <a:r>
              <a:rPr lang="cs-CZ" dirty="0"/>
              <a:t>	</a:t>
            </a:r>
            <a:r>
              <a:rPr lang="cs-CZ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dirty="0"/>
              <a:t>		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87352" y="112149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a/   oblouk</a:t>
            </a:r>
            <a:endParaRPr lang="cs-CZ" b="1" dirty="0"/>
          </a:p>
        </p:txBody>
      </p:sp>
      <p:sp>
        <p:nvSpPr>
          <p:cNvPr id="8" name="Slunce 7"/>
          <p:cNvSpPr/>
          <p:nvPr/>
        </p:nvSpPr>
        <p:spPr>
          <a:xfrm>
            <a:off x="827584" y="866329"/>
            <a:ext cx="720080" cy="43983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14194" y="2481863"/>
            <a:ext cx="2710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c/  vojáci najatí za plat</a:t>
            </a:r>
            <a:endParaRPr lang="cs-CZ" b="1" dirty="0"/>
          </a:p>
        </p:txBody>
      </p:sp>
      <p:sp>
        <p:nvSpPr>
          <p:cNvPr id="10" name="Slunce 9"/>
          <p:cNvSpPr/>
          <p:nvPr/>
        </p:nvSpPr>
        <p:spPr>
          <a:xfrm>
            <a:off x="415075" y="2277882"/>
            <a:ext cx="576064" cy="61796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3820909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a/ punské války</a:t>
            </a:r>
            <a:endParaRPr lang="cs-CZ" b="1" dirty="0"/>
          </a:p>
        </p:txBody>
      </p:sp>
      <p:sp>
        <p:nvSpPr>
          <p:cNvPr id="12" name="Slunce 11"/>
          <p:cNvSpPr/>
          <p:nvPr/>
        </p:nvSpPr>
        <p:spPr>
          <a:xfrm>
            <a:off x="896481" y="3705492"/>
            <a:ext cx="504056" cy="60016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93001" y="4509120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Pořadí císařů  bylo                     a/  Tiberius  -  </a:t>
            </a:r>
            <a:r>
              <a:rPr lang="cs-CZ" dirty="0" err="1" smtClean="0"/>
              <a:t>Caligula</a:t>
            </a:r>
            <a:r>
              <a:rPr lang="cs-CZ" dirty="0" smtClean="0"/>
              <a:t> – Octavianus – Nero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b/  Octavianus – Tiberius – </a:t>
            </a:r>
            <a:r>
              <a:rPr lang="cs-CZ" dirty="0" err="1" smtClean="0"/>
              <a:t>Caligula</a:t>
            </a:r>
            <a:r>
              <a:rPr lang="cs-CZ" dirty="0" smtClean="0"/>
              <a:t> – Nero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c/  Octavianus – </a:t>
            </a:r>
            <a:r>
              <a:rPr lang="cs-CZ" dirty="0" err="1" smtClean="0"/>
              <a:t>Caligula</a:t>
            </a:r>
            <a:r>
              <a:rPr lang="cs-CZ" dirty="0" smtClean="0"/>
              <a:t> – Nero - Tiberius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5661248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b/   Octavianus – Tiberius – </a:t>
            </a:r>
            <a:r>
              <a:rPr lang="cs-CZ" b="1" dirty="0" err="1" smtClean="0"/>
              <a:t>Caligula</a:t>
            </a:r>
            <a:r>
              <a:rPr lang="cs-CZ" b="1" dirty="0" smtClean="0"/>
              <a:t> - Nero</a:t>
            </a:r>
            <a:endParaRPr lang="cs-CZ" b="1" dirty="0"/>
          </a:p>
        </p:txBody>
      </p:sp>
      <p:sp>
        <p:nvSpPr>
          <p:cNvPr id="16" name="Slunce 15"/>
          <p:cNvSpPr/>
          <p:nvPr/>
        </p:nvSpPr>
        <p:spPr>
          <a:xfrm>
            <a:off x="654087" y="5291516"/>
            <a:ext cx="542797" cy="39139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176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S</a:t>
            </a:r>
            <a:r>
              <a:rPr lang="cs-CZ" dirty="0" smtClean="0"/>
              <a:t>těhování národů proběhlo v roce                 a/    376                                                                                                              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b/   374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c/    375                                                                     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4653136"/>
            <a:ext cx="69847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Limes Romanus  </a:t>
            </a:r>
            <a:r>
              <a:rPr lang="cs-CZ" dirty="0" smtClean="0"/>
              <a:t>jsou                           a/    shromaždiště vojáků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b/  opevněné hranice římské říše </a:t>
            </a:r>
            <a:endParaRPr lang="cs-CZ" dirty="0"/>
          </a:p>
          <a:p>
            <a:r>
              <a:rPr lang="cs-CZ" dirty="0"/>
              <a:t>                                          </a:t>
            </a:r>
            <a:r>
              <a:rPr lang="cs-CZ" dirty="0" smtClean="0"/>
              <a:t>                   c/   nejvyšší úředníci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76972" y="1406121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c  /  roku 375</a:t>
            </a:r>
            <a:endParaRPr lang="cs-CZ" b="1" dirty="0"/>
          </a:p>
        </p:txBody>
      </p:sp>
      <p:sp>
        <p:nvSpPr>
          <p:cNvPr id="9" name="Slunce 8"/>
          <p:cNvSpPr/>
          <p:nvPr/>
        </p:nvSpPr>
        <p:spPr>
          <a:xfrm>
            <a:off x="683568" y="1268760"/>
            <a:ext cx="576064" cy="504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84482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Stěhování národů způsobili                 a/ Hunové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b/  Markomané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c/  Vandalové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2566645"/>
            <a:ext cx="1421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a/   </a:t>
            </a:r>
            <a:r>
              <a:rPr lang="cs-CZ" b="1" dirty="0"/>
              <a:t>H</a:t>
            </a:r>
            <a:r>
              <a:rPr lang="cs-CZ" b="1" dirty="0" smtClean="0"/>
              <a:t>unové</a:t>
            </a:r>
          </a:p>
          <a:p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971600" y="2333356"/>
            <a:ext cx="700675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3212976"/>
            <a:ext cx="7901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První triumvirát tvořili                a/  Caesar – Pompeius  - </a:t>
            </a:r>
            <a:r>
              <a:rPr lang="cs-CZ" dirty="0" err="1" smtClean="0"/>
              <a:t>Crassus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b/  Caesar – Marcus Antonius – </a:t>
            </a:r>
            <a:r>
              <a:rPr lang="cs-CZ" dirty="0" err="1" smtClean="0"/>
              <a:t>Lepidus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c/  Marcus Antonius – </a:t>
            </a:r>
            <a:r>
              <a:rPr lang="cs-CZ" dirty="0" err="1" smtClean="0"/>
              <a:t>Lepidus</a:t>
            </a:r>
            <a:r>
              <a:rPr lang="cs-CZ" dirty="0" smtClean="0"/>
              <a:t> -   Octavianus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4486" y="4136306"/>
            <a:ext cx="3322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a/  Caesar – Pompeius - </a:t>
            </a:r>
            <a:r>
              <a:rPr lang="cs-CZ" b="1" dirty="0" err="1" smtClean="0"/>
              <a:t>Crassus</a:t>
            </a:r>
            <a:endParaRPr lang="cs-CZ" b="1" dirty="0"/>
          </a:p>
        </p:txBody>
      </p:sp>
      <p:sp>
        <p:nvSpPr>
          <p:cNvPr id="16" name="Slunce 15"/>
          <p:cNvSpPr/>
          <p:nvPr/>
        </p:nvSpPr>
        <p:spPr>
          <a:xfrm>
            <a:off x="683568" y="3674641"/>
            <a:ext cx="576064" cy="46166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672275" y="5661248"/>
            <a:ext cx="34757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b/  opevněné hranice římské říše</a:t>
            </a:r>
            <a:endParaRPr lang="cs-CZ" b="1" dirty="0"/>
          </a:p>
        </p:txBody>
      </p:sp>
      <p:sp>
        <p:nvSpPr>
          <p:cNvPr id="18" name="Slunce 17"/>
          <p:cNvSpPr/>
          <p:nvPr/>
        </p:nvSpPr>
        <p:spPr>
          <a:xfrm>
            <a:off x="1115616" y="5114801"/>
            <a:ext cx="648072" cy="46166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705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5" grpId="0"/>
      <p:bldP spid="1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764704"/>
            <a:ext cx="61926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Náčelníkem Hunů byl </a:t>
            </a:r>
            <a:r>
              <a:rPr lang="cs-CZ" dirty="0" smtClean="0"/>
              <a:t>                           a/      </a:t>
            </a:r>
            <a:r>
              <a:rPr lang="cs-CZ" dirty="0"/>
              <a:t>Attila</a:t>
            </a:r>
          </a:p>
          <a:p>
            <a:r>
              <a:rPr lang="cs-CZ" dirty="0"/>
              <a:t>                                                                   </a:t>
            </a:r>
            <a:r>
              <a:rPr lang="cs-CZ" dirty="0" smtClean="0"/>
              <a:t>b/    Marobud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c/     Nero</a:t>
            </a:r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91680" y="177281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a/   Attila</a:t>
            </a:r>
            <a:endParaRPr lang="cs-CZ" b="1" dirty="0"/>
          </a:p>
        </p:txBody>
      </p:sp>
      <p:sp>
        <p:nvSpPr>
          <p:cNvPr id="6" name="Slunce 5"/>
          <p:cNvSpPr/>
          <p:nvPr/>
        </p:nvSpPr>
        <p:spPr>
          <a:xfrm>
            <a:off x="899592" y="1268760"/>
            <a:ext cx="648072" cy="504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2564904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roce 395 se římská říše rozdělila na       a/ východořímskou a jižní provincie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b/ </a:t>
            </a:r>
            <a:r>
              <a:rPr lang="cs-CZ" dirty="0" err="1" smtClean="0"/>
              <a:t>severořímskou</a:t>
            </a:r>
            <a:r>
              <a:rPr lang="cs-CZ" dirty="0" smtClean="0"/>
              <a:t> a východořímskou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c/  východořímskou a západořímskou     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37890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c/ východořímskou a západořímskou</a:t>
            </a:r>
            <a:endParaRPr lang="cs-CZ" b="1" dirty="0"/>
          </a:p>
        </p:txBody>
      </p:sp>
      <p:sp>
        <p:nvSpPr>
          <p:cNvPr id="7" name="Slunce 6"/>
          <p:cNvSpPr/>
          <p:nvPr/>
        </p:nvSpPr>
        <p:spPr>
          <a:xfrm>
            <a:off x="899592" y="3284984"/>
            <a:ext cx="504056" cy="36004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44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25313" y="376912"/>
            <a:ext cx="3931141" cy="461665"/>
          </a:xfrm>
          <a:prstGeom prst="rect">
            <a:avLst/>
          </a:prstGeom>
          <a:solidFill>
            <a:srgbClr val="FF66FF"/>
          </a:solidFill>
        </p:spPr>
        <p:txBody>
          <a:bodyPr wrap="none">
            <a:spAutoFit/>
          </a:bodyPr>
          <a:lstStyle/>
          <a:p>
            <a:r>
              <a:rPr lang="pl-PL" sz="2400" dirty="0"/>
              <a:t>Které zvíře je symbolem Říma </a:t>
            </a:r>
            <a:endParaRPr lang="cs-CZ" sz="2400" dirty="0"/>
          </a:p>
        </p:txBody>
      </p:sp>
      <p:pic>
        <p:nvPicPr>
          <p:cNvPr id="1027" name="Picture 3" descr="C:\Users\OEM\AppData\Local\Microsoft\Windows\Temporary Internet Files\Content.IE5\S2OJ9WZ5\MC9002379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44824"/>
            <a:ext cx="1991762" cy="2592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S2OJ9WZ5\MC900351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965" y="2204864"/>
            <a:ext cx="1803149" cy="1729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25313" y="1052736"/>
            <a:ext cx="6637670" cy="461665"/>
          </a:xfrm>
          <a:prstGeom prst="rect">
            <a:avLst/>
          </a:prstGeom>
          <a:solidFill>
            <a:srgbClr val="5AE523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tato zvířata souvisí s dějinami římské říše?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0633" y="469245"/>
            <a:ext cx="1222609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vlčice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437133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Vlčice vychovala dvojčata Romula a </a:t>
            </a:r>
            <a:r>
              <a:rPr lang="cs-CZ" dirty="0" err="1" smtClean="0"/>
              <a:t>Remuse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4760298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Hannibal v čele Punů přešel Alpy 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390015" y="4221088"/>
            <a:ext cx="2609099" cy="1440160"/>
          </a:xfrm>
          <a:prstGeom prst="cloud">
            <a:avLst/>
          </a:prstGeom>
          <a:solidFill>
            <a:srgbClr val="1A2FF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4258283" y="4760298"/>
            <a:ext cx="3504700" cy="1224115"/>
          </a:xfrm>
          <a:prstGeom prst="cloud">
            <a:avLst/>
          </a:prstGeom>
          <a:solidFill>
            <a:srgbClr val="1382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5210271" y="469245"/>
            <a:ext cx="451650" cy="46166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059898" y="6165304"/>
            <a:ext cx="194415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593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10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4020" y="548680"/>
            <a:ext cx="2520280" cy="707886"/>
          </a:xfrm>
          <a:prstGeom prst="rect">
            <a:avLst/>
          </a:prstGeom>
          <a:solidFill>
            <a:srgbClr val="3366FF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Výborně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744744"/>
            <a:ext cx="34797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Zvládli jsme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338434"/>
            <a:ext cx="2627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tarověk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62536" y="5415498"/>
            <a:ext cx="47908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a</a:t>
            </a:r>
            <a:r>
              <a:rPr lang="cs-CZ" sz="3200" b="1" dirty="0" smtClean="0"/>
              <a:t> teď s chutí do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OEM\AppData\Local\Microsoft\Windows\Temporary Internet Files\Content.IE5\ACJE728X\MM90004109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000"/>
            <a:ext cx="1868215" cy="1561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RZBRHLXH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45299"/>
            <a:ext cx="2088232" cy="2340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S2OJ9WZ5\MC9004366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313" y="1314954"/>
            <a:ext cx="1494656" cy="144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S2OJ9WZ5\MC9004366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52870"/>
            <a:ext cx="1584176" cy="135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RZBRHLXH\MC9001493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451214"/>
            <a:ext cx="1417305" cy="158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964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34076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http://cs.wikipedia.org/wiki/Soubor:Homer_British_Museum.jpg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605069" y="162076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http://commons.wikimedia.org/wiki/File:Troi.jpg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404664"/>
            <a:ext cx="1505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770" y="1858429"/>
            <a:ext cx="26642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Klipart web Office.com </a:t>
            </a:r>
            <a:r>
              <a:rPr lang="cs-CZ" sz="1100" dirty="0" smtClean="0"/>
              <a:t>2010</a:t>
            </a:r>
          </a:p>
          <a:p>
            <a:r>
              <a:rPr lang="cs-CZ" sz="1100" dirty="0" smtClean="0"/>
              <a:t>Vlastní zdroje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50321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rgbClr val="C7D5E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2358</TotalTime>
  <Words>1573</Words>
  <Application>Microsoft Office PowerPoint</Application>
  <PresentationFormat>Předvádění na obrazovce (4:3)</PresentationFormat>
  <Paragraphs>472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Motiv systému Office</vt:lpstr>
      <vt:lpstr>Prezentace aplikace PowerPoint</vt:lpstr>
      <vt:lpstr>Opakování učiva 6. ročníku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Jak se jmenuje spisovatel na obrázku a kde se nachází kůň o kterém píše?  </vt:lpstr>
      <vt:lpstr>Prezentace aplikace PowerPoint</vt:lpstr>
      <vt:lpstr>V které větě není chyba?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OEM</dc:creator>
  <cp:lastModifiedBy>OEM</cp:lastModifiedBy>
  <cp:revision>112</cp:revision>
  <dcterms:created xsi:type="dcterms:W3CDTF">2011-07-05T06:33:37Z</dcterms:created>
  <dcterms:modified xsi:type="dcterms:W3CDTF">2011-11-28T16:45:06Z</dcterms:modified>
</cp:coreProperties>
</file>