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Default Extension="mp3" ContentType="audio/unknown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8" r:id="rId13"/>
    <p:sldId id="267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0" d="100"/>
          <a:sy n="60" d="100"/>
        </p:scale>
        <p:origin x="-78" y="-19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AC0941-53DC-47AA-9AFD-262E59673EAB}" type="datetimeFigureOut">
              <a:rPr lang="cs-CZ" smtClean="0"/>
              <a:pPr/>
              <a:t>24.5.2012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83A671-A7B0-450C-A821-69BDFF70C68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AC0941-53DC-47AA-9AFD-262E59673EAB}" type="datetimeFigureOut">
              <a:rPr lang="cs-CZ" smtClean="0"/>
              <a:pPr/>
              <a:t>24.5.2012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83A671-A7B0-450C-A821-69BDFF70C68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AC0941-53DC-47AA-9AFD-262E59673EAB}" type="datetimeFigureOut">
              <a:rPr lang="cs-CZ" smtClean="0"/>
              <a:pPr/>
              <a:t>24.5.2012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83A671-A7B0-450C-A821-69BDFF70C68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AC0941-53DC-47AA-9AFD-262E59673EAB}" type="datetimeFigureOut">
              <a:rPr lang="cs-CZ" smtClean="0"/>
              <a:pPr/>
              <a:t>24.5.2012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83A671-A7B0-450C-A821-69BDFF70C68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AC0941-53DC-47AA-9AFD-262E59673EAB}" type="datetimeFigureOut">
              <a:rPr lang="cs-CZ" smtClean="0"/>
              <a:pPr/>
              <a:t>24.5.2012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83A671-A7B0-450C-A821-69BDFF70C68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AC0941-53DC-47AA-9AFD-262E59673EAB}" type="datetimeFigureOut">
              <a:rPr lang="cs-CZ" smtClean="0"/>
              <a:pPr/>
              <a:t>24.5.2012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83A671-A7B0-450C-A821-69BDFF70C68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AC0941-53DC-47AA-9AFD-262E59673EAB}" type="datetimeFigureOut">
              <a:rPr lang="cs-CZ" smtClean="0"/>
              <a:pPr/>
              <a:t>24.5.2012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83A671-A7B0-450C-A821-69BDFF70C68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AC0941-53DC-47AA-9AFD-262E59673EAB}" type="datetimeFigureOut">
              <a:rPr lang="cs-CZ" smtClean="0"/>
              <a:pPr/>
              <a:t>24.5.2012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83A671-A7B0-450C-A821-69BDFF70C68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AC0941-53DC-47AA-9AFD-262E59673EAB}" type="datetimeFigureOut">
              <a:rPr lang="cs-CZ" smtClean="0"/>
              <a:pPr/>
              <a:t>24.5.2012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83A671-A7B0-450C-A821-69BDFF70C68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AC0941-53DC-47AA-9AFD-262E59673EAB}" type="datetimeFigureOut">
              <a:rPr lang="cs-CZ" smtClean="0"/>
              <a:pPr/>
              <a:t>24.5.2012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83A671-A7B0-450C-A821-69BDFF70C68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AC0941-53DC-47AA-9AFD-262E59673EAB}" type="datetimeFigureOut">
              <a:rPr lang="cs-CZ" smtClean="0"/>
              <a:pPr/>
              <a:t>24.5.2012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83A671-A7B0-450C-A821-69BDFF70C68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BAC0941-53DC-47AA-9AFD-262E59673EAB}" type="datetimeFigureOut">
              <a:rPr lang="cs-CZ" smtClean="0"/>
              <a:pPr/>
              <a:t>24.5.2012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3A671-A7B0-450C-A821-69BDFF70C68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7" Type="http://schemas.openxmlformats.org/officeDocument/2006/relationships/image" Target="../media/image7.w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wmf"/><Relationship Id="rId5" Type="http://schemas.openxmlformats.org/officeDocument/2006/relationships/image" Target="../media/image5.wmf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7" Type="http://schemas.openxmlformats.org/officeDocument/2006/relationships/image" Target="../media/image13.wmf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jpeg"/><Relationship Id="rId5" Type="http://schemas.openxmlformats.org/officeDocument/2006/relationships/image" Target="../media/image11.wmf"/><Relationship Id="rId4" Type="http://schemas.openxmlformats.org/officeDocument/2006/relationships/image" Target="../media/image10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8.jpeg"/><Relationship Id="rId5" Type="http://schemas.openxmlformats.org/officeDocument/2006/relationships/image" Target="../media/image17.wmf"/><Relationship Id="rId4" Type="http://schemas.openxmlformats.org/officeDocument/2006/relationships/image" Target="../media/image16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wmf"/><Relationship Id="rId2" Type="http://schemas.openxmlformats.org/officeDocument/2006/relationships/image" Target="../media/image19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3.wmf"/><Relationship Id="rId5" Type="http://schemas.openxmlformats.org/officeDocument/2006/relationships/image" Target="../media/image22.wmf"/><Relationship Id="rId4" Type="http://schemas.openxmlformats.org/officeDocument/2006/relationships/image" Target="../media/image21.jpe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wmf"/><Relationship Id="rId3" Type="http://schemas.openxmlformats.org/officeDocument/2006/relationships/image" Target="../media/image25.jpeg"/><Relationship Id="rId7" Type="http://schemas.openxmlformats.org/officeDocument/2006/relationships/image" Target="../media/image29.wmf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8.wmf"/><Relationship Id="rId5" Type="http://schemas.openxmlformats.org/officeDocument/2006/relationships/image" Target="../media/image27.wmf"/><Relationship Id="rId4" Type="http://schemas.openxmlformats.org/officeDocument/2006/relationships/image" Target="../media/image26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eg"/><Relationship Id="rId7" Type="http://schemas.openxmlformats.org/officeDocument/2006/relationships/image" Target="../media/image36.jpeg"/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5.wmf"/><Relationship Id="rId5" Type="http://schemas.openxmlformats.org/officeDocument/2006/relationships/image" Target="../media/image34.wmf"/><Relationship Id="rId4" Type="http://schemas.openxmlformats.org/officeDocument/2006/relationships/image" Target="../media/image33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jpeg"/><Relationship Id="rId2" Type="http://schemas.openxmlformats.org/officeDocument/2006/relationships/image" Target="../media/image37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1.wmf"/><Relationship Id="rId5" Type="http://schemas.openxmlformats.org/officeDocument/2006/relationships/image" Target="../media/image40.wmf"/><Relationship Id="rId4" Type="http://schemas.openxmlformats.org/officeDocument/2006/relationships/image" Target="../media/image39.jpe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47.wmf"/><Relationship Id="rId3" Type="http://schemas.openxmlformats.org/officeDocument/2006/relationships/image" Target="../media/image42.wmf"/><Relationship Id="rId7" Type="http://schemas.openxmlformats.org/officeDocument/2006/relationships/image" Target="../media/image46.wmf"/><Relationship Id="rId2" Type="http://schemas.openxmlformats.org/officeDocument/2006/relationships/slideLayout" Target="../slideLayouts/slideLayout7.xml"/><Relationship Id="rId1" Type="http://schemas.openxmlformats.org/officeDocument/2006/relationships/audio" Target="../media/media1.mp3"/><Relationship Id="rId6" Type="http://schemas.openxmlformats.org/officeDocument/2006/relationships/image" Target="../media/image45.wmf"/><Relationship Id="rId5" Type="http://schemas.openxmlformats.org/officeDocument/2006/relationships/image" Target="../media/image44.wmf"/><Relationship Id="rId10" Type="http://schemas.openxmlformats.org/officeDocument/2006/relationships/image" Target="../media/image48.png"/><Relationship Id="rId4" Type="http://schemas.openxmlformats.org/officeDocument/2006/relationships/image" Target="../media/image43.wmf"/><Relationship Id="rId9" Type="http://schemas.microsoft.com/office/2007/relationships/media" Target="../media/media1.mp3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wmf"/><Relationship Id="rId3" Type="http://schemas.openxmlformats.org/officeDocument/2006/relationships/image" Target="../media/image23.wmf"/><Relationship Id="rId7" Type="http://schemas.openxmlformats.org/officeDocument/2006/relationships/image" Target="../media/image17.wmf"/><Relationship Id="rId2" Type="http://schemas.openxmlformats.org/officeDocument/2006/relationships/image" Target="../media/image29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6.wmf"/><Relationship Id="rId11" Type="http://schemas.openxmlformats.org/officeDocument/2006/relationships/image" Target="../media/image34.wmf"/><Relationship Id="rId5" Type="http://schemas.openxmlformats.org/officeDocument/2006/relationships/image" Target="../media/image2.jpeg"/><Relationship Id="rId10" Type="http://schemas.openxmlformats.org/officeDocument/2006/relationships/image" Target="../media/image26.wmf"/><Relationship Id="rId4" Type="http://schemas.openxmlformats.org/officeDocument/2006/relationships/image" Target="../media/image14.wmf"/><Relationship Id="rId9" Type="http://schemas.openxmlformats.org/officeDocument/2006/relationships/image" Target="../media/image22.wmf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karaoketexty.cz/texty-pisni/jezek-jaroslav-voskovec-jiri-werich-jan/ten-dea-to-a-ten-zas-tohle-28501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r>
              <a:rPr lang="cs-CZ" b="1" dirty="0" smtClean="0"/>
              <a:t>VY_32_INOVACE_05_PRÁCE DOSPĚLÝCH_povolání</a:t>
            </a:r>
            <a:endParaRPr lang="cs-CZ" dirty="0" smtClean="0"/>
          </a:p>
          <a:p>
            <a:pPr algn="ctr">
              <a:buNone/>
            </a:pPr>
            <a:r>
              <a:rPr lang="cs-CZ" b="1" dirty="0" smtClean="0"/>
              <a:t>AUTOR: Petra Kroupová</a:t>
            </a:r>
            <a:br>
              <a:rPr lang="cs-CZ" b="1" dirty="0" smtClean="0"/>
            </a:br>
            <a:r>
              <a:rPr lang="cs-CZ" b="1" dirty="0" smtClean="0"/>
              <a:t>ŠKOLA: ZŠ SPECIÁLNÍ</a:t>
            </a:r>
            <a:endParaRPr lang="cs-CZ" dirty="0" smtClean="0"/>
          </a:p>
          <a:p>
            <a:pPr>
              <a:buNone/>
            </a:pPr>
            <a:endParaRPr lang="cs-CZ" dirty="0"/>
          </a:p>
        </p:txBody>
      </p:sp>
      <p:pic>
        <p:nvPicPr>
          <p:cNvPr id="4" name="Obrázek 3" descr="C:\Documents and Settings\muceb\Plocha\opvk_hor_zakladni_logolink_bar_cz.jpg"/>
          <p:cNvPicPr/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332656"/>
            <a:ext cx="8136904" cy="108012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47500" lnSpcReduction="20000"/>
          </a:bodyPr>
          <a:lstStyle/>
          <a:p>
            <a:pPr algn="just"/>
            <a:r>
              <a:rPr lang="cs-CZ" b="1" dirty="0" smtClean="0"/>
              <a:t>Název materiálu: PRÁCE DOSPĚLÝCH_povolání </a:t>
            </a:r>
            <a:endParaRPr lang="cs-CZ" dirty="0" smtClean="0"/>
          </a:p>
          <a:p>
            <a:pPr algn="just"/>
            <a:r>
              <a:rPr lang="cs-CZ" b="1" dirty="0" smtClean="0"/>
              <a:t>Vzdělávací oblast: Člověk a jeho svět</a:t>
            </a:r>
            <a:endParaRPr lang="cs-CZ" dirty="0" smtClean="0"/>
          </a:p>
          <a:p>
            <a:pPr algn="just"/>
            <a:r>
              <a:rPr lang="cs-CZ" b="1" dirty="0" smtClean="0"/>
              <a:t>Anotace: Žák se seznámí s nejběžnějšími profesemi. Pozná pomůcky (potřeby,náčiní), které profese potřebuje k výkonu svého zaměstnání. Odpoví na otázku: „Co dělá?“ . Vyhledá  v textu písně povolání.</a:t>
            </a:r>
            <a:endParaRPr lang="cs-CZ" dirty="0" smtClean="0"/>
          </a:p>
          <a:p>
            <a:pPr algn="just"/>
            <a:r>
              <a:rPr lang="cs-CZ" b="1" dirty="0" smtClean="0"/>
              <a:t>Autor: Mgr. Petra Kroupová </a:t>
            </a:r>
            <a:endParaRPr lang="cs-CZ" dirty="0" smtClean="0"/>
          </a:p>
          <a:p>
            <a:pPr algn="just"/>
            <a:r>
              <a:rPr lang="cs-CZ" b="1" dirty="0" smtClean="0"/>
              <a:t>Jazyk: čeština </a:t>
            </a:r>
            <a:endParaRPr lang="cs-CZ" dirty="0" smtClean="0"/>
          </a:p>
          <a:p>
            <a:pPr algn="just"/>
            <a:r>
              <a:rPr lang="cs-CZ" b="1" dirty="0" smtClean="0"/>
              <a:t>Očekávaný výstup: Žák by měl pojmenovat  nejběžnější profese. Odpovědět na otázku celou větou.</a:t>
            </a:r>
            <a:endParaRPr lang="cs-CZ" dirty="0" smtClean="0"/>
          </a:p>
          <a:p>
            <a:pPr algn="just"/>
            <a:r>
              <a:rPr lang="cs-CZ" b="1" dirty="0" smtClean="0"/>
              <a:t>Speciální vzdělávací potřeby: LMP </a:t>
            </a:r>
            <a:endParaRPr lang="cs-CZ" dirty="0" smtClean="0"/>
          </a:p>
          <a:p>
            <a:pPr algn="just"/>
            <a:r>
              <a:rPr lang="cs-CZ" b="1" dirty="0" smtClean="0"/>
              <a:t>Klíčová slova: práce, povolání, „Co dělá?…“</a:t>
            </a:r>
            <a:endParaRPr lang="cs-CZ" dirty="0" smtClean="0"/>
          </a:p>
          <a:p>
            <a:pPr algn="just"/>
            <a:r>
              <a:rPr lang="cs-CZ" b="1" dirty="0" smtClean="0"/>
              <a:t>Druh učebního materiálu: prezentace</a:t>
            </a:r>
            <a:endParaRPr lang="cs-CZ" dirty="0" smtClean="0"/>
          </a:p>
          <a:p>
            <a:pPr algn="just"/>
            <a:r>
              <a:rPr lang="cs-CZ" b="1" dirty="0" smtClean="0"/>
              <a:t>Druh </a:t>
            </a:r>
            <a:r>
              <a:rPr lang="cs-CZ" b="1" dirty="0" err="1" smtClean="0"/>
              <a:t>interaktivity</a:t>
            </a:r>
            <a:r>
              <a:rPr lang="cs-CZ" b="1" dirty="0" smtClean="0"/>
              <a:t>: aktivita</a:t>
            </a:r>
            <a:endParaRPr lang="cs-CZ" dirty="0" smtClean="0"/>
          </a:p>
          <a:p>
            <a:pPr algn="just"/>
            <a:r>
              <a:rPr lang="cs-CZ" b="1" dirty="0" smtClean="0"/>
              <a:t>Cílová skupina: žák </a:t>
            </a:r>
            <a:endParaRPr lang="cs-CZ" dirty="0" smtClean="0"/>
          </a:p>
          <a:p>
            <a:pPr algn="just"/>
            <a:r>
              <a:rPr lang="cs-CZ" b="1" dirty="0" smtClean="0"/>
              <a:t>Stupeň a typ vzdělávání: speciální školství, I. stupeň ZŠ</a:t>
            </a:r>
            <a:endParaRPr lang="cs-CZ" dirty="0" smtClean="0"/>
          </a:p>
          <a:p>
            <a:pPr algn="just"/>
            <a:r>
              <a:rPr lang="cs-CZ" b="1" dirty="0" smtClean="0"/>
              <a:t>Typická věková skupina: 6-9let (1.-3. ročník)</a:t>
            </a:r>
            <a:endParaRPr lang="cs-CZ" dirty="0" smtClean="0"/>
          </a:p>
          <a:p>
            <a:pPr algn="just"/>
            <a:r>
              <a:rPr lang="cs-CZ" b="1" dirty="0" smtClean="0"/>
              <a:t>Celková velikost: 2227b</a:t>
            </a:r>
            <a:endParaRPr lang="cs-CZ" dirty="0" smtClean="0"/>
          </a:p>
          <a:p>
            <a:pPr algn="just"/>
            <a:r>
              <a:rPr lang="cs-CZ" b="1" dirty="0" smtClean="0"/>
              <a:t>Datum: 13.2.2012</a:t>
            </a:r>
            <a:endParaRPr lang="cs-CZ" dirty="0" smtClean="0"/>
          </a:p>
          <a:p>
            <a:pPr>
              <a:buNone/>
            </a:pPr>
            <a:endParaRPr lang="cs-CZ" dirty="0"/>
          </a:p>
        </p:txBody>
      </p:sp>
      <p:pic>
        <p:nvPicPr>
          <p:cNvPr id="4" name="Obrázek 3" descr="C:\Documents and Settings\muceb\Plocha\opvk_hor_zakladni_logolink_bar_cz.jpg"/>
          <p:cNvPicPr/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332656"/>
            <a:ext cx="8136904" cy="108012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0" y="548680"/>
            <a:ext cx="9144000" cy="5582245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		Lékař                                                Lékařka</a:t>
            </a:r>
            <a:endParaRPr lang="cs-CZ" dirty="0"/>
          </a:p>
        </p:txBody>
      </p:sp>
      <p:pic>
        <p:nvPicPr>
          <p:cNvPr id="1027" name="Picture 3" descr="C:\Users\Kroupa\AppData\Local\Microsoft\Windows\Temporary Internet Files\Content.IE5\RWHRB9Q0\MP900408883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868144" y="1412776"/>
            <a:ext cx="2924944" cy="3717032"/>
          </a:xfrm>
          <a:prstGeom prst="rect">
            <a:avLst/>
          </a:prstGeom>
          <a:noFill/>
        </p:spPr>
      </p:pic>
      <p:pic>
        <p:nvPicPr>
          <p:cNvPr id="1029" name="Picture 5" descr="C:\Users\Kroupa\AppData\Local\Microsoft\Windows\Temporary Internet Files\Content.IE5\PSI6UCQ2\MP900289289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5536" y="1196752"/>
            <a:ext cx="2736304" cy="3884656"/>
          </a:xfrm>
          <a:prstGeom prst="rect">
            <a:avLst/>
          </a:prstGeom>
          <a:noFill/>
        </p:spPr>
      </p:pic>
      <p:pic>
        <p:nvPicPr>
          <p:cNvPr id="1030" name="Picture 6" descr="C:\Users\Kroupa\AppData\Local\Microsoft\Windows\Temporary Internet Files\Content.IE5\PSI6UCQ2\MP900408851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139952" y="2420888"/>
            <a:ext cx="1224136" cy="1368152"/>
          </a:xfrm>
          <a:prstGeom prst="rect">
            <a:avLst/>
          </a:prstGeom>
          <a:noFill/>
        </p:spPr>
      </p:pic>
      <p:sp>
        <p:nvSpPr>
          <p:cNvPr id="10" name="TextovéPole 9"/>
          <p:cNvSpPr txBox="1"/>
          <p:nvPr/>
        </p:nvSpPr>
        <p:spPr>
          <a:xfrm>
            <a:off x="1331640" y="6088559"/>
            <a:ext cx="705678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dirty="0" smtClean="0">
                <a:solidFill>
                  <a:srgbClr val="0070C0"/>
                </a:solidFill>
                <a:latin typeface="Arial Narrow" pitchFamily="34" charset="0"/>
              </a:rPr>
              <a:t>Co dělá?</a:t>
            </a:r>
            <a:endParaRPr lang="cs-CZ" sz="4400" dirty="0">
              <a:solidFill>
                <a:srgbClr val="0070C0"/>
              </a:solidFill>
              <a:latin typeface="Arial Narrow" pitchFamily="34" charset="0"/>
            </a:endParaRPr>
          </a:p>
        </p:txBody>
      </p:sp>
      <p:pic>
        <p:nvPicPr>
          <p:cNvPr id="1031" name="Picture 7" descr="C:\Users\Kroupa\AppData\Local\Microsoft\Windows\Temporary Internet Files\Content.IE5\PSI6UCQ2\MC900312518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775848" y="5157192"/>
            <a:ext cx="1368152" cy="980090"/>
          </a:xfrm>
          <a:prstGeom prst="rect">
            <a:avLst/>
          </a:prstGeom>
          <a:noFill/>
        </p:spPr>
      </p:pic>
      <p:pic>
        <p:nvPicPr>
          <p:cNvPr id="1032" name="Picture 8" descr="C:\Users\Kroupa\AppData\Local\Microsoft\Windows\Temporary Internet Files\Content.IE5\IF4ZGSAW\MC900281140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923928" y="4221088"/>
            <a:ext cx="1569268" cy="1434975"/>
          </a:xfrm>
          <a:prstGeom prst="rect">
            <a:avLst/>
          </a:prstGeom>
          <a:noFill/>
        </p:spPr>
      </p:pic>
      <p:pic>
        <p:nvPicPr>
          <p:cNvPr id="1033" name="Picture 9" descr="C:\Users\Kroupa\AppData\Local\Microsoft\Windows\Temporary Internet Files\Content.IE5\S5TLFT3G\MC900351328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79512" y="5085184"/>
            <a:ext cx="988735" cy="1240888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Users\Kroupa\AppData\Local\Microsoft\Windows\Temporary Internet Files\Content.IE5\PSI6UCQ2\MP900409042[1].jpg"/>
          <p:cNvPicPr>
            <a:picLocks noGrp="1" noChangeAspect="1" noChangeArrowheads="1"/>
          </p:cNvPicPr>
          <p:nvPr>
            <p:ph idx="4294967295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1772816"/>
            <a:ext cx="3455988" cy="3348459"/>
          </a:xfrm>
          <a:prstGeom prst="rect">
            <a:avLst/>
          </a:prstGeom>
          <a:noFill/>
        </p:spPr>
      </p:pic>
      <p:pic>
        <p:nvPicPr>
          <p:cNvPr id="3075" name="Picture 3" descr="C:\Users\Kroupa\AppData\Local\Microsoft\Windows\Temporary Internet Files\Content.IE5\4R52YCNK\MP900431743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24128" y="1700808"/>
            <a:ext cx="3168352" cy="3384376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0" y="836712"/>
            <a:ext cx="298782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bg2">
                    <a:lumMod val="10000"/>
                  </a:schemeClr>
                </a:solidFill>
              </a:rPr>
              <a:t>	    Učitel</a:t>
            </a:r>
            <a:endParaRPr lang="cs-CZ" sz="3200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156176" y="908720"/>
            <a:ext cx="189487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    Učitelka</a:t>
            </a:r>
            <a:endParaRPr lang="cs-CZ" sz="3200" dirty="0"/>
          </a:p>
        </p:txBody>
      </p:sp>
      <p:pic>
        <p:nvPicPr>
          <p:cNvPr id="3079" name="Picture 7" descr="C:\Users\Kroupa\AppData\Local\Microsoft\Windows\Temporary Internet Files\Content.IE5\MQSAKJF2\MP900438494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923928" y="2420889"/>
            <a:ext cx="1440160" cy="1584176"/>
          </a:xfrm>
          <a:prstGeom prst="rect">
            <a:avLst/>
          </a:prstGeom>
          <a:noFill/>
        </p:spPr>
      </p:pic>
      <p:pic>
        <p:nvPicPr>
          <p:cNvPr id="3081" name="Picture 9" descr="C:\Users\Kroupa\AppData\Local\Microsoft\Windows\Temporary Internet Files\Content.IE5\4R52YCNK\MC900413442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402161" y="5085184"/>
            <a:ext cx="1741839" cy="1656184"/>
          </a:xfrm>
          <a:prstGeom prst="rect">
            <a:avLst/>
          </a:prstGeom>
          <a:noFill/>
        </p:spPr>
      </p:pic>
      <p:pic>
        <p:nvPicPr>
          <p:cNvPr id="3087" name="Picture 15" descr="C:\Users\Kroupa\AppData\Local\Microsoft\Windows\Temporary Internet Files\Content.IE5\ERK8HPEP\MP900439481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07504" y="5157192"/>
            <a:ext cx="2160240" cy="1442217"/>
          </a:xfrm>
          <a:prstGeom prst="rect">
            <a:avLst/>
          </a:prstGeom>
          <a:noFill/>
        </p:spPr>
      </p:pic>
      <p:pic>
        <p:nvPicPr>
          <p:cNvPr id="3088" name="Picture 16" descr="C:\Users\Kroupa\AppData\Local\Microsoft\Windows\Temporary Internet Files\Content.IE5\PSI6UCQ2\MC900356401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923928" y="4149080"/>
            <a:ext cx="1366813" cy="1484784"/>
          </a:xfrm>
          <a:prstGeom prst="rect">
            <a:avLst/>
          </a:prstGeom>
          <a:noFill/>
        </p:spPr>
      </p:pic>
      <p:sp>
        <p:nvSpPr>
          <p:cNvPr id="21" name="TextovéPole 20"/>
          <p:cNvSpPr txBox="1"/>
          <p:nvPr/>
        </p:nvSpPr>
        <p:spPr>
          <a:xfrm>
            <a:off x="2483768" y="6237312"/>
            <a:ext cx="468052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dirty="0" smtClean="0">
                <a:solidFill>
                  <a:srgbClr val="0070C0"/>
                </a:solidFill>
                <a:latin typeface="Arial Narrow" pitchFamily="34" charset="0"/>
              </a:rPr>
              <a:t>Co dělá?</a:t>
            </a:r>
            <a:endParaRPr lang="cs-CZ" sz="4400" dirty="0">
              <a:solidFill>
                <a:srgbClr val="0070C0"/>
              </a:solidFill>
              <a:latin typeface="Arial Narrow" pitchFamily="34" charset="0"/>
            </a:endParaRP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C:\Users\Kroupa\AppData\Local\Microsoft\Windows\Temporary Internet Files\Content.IE5\3JT5PFGH\MC900240673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908720"/>
            <a:ext cx="4716016" cy="3672408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179512" y="404664"/>
            <a:ext cx="302433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	Zedník</a:t>
            </a:r>
            <a:endParaRPr lang="cs-CZ" sz="3200" dirty="0"/>
          </a:p>
        </p:txBody>
      </p:sp>
      <p:pic>
        <p:nvPicPr>
          <p:cNvPr id="5123" name="Picture 3" descr="C:\Users\Kroupa\AppData\Local\Microsoft\Windows\Temporary Internet Files\Content.IE5\E9FGBHVO\MC900441288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-252536" y="4409728"/>
            <a:ext cx="3435841" cy="2448272"/>
          </a:xfrm>
          <a:prstGeom prst="rect">
            <a:avLst/>
          </a:prstGeom>
          <a:noFill/>
        </p:spPr>
      </p:pic>
      <p:pic>
        <p:nvPicPr>
          <p:cNvPr id="5125" name="Picture 5" descr="C:\Users\Kroupa\AppData\Local\Microsoft\Windows\Temporary Internet Files\Content.IE5\ERK8HPEP\MC900151959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084168" y="1268760"/>
            <a:ext cx="2880320" cy="2838928"/>
          </a:xfrm>
          <a:prstGeom prst="rect">
            <a:avLst/>
          </a:prstGeom>
          <a:noFill/>
        </p:spPr>
      </p:pic>
      <p:pic>
        <p:nvPicPr>
          <p:cNvPr id="5126" name="Picture 6" descr="C:\Users\Kroupa\AppData\Local\Microsoft\Windows\Temporary Internet Files\Content.IE5\S2EA7BEY\MC900412624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300192" y="5129808"/>
            <a:ext cx="3923928" cy="1728192"/>
          </a:xfrm>
          <a:prstGeom prst="rect">
            <a:avLst/>
          </a:prstGeom>
          <a:noFill/>
        </p:spPr>
      </p:pic>
      <p:pic>
        <p:nvPicPr>
          <p:cNvPr id="5128" name="Picture 8" descr="C:\Users\Kroupa\AppData\Local\Microsoft\Windows\Temporary Internet Files\Content.IE5\4R52YCNK\MP900414070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347864" y="404664"/>
            <a:ext cx="1584176" cy="1556792"/>
          </a:xfrm>
          <a:prstGeom prst="rect">
            <a:avLst/>
          </a:prstGeom>
          <a:noFill/>
        </p:spPr>
      </p:pic>
      <p:sp>
        <p:nvSpPr>
          <p:cNvPr id="14" name="TextovéPole 13"/>
          <p:cNvSpPr txBox="1"/>
          <p:nvPr/>
        </p:nvSpPr>
        <p:spPr>
          <a:xfrm>
            <a:off x="3563888" y="4653136"/>
            <a:ext cx="295232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>
                <a:solidFill>
                  <a:srgbClr val="0070C0"/>
                </a:solidFill>
                <a:latin typeface="Arial Narrow" pitchFamily="34" charset="0"/>
              </a:rPr>
              <a:t>Co dělá?</a:t>
            </a:r>
            <a:endParaRPr lang="cs-CZ" sz="4400" dirty="0">
              <a:solidFill>
                <a:srgbClr val="0070C0"/>
              </a:solidFill>
              <a:latin typeface="Arial Narrow" pitchFamily="34" charset="0"/>
            </a:endParaRP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9" name="Picture 5" descr="C:\Users\Kroupa\AppData\Local\Microsoft\Windows\Temporary Internet Files\Content.IE5\WZU4WHV2\MC900357361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1196752"/>
            <a:ext cx="3635896" cy="3277027"/>
          </a:xfrm>
          <a:prstGeom prst="rect">
            <a:avLst/>
          </a:prstGeom>
          <a:noFill/>
        </p:spPr>
      </p:pic>
      <p:pic>
        <p:nvPicPr>
          <p:cNvPr id="6155" name="Picture 11" descr="C:\Users\Kroupa\AppData\Local\Microsoft\Windows\Temporary Internet Files\Content.IE5\ERK8HPEP\MC900435993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4653136"/>
            <a:ext cx="2112790" cy="1944216"/>
          </a:xfrm>
          <a:prstGeom prst="rect">
            <a:avLst/>
          </a:prstGeom>
          <a:noFill/>
        </p:spPr>
      </p:pic>
      <p:pic>
        <p:nvPicPr>
          <p:cNvPr id="6160" name="Picture 16" descr="C:\Users\Kroupa\AppData\Local\Microsoft\Windows\Temporary Internet Files\Content.IE5\MQSAKJF2\MP900431138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923928" y="3501008"/>
            <a:ext cx="1800200" cy="2454600"/>
          </a:xfrm>
          <a:prstGeom prst="rect">
            <a:avLst/>
          </a:prstGeom>
          <a:noFill/>
        </p:spPr>
      </p:pic>
      <p:sp>
        <p:nvSpPr>
          <p:cNvPr id="17" name="TextovéPole 16"/>
          <p:cNvSpPr txBox="1"/>
          <p:nvPr/>
        </p:nvSpPr>
        <p:spPr>
          <a:xfrm>
            <a:off x="3491880" y="6093296"/>
            <a:ext cx="230425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0070C0"/>
                </a:solidFill>
                <a:latin typeface="Arial Narrow" pitchFamily="34" charset="0"/>
              </a:rPr>
              <a:t>Co</a:t>
            </a:r>
            <a:r>
              <a:rPr lang="cs-CZ" sz="3200" dirty="0" smtClean="0"/>
              <a:t> </a:t>
            </a:r>
            <a:r>
              <a:rPr lang="cs-CZ" sz="3200" dirty="0" smtClean="0">
                <a:solidFill>
                  <a:srgbClr val="0070C0"/>
                </a:solidFill>
              </a:rPr>
              <a:t>dělá?</a:t>
            </a:r>
            <a:endParaRPr lang="cs-CZ" sz="3200" dirty="0">
              <a:solidFill>
                <a:srgbClr val="0070C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323528" y="620688"/>
            <a:ext cx="201622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Krejčí</a:t>
            </a:r>
            <a:endParaRPr lang="cs-CZ" sz="32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5652120" y="764704"/>
            <a:ext cx="259776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	Švadlena</a:t>
            </a:r>
            <a:endParaRPr lang="cs-CZ" sz="3200" dirty="0"/>
          </a:p>
        </p:txBody>
      </p:sp>
      <p:pic>
        <p:nvPicPr>
          <p:cNvPr id="2050" name="Picture 2" descr="C:\Users\Kroupa\AppData\Local\Microsoft\Windows\Temporary Internet Files\Content.IE5\PSI6UCQ2\MC900229651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876256" y="4869160"/>
            <a:ext cx="1820570" cy="1806854"/>
          </a:xfrm>
          <a:prstGeom prst="rect">
            <a:avLst/>
          </a:prstGeom>
          <a:noFill/>
        </p:spPr>
      </p:pic>
      <p:pic>
        <p:nvPicPr>
          <p:cNvPr id="2051" name="Picture 3" descr="C:\Users\Kroupa\AppData\Local\Microsoft\Windows\Temporary Internet Files\Content.IE5\S2EA7BEY\MC900435991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228184" y="1484784"/>
            <a:ext cx="2376264" cy="2520280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 descr="C:\Users\Kroupa\AppData\Local\Microsoft\Windows\Temporary Internet Files\Content.IE5\S2EA7BEY\MP900427629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228184" y="980728"/>
            <a:ext cx="1944216" cy="1872208"/>
          </a:xfrm>
          <a:prstGeom prst="rect">
            <a:avLst/>
          </a:prstGeom>
          <a:noFill/>
        </p:spPr>
      </p:pic>
      <p:pic>
        <p:nvPicPr>
          <p:cNvPr id="7172" name="Picture 4" descr="C:\Users\Kroupa\AppData\Local\Microsoft\Windows\Temporary Internet Files\Content.IE5\S2EA7BEY\MP900407241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563888" y="980728"/>
            <a:ext cx="1800201" cy="1872208"/>
          </a:xfrm>
          <a:prstGeom prst="rect">
            <a:avLst/>
          </a:prstGeom>
          <a:noFill/>
        </p:spPr>
      </p:pic>
      <p:pic>
        <p:nvPicPr>
          <p:cNvPr id="7175" name="Picture 7" descr="C:\Users\Kroupa\AppData\Local\Microsoft\Windows\Temporary Internet Files\Content.IE5\WZU4WHV2\MC900285566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372200" y="5085184"/>
            <a:ext cx="2513890" cy="1368152"/>
          </a:xfrm>
          <a:prstGeom prst="rect">
            <a:avLst/>
          </a:prstGeom>
          <a:noFill/>
        </p:spPr>
      </p:pic>
      <p:pic>
        <p:nvPicPr>
          <p:cNvPr id="7178" name="Picture 10" descr="C:\Users\Kroupa\AppData\Local\Microsoft\Windows\Temporary Internet Files\Content.IE5\3JT5PFGH\MC900056185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82807" y="5157192"/>
            <a:ext cx="2084937" cy="1368152"/>
          </a:xfrm>
          <a:prstGeom prst="rect">
            <a:avLst/>
          </a:prstGeom>
          <a:noFill/>
        </p:spPr>
      </p:pic>
      <p:pic>
        <p:nvPicPr>
          <p:cNvPr id="7181" name="Picture 13" descr="C:\Users\Kroupa\AppData\Local\Microsoft\Windows\Temporary Internet Files\Content.IE5\C3NRIO50\MC900413190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851920" y="4437112"/>
            <a:ext cx="1558562" cy="1412776"/>
          </a:xfrm>
          <a:prstGeom prst="rect">
            <a:avLst/>
          </a:prstGeom>
          <a:noFill/>
        </p:spPr>
      </p:pic>
      <p:sp>
        <p:nvSpPr>
          <p:cNvPr id="14" name="TextovéPole 13"/>
          <p:cNvSpPr txBox="1"/>
          <p:nvPr/>
        </p:nvSpPr>
        <p:spPr>
          <a:xfrm>
            <a:off x="3275856" y="5805264"/>
            <a:ext cx="252028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>
                <a:solidFill>
                  <a:srgbClr val="0070C0"/>
                </a:solidFill>
                <a:latin typeface="Arial Narrow" pitchFamily="34" charset="0"/>
              </a:rPr>
              <a:t>   Co dělá?</a:t>
            </a:r>
            <a:endParaRPr lang="cs-CZ" sz="4400" dirty="0">
              <a:solidFill>
                <a:srgbClr val="0070C0"/>
              </a:solidFill>
              <a:latin typeface="Arial Narrow" pitchFamily="34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251520" y="260648"/>
            <a:ext cx="200888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           Řidič</a:t>
            </a:r>
            <a:endParaRPr lang="cs-CZ" sz="32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5364088" y="260648"/>
            <a:ext cx="247798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            Řidička</a:t>
            </a:r>
            <a:endParaRPr lang="cs-CZ" sz="3200" dirty="0"/>
          </a:p>
        </p:txBody>
      </p:sp>
      <p:pic>
        <p:nvPicPr>
          <p:cNvPr id="1026" name="Picture 2" descr="C:\Users\Kroupa\AppData\Local\Microsoft\Windows\Temporary Internet Files\Content.IE5\RWHRB9Q0\MC900233441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79512" y="908720"/>
            <a:ext cx="2522899" cy="2163778"/>
          </a:xfrm>
          <a:prstGeom prst="rect">
            <a:avLst/>
          </a:prstGeom>
          <a:noFill/>
        </p:spPr>
      </p:pic>
      <p:pic>
        <p:nvPicPr>
          <p:cNvPr id="1027" name="Picture 3" descr="C:\Users\Kroupa\AppData\Local\Microsoft\Windows\Temporary Internet Files\Content.IE5\ERK8HPEP\MC900287087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1835696" y="2996952"/>
            <a:ext cx="1728193" cy="1872208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8" name="Picture 6" descr="C:\Users\Kroupa\AppData\Local\Microsoft\Windows\Temporary Internet Files\Content.IE5\S5TLFT3G\MP900409644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1" y="1052736"/>
            <a:ext cx="2664297" cy="3888432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179512" y="260648"/>
            <a:ext cx="180209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     Kuchař</a:t>
            </a:r>
            <a:endParaRPr lang="cs-CZ" sz="3200" dirty="0"/>
          </a:p>
        </p:txBody>
      </p:sp>
      <p:pic>
        <p:nvPicPr>
          <p:cNvPr id="8207" name="Picture 15" descr="C:\Users\Kroupa\AppData\Local\Microsoft\Windows\Temporary Internet Files\Content.IE5\RWHRB9Q0\MP900422210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372200" y="980728"/>
            <a:ext cx="2619960" cy="3960440"/>
          </a:xfrm>
          <a:prstGeom prst="rect">
            <a:avLst/>
          </a:prstGeom>
          <a:noFill/>
        </p:spPr>
      </p:pic>
      <p:sp>
        <p:nvSpPr>
          <p:cNvPr id="17" name="TextovéPole 16"/>
          <p:cNvSpPr txBox="1"/>
          <p:nvPr/>
        </p:nvSpPr>
        <p:spPr>
          <a:xfrm>
            <a:off x="6228184" y="404664"/>
            <a:ext cx="291581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      Kuchařka</a:t>
            </a:r>
            <a:endParaRPr lang="cs-CZ" sz="3200" dirty="0"/>
          </a:p>
        </p:txBody>
      </p:sp>
      <p:pic>
        <p:nvPicPr>
          <p:cNvPr id="8208" name="Picture 16" descr="C:\Users\Kroupa\AppData\Local\Microsoft\Windows\Temporary Internet Files\Content.IE5\RWHRB9Q0\MP900401342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843808" y="1052736"/>
            <a:ext cx="1584176" cy="1812494"/>
          </a:xfrm>
          <a:prstGeom prst="rect">
            <a:avLst/>
          </a:prstGeom>
          <a:noFill/>
        </p:spPr>
      </p:pic>
      <p:pic>
        <p:nvPicPr>
          <p:cNvPr id="8210" name="Picture 18" descr="C:\Users\Kroupa\AppData\Local\Microsoft\Windows\Temporary Internet Files\Content.IE5\PSI6UCQ2\MC900237768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79512" y="5085184"/>
            <a:ext cx="1907704" cy="1916782"/>
          </a:xfrm>
          <a:prstGeom prst="rect">
            <a:avLst/>
          </a:prstGeom>
          <a:noFill/>
        </p:spPr>
      </p:pic>
      <p:pic>
        <p:nvPicPr>
          <p:cNvPr id="8211" name="Picture 19" descr="C:\Users\Kroupa\AppData\Local\Microsoft\Windows\Temporary Internet Files\Content.IE5\RWHRB9Q0\MC900371144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452320" y="5269242"/>
            <a:ext cx="1512168" cy="1588758"/>
          </a:xfrm>
          <a:prstGeom prst="rect">
            <a:avLst/>
          </a:prstGeom>
          <a:noFill/>
        </p:spPr>
      </p:pic>
      <p:pic>
        <p:nvPicPr>
          <p:cNvPr id="8212" name="Picture 20" descr="C:\Users\Kroupa\AppData\Local\Microsoft\Windows\Temporary Internet Files\Content.IE5\S2EA7BEY\MP900433970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644008" y="3284984"/>
            <a:ext cx="1730559" cy="1673761"/>
          </a:xfrm>
          <a:prstGeom prst="rect">
            <a:avLst/>
          </a:prstGeom>
          <a:noFill/>
        </p:spPr>
      </p:pic>
      <p:sp>
        <p:nvSpPr>
          <p:cNvPr id="23" name="TextovéPole 22"/>
          <p:cNvSpPr txBox="1"/>
          <p:nvPr/>
        </p:nvSpPr>
        <p:spPr>
          <a:xfrm>
            <a:off x="3851920" y="6165304"/>
            <a:ext cx="360040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>
                <a:solidFill>
                  <a:srgbClr val="0070C0"/>
                </a:solidFill>
                <a:latin typeface="Arial Narrow" pitchFamily="34" charset="0"/>
              </a:rPr>
              <a:t>Co dělá?</a:t>
            </a:r>
            <a:endParaRPr lang="cs-CZ" sz="4400" dirty="0">
              <a:solidFill>
                <a:srgbClr val="0070C0"/>
              </a:solidFill>
              <a:latin typeface="Arial Narrow" pitchFamily="34" charset="0"/>
            </a:endParaRP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ovéPole 6"/>
          <p:cNvSpPr txBox="1"/>
          <p:nvPr/>
        </p:nvSpPr>
        <p:spPr>
          <a:xfrm>
            <a:off x="179512" y="332656"/>
            <a:ext cx="338437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           Prodavač</a:t>
            </a:r>
            <a:endParaRPr lang="cs-CZ" sz="3200" dirty="0"/>
          </a:p>
        </p:txBody>
      </p:sp>
      <p:pic>
        <p:nvPicPr>
          <p:cNvPr id="9227" name="Picture 11" descr="C:\Users\Kroupa\AppData\Local\Microsoft\Windows\Temporary Internet Files\Content.IE5\C3NRIO50\MC90038895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588224" y="1196752"/>
            <a:ext cx="2291270" cy="2952328"/>
          </a:xfrm>
          <a:prstGeom prst="rect">
            <a:avLst/>
          </a:prstGeom>
          <a:noFill/>
        </p:spPr>
      </p:pic>
      <p:pic>
        <p:nvPicPr>
          <p:cNvPr id="9229" name="Picture 13" descr="C:\Users\Kroupa\AppData\Local\Microsoft\Windows\Temporary Internet Files\Content.IE5\S2EA7BEY\MP900449087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512" y="3933056"/>
            <a:ext cx="2304256" cy="2477695"/>
          </a:xfrm>
          <a:prstGeom prst="rect">
            <a:avLst/>
          </a:prstGeom>
          <a:noFill/>
        </p:spPr>
      </p:pic>
      <p:pic>
        <p:nvPicPr>
          <p:cNvPr id="9230" name="Picture 14" descr="C:\Users\Kroupa\AppData\Local\Microsoft\Windows\Temporary Internet Files\Content.IE5\MQSAKJF2\MP900386089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092280" y="4149080"/>
            <a:ext cx="1800200" cy="2520280"/>
          </a:xfrm>
          <a:prstGeom prst="rect">
            <a:avLst/>
          </a:prstGeom>
          <a:noFill/>
        </p:spPr>
      </p:pic>
      <p:sp>
        <p:nvSpPr>
          <p:cNvPr id="20" name="TextovéPole 19"/>
          <p:cNvSpPr txBox="1"/>
          <p:nvPr/>
        </p:nvSpPr>
        <p:spPr>
          <a:xfrm>
            <a:off x="3851920" y="6093296"/>
            <a:ext cx="29523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0070C0"/>
                </a:solidFill>
                <a:latin typeface="Arial Narrow" pitchFamily="34" charset="0"/>
              </a:rPr>
              <a:t>Co dělá?</a:t>
            </a:r>
            <a:endParaRPr lang="cs-CZ" sz="3200" dirty="0">
              <a:solidFill>
                <a:srgbClr val="0070C0"/>
              </a:solidFill>
              <a:latin typeface="Arial Narrow" pitchFamily="34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6444208" y="476672"/>
            <a:ext cx="208185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Prodavačka</a:t>
            </a:r>
            <a:endParaRPr lang="cs-CZ" sz="3200" dirty="0"/>
          </a:p>
        </p:txBody>
      </p:sp>
      <p:pic>
        <p:nvPicPr>
          <p:cNvPr id="3078" name="Picture 6" descr="C:\Users\Kroupa\AppData\Local\Microsoft\Windows\Temporary Internet Files\Content.IE5\4R52YCNK\MC900290895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491880" y="1196752"/>
            <a:ext cx="2257331" cy="1646222"/>
          </a:xfrm>
          <a:prstGeom prst="rect">
            <a:avLst/>
          </a:prstGeom>
          <a:noFill/>
        </p:spPr>
      </p:pic>
      <p:pic>
        <p:nvPicPr>
          <p:cNvPr id="1026" name="Picture 2" descr="C:\Users\Kroupa\AppData\Local\Microsoft\Windows\Temporary Internet Files\Content.IE5\IF4ZGSAW\MC900295954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51520" y="1484784"/>
            <a:ext cx="2592288" cy="2016224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C:\Users\Kroupa\AppData\Local\Microsoft\Windows\Temporary Internet Files\Content.IE5\S5TLFT3G\MC900424162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5576" y="1628800"/>
            <a:ext cx="1390650" cy="1835150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1979712" y="836712"/>
            <a:ext cx="54006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Jaká další povolání znáš?</a:t>
            </a:r>
            <a:endParaRPr lang="cs-CZ" sz="3200" dirty="0"/>
          </a:p>
        </p:txBody>
      </p:sp>
      <p:pic>
        <p:nvPicPr>
          <p:cNvPr id="4099" name="Picture 3" descr="C:\Users\Kroupa\AppData\Local\Microsoft\Windows\Temporary Internet Files\Content.IE5\E9FGBHVO\MC900292328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923928" y="1628800"/>
            <a:ext cx="1377086" cy="1775765"/>
          </a:xfrm>
          <a:prstGeom prst="rect">
            <a:avLst/>
          </a:prstGeom>
          <a:noFill/>
        </p:spPr>
      </p:pic>
      <p:pic>
        <p:nvPicPr>
          <p:cNvPr id="4100" name="Picture 4" descr="C:\Users\Kroupa\AppData\Local\Microsoft\Windows\Temporary Internet Files\Content.IE5\RWHRB9Q0\MC900212137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164288" y="1556792"/>
            <a:ext cx="1310335" cy="1826057"/>
          </a:xfrm>
          <a:prstGeom prst="rect">
            <a:avLst/>
          </a:prstGeom>
          <a:noFill/>
        </p:spPr>
      </p:pic>
      <p:pic>
        <p:nvPicPr>
          <p:cNvPr id="4102" name="Picture 6" descr="C:\Users\Kroupa\AppData\Local\Microsoft\Windows\Temporary Internet Files\Content.IE5\MQSAKJF2\MC900334106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691680" y="3645024"/>
            <a:ext cx="1191463" cy="1819656"/>
          </a:xfrm>
          <a:prstGeom prst="rect">
            <a:avLst/>
          </a:prstGeom>
          <a:noFill/>
        </p:spPr>
      </p:pic>
      <p:pic>
        <p:nvPicPr>
          <p:cNvPr id="4106" name="Picture 10" descr="C:\Users\Kroupa\AppData\Local\Microsoft\Windows\Temporary Internet Files\Content.IE5\RWHRB9Q0\MC900233574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940152" y="3573016"/>
            <a:ext cx="1368152" cy="1800200"/>
          </a:xfrm>
          <a:prstGeom prst="rect">
            <a:avLst/>
          </a:prstGeom>
          <a:noFill/>
        </p:spPr>
      </p:pic>
      <p:pic>
        <p:nvPicPr>
          <p:cNvPr id="4107" name="Picture 11" descr="C:\Users\Kroupa\AppData\Local\Microsoft\Windows\Temporary Internet Files\Content.IE5\S2EA7BEY\MC900415984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3635896" y="3717032"/>
            <a:ext cx="1797050" cy="1787525"/>
          </a:xfrm>
          <a:prstGeom prst="rect">
            <a:avLst/>
          </a:prstGeom>
          <a:noFill/>
        </p:spPr>
      </p:pic>
      <p:sp>
        <p:nvSpPr>
          <p:cNvPr id="13" name="TextovéPole 12"/>
          <p:cNvSpPr txBox="1"/>
          <p:nvPr/>
        </p:nvSpPr>
        <p:spPr>
          <a:xfrm>
            <a:off x="107504" y="6237312"/>
            <a:ext cx="940707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LISTONOŠ	 AUTOMECHANIK	  HASIČ	  ČÍŠNÍK    KADEŘNICE	ELEKTRIKÁŘ</a:t>
            </a:r>
            <a:endParaRPr lang="cs-CZ" dirty="0"/>
          </a:p>
        </p:txBody>
      </p:sp>
      <p:pic>
        <p:nvPicPr>
          <p:cNvPr id="2" name="D_lání.mp3">
            <a:hlinkClick r:id="" action="ppaction://media"/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="" xmlns:p14="http://schemas.microsoft.com/office/powerpoint/2010/main" r:embed="rId9"/>
              </p:ext>
            </p:extLst>
          </p:nvPr>
        </p:nvPicPr>
        <p:blipFill>
          <a:blip r:embed="rId10" cstate="print"/>
          <a:stretch>
            <a:fillRect/>
          </a:stretch>
        </p:blipFill>
        <p:spPr>
          <a:xfrm>
            <a:off x="7514655" y="531912"/>
            <a:ext cx="609600" cy="609600"/>
          </a:xfrm>
          <a:prstGeom prst="rect">
            <a:avLst/>
          </a:prstGeom>
        </p:spPr>
      </p:pic>
    </p:spTree>
  </p:cSld>
  <p:clrMapOvr>
    <a:masterClrMapping/>
  </p:clrMapOvr>
  <p:transition spd="slow">
    <p:wipe dir="d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72593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OPAKOVÁNÍ</a:t>
            </a:r>
            <a:br>
              <a:rPr lang="cs-CZ" dirty="0" smtClean="0"/>
            </a:br>
            <a:r>
              <a:rPr lang="cs-CZ" sz="1600" dirty="0" smtClean="0"/>
              <a:t>Přiřaď správně.</a:t>
            </a:r>
            <a:endParaRPr lang="cs-CZ" dirty="0"/>
          </a:p>
        </p:txBody>
      </p:sp>
      <p:pic>
        <p:nvPicPr>
          <p:cNvPr id="3" name="Picture 2" descr="C:\Users\Kroupa\AppData\Local\Microsoft\Windows\Temporary Internet Files\Content.IE5\RWHRB9Q0\MC900233441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3" y="1412776"/>
            <a:ext cx="1584176" cy="1224136"/>
          </a:xfrm>
          <a:prstGeom prst="rect">
            <a:avLst/>
          </a:prstGeom>
          <a:noFill/>
        </p:spPr>
      </p:pic>
      <p:pic>
        <p:nvPicPr>
          <p:cNvPr id="4" name="Picture 3" descr="C:\Users\Kroupa\AppData\Local\Microsoft\Windows\Temporary Internet Files\Content.IE5\S2EA7BEY\MC900435991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55776" y="1484784"/>
            <a:ext cx="1728192" cy="1152128"/>
          </a:xfrm>
          <a:prstGeom prst="rect">
            <a:avLst/>
          </a:prstGeom>
          <a:noFill/>
        </p:spPr>
      </p:pic>
      <p:pic>
        <p:nvPicPr>
          <p:cNvPr id="5" name="Picture 2" descr="C:\Users\Kroupa\AppData\Local\Microsoft\Windows\Temporary Internet Files\Content.IE5\3JT5PFGH\MC900240673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148064" y="1268760"/>
            <a:ext cx="1656184" cy="1368152"/>
          </a:xfrm>
          <a:prstGeom prst="rect">
            <a:avLst/>
          </a:prstGeom>
          <a:noFill/>
        </p:spPr>
      </p:pic>
      <p:pic>
        <p:nvPicPr>
          <p:cNvPr id="6" name="Picture 3" descr="C:\Users\Kroupa\AppData\Local\Microsoft\Windows\Temporary Internet Files\Content.IE5\RWHRB9Q0\MP900408883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452320" y="1484784"/>
            <a:ext cx="1556792" cy="1224136"/>
          </a:xfrm>
          <a:prstGeom prst="rect">
            <a:avLst/>
          </a:prstGeom>
          <a:noFill/>
        </p:spPr>
      </p:pic>
      <p:pic>
        <p:nvPicPr>
          <p:cNvPr id="7" name="Picture 5" descr="C:\Users\Kroupa\AppData\Local\Microsoft\Windows\Temporary Internet Files\Content.IE5\ERK8HPEP\MC900151959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51520" y="4941168"/>
            <a:ext cx="936104" cy="1326760"/>
          </a:xfrm>
          <a:prstGeom prst="rect">
            <a:avLst/>
          </a:prstGeom>
          <a:noFill/>
        </p:spPr>
      </p:pic>
      <p:pic>
        <p:nvPicPr>
          <p:cNvPr id="8" name="Picture 6" descr="C:\Users\Kroupa\AppData\Local\Microsoft\Windows\Temporary Internet Files\Content.IE5\S2EA7BEY\MC900412624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827584" y="5517232"/>
            <a:ext cx="504056" cy="1052736"/>
          </a:xfrm>
          <a:prstGeom prst="rect">
            <a:avLst/>
          </a:prstGeom>
          <a:noFill/>
        </p:spPr>
      </p:pic>
      <p:pic>
        <p:nvPicPr>
          <p:cNvPr id="9" name="Picture 8" descr="C:\Users\Kroupa\AppData\Local\Microsoft\Windows\Temporary Internet Files\Content.IE5\IF4ZGSAW\MC900281140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2627784" y="5229200"/>
            <a:ext cx="1224136" cy="1074935"/>
          </a:xfrm>
          <a:prstGeom prst="rect">
            <a:avLst/>
          </a:prstGeom>
          <a:noFill/>
        </p:spPr>
      </p:pic>
      <p:pic>
        <p:nvPicPr>
          <p:cNvPr id="10" name="Picture 2" descr="C:\Users\Kroupa\AppData\Local\Microsoft\Windows\Temporary Internet Files\Content.IE5\PSI6UCQ2\MC900229651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8028384" y="5301208"/>
            <a:ext cx="884466" cy="936104"/>
          </a:xfrm>
          <a:prstGeom prst="rect">
            <a:avLst/>
          </a:prstGeom>
          <a:noFill/>
        </p:spPr>
      </p:pic>
      <p:pic>
        <p:nvPicPr>
          <p:cNvPr id="11" name="Picture 7" descr="C:\Users\Kroupa\AppData\Local\Microsoft\Windows\Temporary Internet Files\Content.IE5\WZU4WHV2\MC900285566[1].wmf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5940152" y="5373216"/>
            <a:ext cx="1152128" cy="720080"/>
          </a:xfrm>
          <a:prstGeom prst="rect">
            <a:avLst/>
          </a:prstGeom>
          <a:noFill/>
        </p:spPr>
      </p:pic>
      <p:pic>
        <p:nvPicPr>
          <p:cNvPr id="12" name="Picture 18" descr="C:\Users\Kroupa\AppData\Local\Microsoft\Windows\Temporary Internet Files\Content.IE5\PSI6UCQ2\MC900237768[1].wmf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4211960" y="5373216"/>
            <a:ext cx="1080120" cy="864096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Přečti vyznačená povolání.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1691680" y="1484782"/>
            <a:ext cx="7200800" cy="518457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Tady je </a:t>
            </a:r>
            <a:r>
              <a:rPr lang="cs-CZ" dirty="0" smtClean="0">
                <a:solidFill>
                  <a:srgbClr val="FF0000"/>
                </a:solidFill>
              </a:rPr>
              <a:t>tesař</a:t>
            </a:r>
            <a:r>
              <a:rPr lang="cs-CZ" dirty="0" smtClean="0"/>
              <a:t>, </a:t>
            </a:r>
            <a:r>
              <a:rPr lang="cs-CZ" dirty="0" smtClean="0">
                <a:solidFill>
                  <a:srgbClr val="FF0000"/>
                </a:solidFill>
              </a:rPr>
              <a:t>klempíř</a:t>
            </a:r>
            <a:r>
              <a:rPr lang="cs-CZ" dirty="0" smtClean="0"/>
              <a:t>, </a:t>
            </a:r>
            <a:r>
              <a:rPr lang="cs-CZ" dirty="0" smtClean="0">
                <a:solidFill>
                  <a:srgbClr val="FF0000"/>
                </a:solidFill>
              </a:rPr>
              <a:t>zedník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a ten co otesává kameny je </a:t>
            </a:r>
            <a:r>
              <a:rPr lang="cs-CZ" dirty="0" smtClean="0">
                <a:solidFill>
                  <a:srgbClr val="FF0000"/>
                </a:solidFill>
              </a:rPr>
              <a:t>kameník</a:t>
            </a:r>
            <a:r>
              <a:rPr lang="cs-CZ" dirty="0" smtClean="0"/>
              <a:t>.</a:t>
            </a:r>
            <a:br>
              <a:rPr lang="cs-CZ" dirty="0" smtClean="0"/>
            </a:br>
            <a:r>
              <a:rPr lang="cs-CZ" dirty="0" smtClean="0"/>
              <a:t>A tady služka, oráč, kamnář,</a:t>
            </a:r>
            <a:br>
              <a:rPr lang="cs-CZ" dirty="0" smtClean="0"/>
            </a:br>
            <a:r>
              <a:rPr lang="cs-CZ" dirty="0" smtClean="0"/>
              <a:t>ten, když se </a:t>
            </a:r>
            <a:r>
              <a:rPr lang="cs-CZ" dirty="0" err="1" smtClean="0"/>
              <a:t>umeje</a:t>
            </a:r>
            <a:r>
              <a:rPr lang="cs-CZ" dirty="0" smtClean="0"/>
              <a:t> je k nepoznání </a:t>
            </a:r>
            <a:r>
              <a:rPr lang="cs-CZ" dirty="0" smtClean="0">
                <a:solidFill>
                  <a:srgbClr val="FF0000"/>
                </a:solidFill>
              </a:rPr>
              <a:t>kominík.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Ten dláždí ulice, ten kove podkovy,</a:t>
            </a:r>
            <a:br>
              <a:rPr lang="cs-CZ" dirty="0" smtClean="0"/>
            </a:br>
            <a:r>
              <a:rPr lang="cs-CZ" dirty="0" smtClean="0"/>
              <a:t>ta krmí slepice, ta </a:t>
            </a:r>
            <a:r>
              <a:rPr lang="cs-CZ" dirty="0" smtClean="0">
                <a:solidFill>
                  <a:srgbClr val="002060"/>
                </a:solidFill>
              </a:rPr>
              <a:t>peče cukroví</a:t>
            </a:r>
            <a:r>
              <a:rPr lang="cs-CZ" dirty="0" smtClean="0"/>
              <a:t>.</a:t>
            </a:r>
            <a:br>
              <a:rPr lang="cs-CZ" dirty="0" smtClean="0"/>
            </a:br>
            <a:r>
              <a:rPr lang="cs-CZ" dirty="0" smtClean="0"/>
              <a:t>Ten umí to a ten zas tohle,</a:t>
            </a:r>
            <a:br>
              <a:rPr lang="cs-CZ" dirty="0" smtClean="0"/>
            </a:br>
            <a:r>
              <a:rPr lang="cs-CZ" dirty="0" smtClean="0"/>
              <a:t>a všichni dohromady udělají moc.</a:t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A tu je platnéř, kočí, </a:t>
            </a:r>
            <a:r>
              <a:rPr lang="cs-CZ" dirty="0" smtClean="0">
                <a:solidFill>
                  <a:srgbClr val="FF0000"/>
                </a:solidFill>
              </a:rPr>
              <a:t>havíř</a:t>
            </a:r>
            <a:r>
              <a:rPr lang="cs-CZ" dirty="0" smtClean="0"/>
              <a:t>.</a:t>
            </a:r>
            <a:br>
              <a:rPr lang="cs-CZ" dirty="0" smtClean="0"/>
            </a:br>
            <a:r>
              <a:rPr lang="cs-CZ" dirty="0" smtClean="0"/>
              <a:t>Já sfárám dolů do dolu a doluju rudu</a:t>
            </a:r>
            <a:br>
              <a:rPr lang="cs-CZ" dirty="0" smtClean="0"/>
            </a:br>
            <a:r>
              <a:rPr lang="cs-CZ" dirty="0" smtClean="0"/>
              <a:t>a tady </a:t>
            </a:r>
            <a:r>
              <a:rPr lang="cs-CZ" dirty="0" smtClean="0">
                <a:solidFill>
                  <a:srgbClr val="FF0000"/>
                </a:solidFill>
              </a:rPr>
              <a:t>rybář</a:t>
            </a:r>
            <a:r>
              <a:rPr lang="cs-CZ" dirty="0" smtClean="0"/>
              <a:t>, kejklíř, </a:t>
            </a:r>
            <a:r>
              <a:rPr lang="cs-CZ" dirty="0" smtClean="0"/>
              <a:t>dudák.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Já vám rád každou písničku na dudy </a:t>
            </a:r>
            <a:r>
              <a:rPr lang="cs-CZ" dirty="0" err="1" smtClean="0"/>
              <a:t>zadudu</a:t>
            </a:r>
            <a:r>
              <a:rPr lang="cs-CZ" dirty="0" smtClean="0"/>
              <a:t>.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Já louhuju kůže, já z nich </a:t>
            </a:r>
            <a:r>
              <a:rPr lang="cs-CZ" dirty="0" smtClean="0">
                <a:solidFill>
                  <a:srgbClr val="002060"/>
                </a:solidFill>
              </a:rPr>
              <a:t>šiju boty</a:t>
            </a:r>
            <a:r>
              <a:rPr lang="cs-CZ" dirty="0" smtClean="0"/>
              <a:t>,</a:t>
            </a:r>
            <a:br>
              <a:rPr lang="cs-CZ" dirty="0" smtClean="0"/>
            </a:br>
            <a:r>
              <a:rPr lang="cs-CZ" dirty="0" smtClean="0"/>
              <a:t>já </a:t>
            </a:r>
            <a:r>
              <a:rPr lang="cs-CZ" dirty="0" smtClean="0">
                <a:solidFill>
                  <a:srgbClr val="002060"/>
                </a:solidFill>
              </a:rPr>
              <a:t>pěstuju růže</a:t>
            </a:r>
            <a:r>
              <a:rPr lang="cs-CZ" dirty="0" smtClean="0"/>
              <a:t>, já </a:t>
            </a:r>
            <a:r>
              <a:rPr lang="cs-CZ" dirty="0" smtClean="0">
                <a:solidFill>
                  <a:srgbClr val="002060"/>
                </a:solidFill>
              </a:rPr>
              <a:t>látám kalhoty</a:t>
            </a:r>
            <a:r>
              <a:rPr lang="cs-CZ" dirty="0" smtClean="0"/>
              <a:t>,</a:t>
            </a:r>
            <a:br>
              <a:rPr lang="cs-CZ" dirty="0" smtClean="0"/>
            </a:br>
            <a:r>
              <a:rPr lang="cs-CZ" dirty="0" smtClean="0"/>
              <a:t>ten umí to a ta zas tohle</a:t>
            </a:r>
            <a:br>
              <a:rPr lang="cs-CZ" dirty="0" smtClean="0"/>
            </a:br>
            <a:r>
              <a:rPr lang="cs-CZ" dirty="0" smtClean="0"/>
              <a:t>a všichni dohromady uděláme moc…..   </a:t>
            </a:r>
          </a:p>
          <a:p>
            <a:r>
              <a:rPr lang="cs-CZ" dirty="0" smtClean="0"/>
              <a:t>    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5940152" y="5733256"/>
            <a:ext cx="2880320" cy="21544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800" dirty="0" smtClean="0"/>
              <a:t>Píseň „Ten dělá to a ten zas tohle“ J. Ježek, J. Voskovec, J. Werich </a:t>
            </a:r>
            <a:endParaRPr lang="cs-CZ" sz="800" dirty="0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Zdroje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400" dirty="0" smtClean="0"/>
              <a:t>Píseň „Dělání“ Z. Svěrák, J. Uhlíř – CD „Hity z českých pohádek“ </a:t>
            </a:r>
            <a:r>
              <a:rPr lang="cs-CZ" sz="1400" dirty="0" err="1" smtClean="0"/>
              <a:t>ArecaMultimedia</a:t>
            </a:r>
            <a:r>
              <a:rPr lang="cs-CZ" sz="1400" dirty="0" smtClean="0"/>
              <a:t>, s.r.o. , 2003</a:t>
            </a:r>
          </a:p>
          <a:p>
            <a:r>
              <a:rPr lang="cs-CZ" sz="1400" dirty="0" smtClean="0"/>
              <a:t>Píseň „Ten dělá to a ten zas tohle“ J. Ježek, J. Voskovec, J. Werich – video ukázka včetně textu </a:t>
            </a:r>
            <a:r>
              <a:rPr lang="cs-CZ" sz="1400" dirty="0" smtClean="0">
                <a:hlinkClick r:id="rId2"/>
              </a:rPr>
              <a:t>www.</a:t>
            </a:r>
            <a:r>
              <a:rPr lang="cs-CZ" sz="1400" dirty="0" err="1" smtClean="0">
                <a:hlinkClick r:id="rId2"/>
              </a:rPr>
              <a:t>karaoketexty.cz</a:t>
            </a:r>
            <a:r>
              <a:rPr lang="cs-CZ" sz="1400" dirty="0" smtClean="0">
                <a:hlinkClick r:id="rId2"/>
              </a:rPr>
              <a:t>/texty-</a:t>
            </a:r>
            <a:r>
              <a:rPr lang="cs-CZ" sz="1400" dirty="0" err="1" smtClean="0">
                <a:hlinkClick r:id="rId2"/>
              </a:rPr>
              <a:t>pisni</a:t>
            </a:r>
            <a:r>
              <a:rPr lang="cs-CZ" sz="1400" dirty="0" smtClean="0">
                <a:hlinkClick r:id="rId2"/>
              </a:rPr>
              <a:t>/</a:t>
            </a:r>
            <a:r>
              <a:rPr lang="cs-CZ" sz="1400" dirty="0" err="1" smtClean="0">
                <a:hlinkClick r:id="rId2"/>
              </a:rPr>
              <a:t>jezek</a:t>
            </a:r>
            <a:r>
              <a:rPr lang="cs-CZ" sz="1400" dirty="0" smtClean="0">
                <a:hlinkClick r:id="rId2"/>
              </a:rPr>
              <a:t>-</a:t>
            </a:r>
            <a:r>
              <a:rPr lang="cs-CZ" sz="1400" dirty="0" err="1" smtClean="0">
                <a:hlinkClick r:id="rId2"/>
              </a:rPr>
              <a:t>jaroslav</a:t>
            </a:r>
            <a:r>
              <a:rPr lang="cs-CZ" sz="1400" dirty="0" smtClean="0">
                <a:hlinkClick r:id="rId2"/>
              </a:rPr>
              <a:t>-</a:t>
            </a:r>
            <a:r>
              <a:rPr lang="cs-CZ" sz="1400" dirty="0" err="1" smtClean="0">
                <a:hlinkClick r:id="rId2"/>
              </a:rPr>
              <a:t>voskovec</a:t>
            </a:r>
            <a:r>
              <a:rPr lang="cs-CZ" sz="1400" dirty="0" smtClean="0">
                <a:hlinkClick r:id="rId2"/>
              </a:rPr>
              <a:t>-</a:t>
            </a:r>
            <a:r>
              <a:rPr lang="cs-CZ" sz="1400" dirty="0" err="1" smtClean="0">
                <a:hlinkClick r:id="rId2"/>
              </a:rPr>
              <a:t>jiri</a:t>
            </a:r>
            <a:r>
              <a:rPr lang="cs-CZ" sz="1400" dirty="0" smtClean="0">
                <a:hlinkClick r:id="rId2"/>
              </a:rPr>
              <a:t>-</a:t>
            </a:r>
            <a:r>
              <a:rPr lang="cs-CZ" sz="1400" dirty="0" err="1" smtClean="0">
                <a:hlinkClick r:id="rId2"/>
              </a:rPr>
              <a:t>werich</a:t>
            </a:r>
            <a:r>
              <a:rPr lang="cs-CZ" sz="1400" dirty="0" smtClean="0">
                <a:hlinkClick r:id="rId2"/>
              </a:rPr>
              <a:t>-</a:t>
            </a:r>
            <a:r>
              <a:rPr lang="cs-CZ" sz="1400" dirty="0" err="1" smtClean="0">
                <a:hlinkClick r:id="rId2"/>
              </a:rPr>
              <a:t>jan</a:t>
            </a:r>
            <a:r>
              <a:rPr lang="cs-CZ" sz="1400" dirty="0" smtClean="0">
                <a:hlinkClick r:id="rId2"/>
              </a:rPr>
              <a:t>/ten-</a:t>
            </a:r>
            <a:r>
              <a:rPr lang="cs-CZ" sz="1400" dirty="0" err="1" smtClean="0">
                <a:hlinkClick r:id="rId2"/>
              </a:rPr>
              <a:t>dea</a:t>
            </a:r>
            <a:r>
              <a:rPr lang="cs-CZ" sz="1400" dirty="0" smtClean="0">
                <a:hlinkClick r:id="rId2"/>
              </a:rPr>
              <a:t>-to-a-ten-zas-tohle-28501</a:t>
            </a:r>
            <a:endParaRPr lang="cs-CZ" sz="1400" dirty="0" smtClean="0"/>
          </a:p>
          <a:p>
            <a:pPr>
              <a:buNone/>
            </a:pPr>
            <a:r>
              <a:rPr lang="cs-CZ" sz="1400" dirty="0" smtClean="0"/>
              <a:t>   </a:t>
            </a:r>
          </a:p>
          <a:p>
            <a:pPr>
              <a:buNone/>
            </a:pPr>
            <a:r>
              <a:rPr lang="cs-CZ" sz="1400" dirty="0" smtClean="0"/>
              <a:t>V textu písně mohou děti vyhledat  povolání, která znají.</a:t>
            </a:r>
            <a:endParaRPr lang="cs-CZ" sz="1400" dirty="0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167</TotalTime>
  <Words>280</Words>
  <Application>Microsoft Office PowerPoint</Application>
  <PresentationFormat>Předvádění na obrazovce (4:3)</PresentationFormat>
  <Paragraphs>48</Paragraphs>
  <Slides>13</Slides>
  <Notes>0</Notes>
  <HiddenSlides>0</HiddenSlides>
  <MMClips>1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sady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OPAKOVÁNÍ Přiřaď správně.</vt:lpstr>
      <vt:lpstr>Přečti vyznačená povolání.</vt:lpstr>
      <vt:lpstr>Zdroje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Kroupa</dc:creator>
  <cp:lastModifiedBy>Kroupa</cp:lastModifiedBy>
  <cp:revision>34</cp:revision>
  <dcterms:created xsi:type="dcterms:W3CDTF">2012-02-12T12:24:36Z</dcterms:created>
  <dcterms:modified xsi:type="dcterms:W3CDTF">2012-05-24T12:28:41Z</dcterms:modified>
</cp:coreProperties>
</file>