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3"/>
  </p:notesMasterIdLst>
  <p:sldIdLst>
    <p:sldId id="266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1" autoAdjust="0"/>
  </p:normalViewPr>
  <p:slideViewPr>
    <p:cSldViewPr>
      <p:cViewPr>
        <p:scale>
          <a:sx n="89" d="100"/>
          <a:sy n="89" d="100"/>
        </p:scale>
        <p:origin x="-846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0ACEDFB-B011-43BF-82BB-3893236DC42F}" type="datetimeFigureOut">
              <a:rPr lang="cs-CZ"/>
              <a:pPr>
                <a:defRPr/>
              </a:pPr>
              <a:t>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EE59494-FF10-4019-8E54-492F57300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EE59494-FF10-4019-8E54-492F57300C3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en-US" altLang="ja-JP" smtClean="0"/>
              <a:t>Click icon to add picture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lang="ja-JP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Click to 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70387F7-4160-4410-BC52-96C14CE5358B}" type="datetime1">
              <a:rPr lang="cs-CZ" smtClean="0"/>
              <a:pPr>
                <a:defRPr/>
              </a:pPr>
              <a:t>5.12.2011</a:t>
            </a:fld>
            <a:endParaRPr lang="cs-CZ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A77BB1A-A870-4AF4-AFD6-8ECE0C6D37B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</p:sldLayoutIdLst>
  <p:hf sldNum="0" hdr="0" ftr="0" dt="0"/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Miroslava Šerá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září 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VY_32_INOVACE_04_Fyzika_6.ročníku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Člověk a příroda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Opakování - Vzájemné působení těles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347864" y="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+mj-lt"/>
              </a:rPr>
              <a:t>ANOTACE:</a:t>
            </a:r>
            <a:endParaRPr lang="cs-CZ" sz="2000" dirty="0">
              <a:latin typeface="+mj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5536" y="332656"/>
            <a:ext cx="6768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b="1" dirty="0" smtClean="0"/>
              <a:t>Určeno žákům 6. ročníku</a:t>
            </a:r>
          </a:p>
          <a:p>
            <a:pPr marL="457200" indent="-457200"/>
            <a:r>
              <a:rPr lang="cs-CZ" b="1" dirty="0" smtClean="0"/>
              <a:t>Opakování – </a:t>
            </a:r>
            <a:r>
              <a:rPr lang="cs-CZ" b="1" dirty="0" smtClean="0"/>
              <a:t>Síla – vzájemné působení těles</a:t>
            </a:r>
          </a:p>
          <a:p>
            <a:pPr marL="457200" indent="-457200"/>
            <a:r>
              <a:rPr lang="cs-CZ" b="1" dirty="0" smtClean="0"/>
              <a:t>7 </a:t>
            </a:r>
            <a:r>
              <a:rPr lang="cs-CZ" b="1" dirty="0" smtClean="0"/>
              <a:t>opakovacích listů</a:t>
            </a:r>
          </a:p>
          <a:p>
            <a:pPr marL="457200" indent="-457200"/>
            <a:r>
              <a:rPr lang="cs-CZ" b="1" dirty="0" smtClean="0"/>
              <a:t>1 snímek se zadáním testu</a:t>
            </a:r>
            <a:endParaRPr lang="cs-CZ" b="1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179512" y="1412776"/>
            <a:ext cx="89644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č.3</a:t>
            </a:r>
          </a:p>
          <a:p>
            <a:pPr>
              <a:buFontTx/>
              <a:buChar char="-"/>
            </a:pPr>
            <a:r>
              <a:rPr lang="cs-CZ" dirty="0" smtClean="0"/>
              <a:t> Žáci po spuštění prezentace spatří obrázky, kde tělesa konají práci</a:t>
            </a:r>
          </a:p>
          <a:p>
            <a:pPr>
              <a:buFontTx/>
              <a:buChar char="-"/>
            </a:pPr>
            <a:r>
              <a:rPr lang="cs-CZ" dirty="0" smtClean="0"/>
              <a:t> po kliknutí se jim zobrazí definice síly a její značka</a:t>
            </a:r>
          </a:p>
          <a:p>
            <a:endParaRPr lang="cs-CZ" dirty="0" smtClean="0"/>
          </a:p>
          <a:p>
            <a:r>
              <a:rPr lang="cs-CZ" dirty="0" smtClean="0"/>
              <a:t>Snímek č.4</a:t>
            </a:r>
          </a:p>
          <a:p>
            <a:pPr>
              <a:buFontTx/>
              <a:buChar char="-"/>
            </a:pPr>
            <a:r>
              <a:rPr lang="cs-CZ" dirty="0" smtClean="0"/>
              <a:t>Na tomto snímku, žák uvidí obrázek na kterém se mu znázorní síla F1 po kliknutí  </a:t>
            </a:r>
          </a:p>
          <a:p>
            <a:r>
              <a:rPr lang="cs-CZ" dirty="0" smtClean="0"/>
              <a:t>  text a dalším kliknutím síla F2 opět s textem  </a:t>
            </a:r>
          </a:p>
          <a:p>
            <a:r>
              <a:rPr lang="cs-CZ" dirty="0" smtClean="0"/>
              <a:t>- Po dalším kliknutí se žákovi zobrazí dvě definice popisující sílu</a:t>
            </a:r>
          </a:p>
          <a:p>
            <a:pPr>
              <a:buFontTx/>
              <a:buChar char="-"/>
            </a:pPr>
            <a:r>
              <a:rPr lang="cs-CZ" dirty="0" smtClean="0"/>
              <a:t> Stejným způsobem jsou dělány snímky 5,6 a 7.</a:t>
            </a:r>
          </a:p>
          <a:p>
            <a:endParaRPr lang="cs-CZ" dirty="0" smtClean="0"/>
          </a:p>
          <a:p>
            <a:r>
              <a:rPr lang="cs-CZ" dirty="0" smtClean="0"/>
              <a:t>Snímek č.8</a:t>
            </a:r>
          </a:p>
          <a:p>
            <a:pPr>
              <a:buFontTx/>
              <a:buChar char="-"/>
            </a:pPr>
            <a:r>
              <a:rPr lang="cs-CZ" dirty="0" smtClean="0"/>
              <a:t> Zde se žákovi zobrazí celkové shrnutí předešlých snímků a zobrazení obrázků </a:t>
            </a:r>
          </a:p>
          <a:p>
            <a:endParaRPr lang="cs-CZ" dirty="0" smtClean="0"/>
          </a:p>
          <a:p>
            <a:r>
              <a:rPr lang="cs-CZ" dirty="0" smtClean="0"/>
              <a:t>Snímek č.9</a:t>
            </a:r>
          </a:p>
          <a:p>
            <a:pPr>
              <a:buFontTx/>
              <a:buChar char="-"/>
            </a:pPr>
            <a:r>
              <a:rPr lang="cs-CZ" dirty="0" smtClean="0"/>
              <a:t> Kliknutím se zobrazí otázka a následným kliknutí obrázek z kterého mají poznat  </a:t>
            </a:r>
          </a:p>
          <a:p>
            <a:r>
              <a:rPr lang="cs-CZ" dirty="0" smtClean="0"/>
              <a:t>  deformaci  tělesa</a:t>
            </a:r>
          </a:p>
          <a:p>
            <a:pPr>
              <a:buFontTx/>
              <a:buChar char="-"/>
            </a:pPr>
            <a:r>
              <a:rPr lang="cs-CZ" dirty="0" smtClean="0"/>
              <a:t> Kliknutí myši zobrazí text a další obrázek s textem</a:t>
            </a:r>
          </a:p>
          <a:p>
            <a:r>
              <a:rPr lang="cs-CZ" dirty="0" smtClean="0"/>
              <a:t>Snímek č.10</a:t>
            </a:r>
          </a:p>
          <a:p>
            <a:r>
              <a:rPr lang="cs-CZ" dirty="0" smtClean="0"/>
              <a:t>- Zadání testu</a:t>
            </a:r>
          </a:p>
          <a:p>
            <a:endParaRPr lang="cs-CZ" dirty="0" smtClean="0"/>
          </a:p>
          <a:p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772400" cy="1142438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cs typeface="Arial" pitchFamily="34" charset="0"/>
              </a:rPr>
              <a:t>Co je to síla?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4437112"/>
            <a:ext cx="6188224" cy="13321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Síla =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fyzikální veličina, která popisuje vzájemné působení těles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18097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6" descr="síla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980728"/>
            <a:ext cx="1828800" cy="1828800"/>
          </a:xfrm>
          <a:prstGeom prst="rect">
            <a:avLst/>
          </a:prstGeom>
        </p:spPr>
      </p:pic>
      <p:pic>
        <p:nvPicPr>
          <p:cNvPr id="8" name="Picture 7" descr="síla1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3212976"/>
            <a:ext cx="1828800" cy="1828800"/>
          </a:xfrm>
          <a:prstGeom prst="rect">
            <a:avLst/>
          </a:prstGeom>
        </p:spPr>
      </p:pic>
      <p:pic>
        <p:nvPicPr>
          <p:cNvPr id="10" name="Picture 9" descr="silauklid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2204864"/>
            <a:ext cx="1828800" cy="18288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187624" y="5805264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Sílu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ve fyzice značíme písmenem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 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cs typeface="Arial" pitchFamily="34" charset="0"/>
              </a:rPr>
              <a:t>Jak na sebe působí dvě tělesa?</a:t>
            </a:r>
            <a:endParaRPr lang="cs-CZ" dirty="0"/>
          </a:p>
        </p:txBody>
      </p:sp>
      <p:pic>
        <p:nvPicPr>
          <p:cNvPr id="4" name="Picture 3" descr="rukahlvzajempůsobeni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564904"/>
            <a:ext cx="3095625" cy="309562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>
            <a:off x="4283968" y="3356992"/>
            <a:ext cx="0" cy="18002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4283968" y="1556792"/>
            <a:ext cx="0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067944" y="3356992"/>
            <a:ext cx="43204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55976" y="19888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F2</a:t>
            </a:r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4355976" y="42930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0" y="3068960"/>
            <a:ext cx="34563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Ruka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hůl</a:t>
            </a:r>
          </a:p>
          <a:p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5364088" y="393305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a hůl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ruku.</a:t>
            </a:r>
            <a:endParaRPr lang="cs-CZ" sz="2400" dirty="0">
              <a:latin typeface="+mj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547664" y="558924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Působení těchto dvou těles je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VZÁJEMNÉ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!!!!!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11560" y="6027003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+mj-lt"/>
              </a:rPr>
              <a:t>Jak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velkou silou působíme </a:t>
            </a:r>
            <a:r>
              <a:rPr lang="cs-CZ" sz="2400" dirty="0" smtClean="0">
                <a:latin typeface="+mj-lt"/>
              </a:rPr>
              <a:t>na těleso, tak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stejně velkou silou </a:t>
            </a:r>
            <a:r>
              <a:rPr lang="cs-CZ" sz="2400" dirty="0" smtClean="0">
                <a:latin typeface="+mj-lt"/>
              </a:rPr>
              <a:t>působí těleso na nás.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vzajempusobeni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75248" y="404664"/>
            <a:ext cx="4869160" cy="486916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V="1">
            <a:off x="5471592" y="1628800"/>
            <a:ext cx="0" cy="18722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5471592" y="3501008"/>
            <a:ext cx="8384" cy="18722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4895528" y="4365104"/>
            <a:ext cx="453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12" name="Rectangle 11"/>
          <p:cNvSpPr/>
          <p:nvPr/>
        </p:nvSpPr>
        <p:spPr>
          <a:xfrm>
            <a:off x="5543600" y="1988840"/>
            <a:ext cx="453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F2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5399584" y="3501008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87016" y="393305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Ruka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pero</a:t>
            </a:r>
            <a:endParaRPr lang="cs-CZ" sz="2400" dirty="0">
              <a:latin typeface="+mj-l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047656" y="393305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pero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ruku.</a:t>
            </a:r>
            <a:endParaRPr lang="cs-CZ" sz="2400" dirty="0">
              <a:latin typeface="+mj-lt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763688" y="5661248"/>
            <a:ext cx="64807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Působení těchto dvou těles je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VZÁJEMNÉ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!!!!!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5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zidlevzajempůsobeni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548680"/>
            <a:ext cx="4680520" cy="4680520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flipV="1">
            <a:off x="4139952" y="1484784"/>
            <a:ext cx="0" cy="19442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4139952" y="3429000"/>
            <a:ext cx="0" cy="1872208"/>
          </a:xfrm>
          <a:prstGeom prst="straightConnector1">
            <a:avLst/>
          </a:prstGeom>
          <a:ln>
            <a:solidFill>
              <a:srgbClr val="00B050"/>
            </a:solidFill>
            <a:headEnd type="arrow"/>
            <a:tailEnd type="non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995936" y="3429000"/>
            <a:ext cx="28803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4211960" y="1628800"/>
            <a:ext cx="453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5896" y="4149080"/>
            <a:ext cx="453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F1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51520" y="206084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Člověk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židli</a:t>
            </a:r>
            <a:endParaRPr lang="cs-CZ" sz="2400" dirty="0">
              <a:latin typeface="+mj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716016" y="3861048"/>
            <a:ext cx="442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a židle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člověka.</a:t>
            </a:r>
            <a:endParaRPr lang="cs-CZ" sz="2400" dirty="0">
              <a:latin typeface="+mj-lt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979712" y="5445224"/>
            <a:ext cx="63367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Působení těchto dvou těles je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VZÁJEMNÉ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!!!!!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nis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548680"/>
            <a:ext cx="4752528" cy="4752528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2987824" y="2348880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987824" y="2420888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835696" y="2420888"/>
            <a:ext cx="1152128" cy="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non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907704" y="19888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707904" y="19888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15" name="TextBox 14"/>
          <p:cNvSpPr txBox="1"/>
          <p:nvPr/>
        </p:nvSpPr>
        <p:spPr>
          <a:xfrm>
            <a:off x="179512" y="2708920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Tenisový míček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raketu </a:t>
            </a:r>
            <a:endParaRPr lang="cs-CZ" sz="2400" dirty="0">
              <a:latin typeface="+mj-l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5536" y="472514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a raketa působí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silou</a:t>
            </a:r>
            <a:r>
              <a:rPr lang="cs-CZ" sz="2400" dirty="0" smtClean="0">
                <a:latin typeface="+mj-lt"/>
              </a:rPr>
              <a:t> na tenisový míček</a:t>
            </a:r>
            <a:endParaRPr lang="cs-CZ" sz="2400" dirty="0">
              <a:latin typeface="+mj-lt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735288" y="5589240"/>
            <a:ext cx="64087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Působení těchto dvou těles je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VZÁJEMNÉ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!!!!!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23528" y="11663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Jak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velkou silou působíme </a:t>
            </a:r>
            <a:r>
              <a:rPr lang="cs-CZ" sz="2400" dirty="0" smtClean="0">
                <a:latin typeface="+mj-lt"/>
              </a:rPr>
              <a:t>na těleso, tak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stejně velkou silou </a:t>
            </a:r>
            <a:r>
              <a:rPr lang="cs-CZ" sz="2400" dirty="0" smtClean="0">
                <a:latin typeface="+mj-lt"/>
              </a:rPr>
              <a:t>působí těleso na nás.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 tedy z obrázků vyplývá?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1484784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Působí-li jedno těleso na druhé těleso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silou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, působí současně i to druhé na to první stejně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velkou silou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.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71800" y="278092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Působení těles je vždy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VZÁJEMNÉ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!!!!!!!!!</a:t>
            </a:r>
            <a:endParaRPr lang="cs-CZ" sz="24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5" name="Picture 4" descr="kolo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2636912"/>
            <a:ext cx="1828800" cy="1828800"/>
          </a:xfrm>
          <a:prstGeom prst="rect">
            <a:avLst/>
          </a:prstGeom>
        </p:spPr>
      </p:pic>
      <p:pic>
        <p:nvPicPr>
          <p:cNvPr id="6" name="Picture 5" descr="konev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924944"/>
            <a:ext cx="1828800" cy="1828800"/>
          </a:xfrm>
          <a:prstGeom prst="rect">
            <a:avLst/>
          </a:prstGeom>
        </p:spPr>
      </p:pic>
      <p:pic>
        <p:nvPicPr>
          <p:cNvPr id="7" name="Picture 6" descr="kolečko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443711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Jaké jsou účinky síly?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31640" y="1340768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j-lt"/>
              </a:rPr>
              <a:t>Vzájemným působením dochází buď ke změně:</a:t>
            </a:r>
            <a:endParaRPr lang="cs-CZ" sz="2000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9592" y="234888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tvaru</a:t>
            </a:r>
          </a:p>
          <a:p>
            <a:pPr marL="342900" indent="-342900"/>
            <a:r>
              <a:rPr lang="cs-CZ" dirty="0" smtClean="0"/>
              <a:t>     (k deformaci)</a:t>
            </a:r>
            <a:endParaRPr lang="cs-CZ" dirty="0"/>
          </a:p>
        </p:txBody>
      </p:sp>
      <p:pic>
        <p:nvPicPr>
          <p:cNvPr id="5" name="Picture 4" descr="tvar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1988840"/>
            <a:ext cx="2808312" cy="28083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07704" y="52292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pohybu</a:t>
            </a:r>
            <a:endParaRPr lang="cs-CZ" dirty="0"/>
          </a:p>
        </p:txBody>
      </p:sp>
      <p:pic>
        <p:nvPicPr>
          <p:cNvPr id="7" name="Picture 6" descr="pohyb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4797152"/>
            <a:ext cx="1828800" cy="18288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724128" y="263691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pozorujte strom 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Test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7380312" y="1052736"/>
            <a:ext cx="1296144" cy="1224136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12700">
                  <a:solidFill>
                    <a:schemeClr val="accent3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DFKai-SB"/>
                <a:ea typeface="DFKai-SB"/>
              </a:rPr>
              <a:t>A.</a:t>
            </a:r>
            <a:endParaRPr lang="cs-CZ" sz="3600" kern="10" spc="0" dirty="0">
              <a:ln w="12700">
                <a:solidFill>
                  <a:schemeClr val="accent3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DFKai-SB"/>
              <a:ea typeface="DFKai-SB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3528" y="908720"/>
            <a:ext cx="792088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1. Co je to síla?</a:t>
            </a:r>
          </a:p>
          <a:p>
            <a:pPr lvl="0"/>
            <a:r>
              <a:rPr lang="cs-CZ" sz="2000" dirty="0" smtClean="0"/>
              <a:t>2. Vysvětli vzájemné působení u pružiny a prstu. </a:t>
            </a:r>
          </a:p>
          <a:p>
            <a:pPr lvl="0"/>
            <a:r>
              <a:rPr lang="cs-CZ" sz="2000" dirty="0" smtClean="0"/>
              <a:t>3. Jaké jsou účinky síly?</a:t>
            </a:r>
          </a:p>
          <a:p>
            <a:pPr lvl="0"/>
            <a:r>
              <a:rPr lang="cs-CZ" sz="2000" dirty="0" smtClean="0"/>
              <a:t>4. Čím na sebe dvě tělesa působí?</a:t>
            </a:r>
          </a:p>
          <a:p>
            <a:pPr lvl="0"/>
            <a:r>
              <a:rPr lang="cs-CZ" sz="2000" dirty="0" smtClean="0"/>
              <a:t>5. Kdy je působení těles vzájemné?</a:t>
            </a:r>
          </a:p>
          <a:p>
            <a:endParaRPr lang="cs-CZ" dirty="0"/>
          </a:p>
        </p:txBody>
      </p:sp>
      <p:sp>
        <p:nvSpPr>
          <p:cNvPr id="10" name="TextBox 9"/>
          <p:cNvSpPr txBox="1"/>
          <p:nvPr/>
        </p:nvSpPr>
        <p:spPr>
          <a:xfrm>
            <a:off x="107504" y="3861048"/>
            <a:ext cx="903649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1. Když na sebe působí dvě tělesa silou říkáme, že jejich působení je .............</a:t>
            </a:r>
          </a:p>
          <a:p>
            <a:pPr lvl="0"/>
            <a:r>
              <a:rPr lang="cs-CZ" sz="2000" dirty="0" smtClean="0"/>
              <a:t>2. Jakým písmenem značíme sílu?</a:t>
            </a:r>
          </a:p>
          <a:p>
            <a:pPr lvl="0"/>
            <a:r>
              <a:rPr lang="cs-CZ" sz="2000" dirty="0" smtClean="0"/>
              <a:t>3. Doplň větu: Působí-li jedno těleso na.....................působí..............................</a:t>
            </a:r>
          </a:p>
          <a:p>
            <a:pPr lvl="0"/>
            <a:r>
              <a:rPr lang="cs-CZ" sz="2000" dirty="0" smtClean="0"/>
              <a:t>4. Napiš jeden příklad vzájemného působení těles.</a:t>
            </a:r>
          </a:p>
          <a:p>
            <a:pPr lvl="0"/>
            <a:r>
              <a:rPr lang="cs-CZ" sz="2000" dirty="0" smtClean="0"/>
              <a:t>5. Když působím na těleso silou, působí na mě těleso stejně velkou silou?</a:t>
            </a:r>
          </a:p>
          <a:p>
            <a:endParaRPr lang="cs-CZ" dirty="0"/>
          </a:p>
        </p:txBody>
      </p:sp>
      <p:sp>
        <p:nvSpPr>
          <p:cNvPr id="2055" name="WordArt 7"/>
          <p:cNvSpPr>
            <a:spLocks noChangeArrowheads="1" noChangeShapeType="1" noTextEdit="1"/>
          </p:cNvSpPr>
          <p:nvPr/>
        </p:nvSpPr>
        <p:spPr bwMode="auto">
          <a:xfrm>
            <a:off x="6876256" y="5445224"/>
            <a:ext cx="1584176" cy="1224136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720" dirty="0" smtClean="0">
                <a:ln w="9525">
                  <a:noFill/>
                  <a:round/>
                  <a:headEnd/>
                  <a:tailEnd/>
                </a:ln>
                <a:solidFill>
                  <a:schemeClr val="accent2"/>
                </a:solidFill>
                <a:effectLst>
                  <a:outerShdw dist="45791" dir="3378596" algn="ctr" rotWithShape="0">
                    <a:srgbClr val="4D4D4D">
                      <a:alpha val="80000"/>
                    </a:srgbClr>
                  </a:outerShdw>
                </a:effectLst>
                <a:latin typeface="Arial Black"/>
              </a:rPr>
              <a:t>B.</a:t>
            </a:r>
            <a:endParaRPr lang="cs-CZ" sz="3600" kern="10" spc="720" dirty="0">
              <a:ln w="9525">
                <a:noFill/>
                <a:round/>
                <a:headEnd/>
                <a:tailEnd/>
              </a:ln>
              <a:solidFill>
                <a:schemeClr val="accent2"/>
              </a:solidFill>
              <a:effectLst>
                <a:outerShdw dist="45791" dir="3378596" algn="ctr" rotWithShape="0">
                  <a:srgbClr val="4D4D4D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78308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ZDROJE: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9592" y="306896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 http://office.microsoft.com</a:t>
            </a:r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827584" y="1052736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KOLÁŘOVÁ, Doc. RNDr.Růžena; BOHUNĚK, CSc. PaedDr Jiří . </a:t>
            </a:r>
            <a:r>
              <a:rPr lang="cs-CZ" i="1" dirty="0" smtClean="0"/>
              <a:t>Fyzika pro 6.ročník Základní školy. Tiskárny Havlíčkův Brod : Prometheus, 2003. 159 s.</a:t>
            </a:r>
          </a:p>
        </p:txBody>
      </p:sp>
      <p:sp>
        <p:nvSpPr>
          <p:cNvPr id="5" name="Rectangle 4"/>
          <p:cNvSpPr/>
          <p:nvPr/>
        </p:nvSpPr>
        <p:spPr>
          <a:xfrm>
            <a:off x="827584" y="213285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RAUNER, Doc. Dr. Ing. Karel, et al. </a:t>
            </a:r>
            <a:r>
              <a:rPr lang="cs-CZ" i="1" dirty="0" smtClean="0"/>
              <a:t>Fyzika učebnice pro ZŠ a víceletá gymnázia</a:t>
            </a:r>
            <a:r>
              <a:rPr lang="cs-CZ" dirty="0" smtClean="0"/>
              <a:t>. Plzeň : Fraus, 2004. 119 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Brooklet</Template>
  <TotalTime>292</TotalTime>
  <Words>556</Words>
  <Application>Microsoft Office PowerPoint</Application>
  <PresentationFormat>On-screen Show (4:3)</PresentationFormat>
  <Paragraphs>96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Brooklet</vt:lpstr>
      <vt:lpstr>Slide 1</vt:lpstr>
      <vt:lpstr>Slide 2</vt:lpstr>
      <vt:lpstr>Co je to síla?</vt:lpstr>
      <vt:lpstr>Jak na sebe působí dvě tělesa?</vt:lpstr>
      <vt:lpstr>Slide 5</vt:lpstr>
      <vt:lpstr>Slide 6</vt:lpstr>
      <vt:lpstr>Slide 7</vt:lpstr>
      <vt:lpstr>Co tedy z obrázků vyplývá?</vt:lpstr>
      <vt:lpstr>Jaké jsou účinky síly?</vt:lpstr>
      <vt:lpstr>Test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kb1</cp:lastModifiedBy>
  <cp:revision>46</cp:revision>
  <dcterms:created xsi:type="dcterms:W3CDTF">2010-10-19T08:27:42Z</dcterms:created>
  <dcterms:modified xsi:type="dcterms:W3CDTF">2011-12-05T10:13:16Z</dcterms:modified>
</cp:coreProperties>
</file>