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4" d="100"/>
          <a:sy n="84" d="100"/>
        </p:scale>
        <p:origin x="594" y="4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E3DB63-61A1-4809-BD60-17A56843FEF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1F696C4-5871-4429-A8C4-E5EA02395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00137-8710-4886-8CF7-DA8023764E14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C526-A846-4150-ADF3-DC43A143CF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4EC0-5B12-4EB2-B26A-9DCDD41E8FB3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65C25-8C33-4A62-B5AB-37CAC44311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5AF2E-44FB-4E03-A46B-09FE2B328596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CC15B-3BAF-42D4-AE14-D0631D02C8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C3A39-3CE1-469A-A010-863BD8B6CC43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BB38E-AF72-4897-A117-529C735110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92461-60A1-4B23-B8C6-E05BFC6710F8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C1255-4DD3-4C36-B3C1-921E220D01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DF59D-2F9F-4DBC-A5B5-FDA76C1BB560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86B44-21CB-4747-AA41-266F859288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2738-380D-4328-8137-BF8D89FD37BF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602E9-6EA8-4263-8779-D5F0670248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3880E-6794-47B3-A514-1D882C9752FB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8733D-F8AD-438F-914B-044B90DD1C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4A860-5A42-4703-A332-75F1FB09294F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2E22A-69C4-4209-9557-AE25E4CB96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954D8-65C3-4558-9E0C-F92A2D5A6927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1CB5F-5EF7-452A-BE15-178760207C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AE0DD-197E-405E-95F4-D84B68064AF1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FADC3-E8BD-4F5E-9583-74723963F1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C2F126-B945-4E40-A6DA-6FA99DCF6CB8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AC6A7AC-11FF-4FA3-B968-AD36F82002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/>
          </a:p>
          <a:p>
            <a:pPr eaLnBrk="0" hangingPunct="0"/>
            <a:endParaRPr lang="cs-CZ" sz="900"/>
          </a:p>
          <a:p>
            <a:pPr eaLnBrk="0" hangingPunct="0"/>
            <a:r>
              <a:rPr lang="cs-CZ" sz="1600">
                <a:cs typeface="Times New Roman" pitchFamily="18" charset="0"/>
              </a:rPr>
              <a:t>AUTOR: Mgr. Miroslava Šerá</a:t>
            </a:r>
          </a:p>
          <a:p>
            <a:pPr eaLnBrk="0" hangingPunct="0"/>
            <a:endParaRPr lang="cs-CZ" sz="1600">
              <a:cs typeface="Times New Roman" pitchFamily="18" charset="0"/>
            </a:endParaRPr>
          </a:p>
          <a:p>
            <a:pPr eaLnBrk="0" hangingPunct="0"/>
            <a:r>
              <a:rPr lang="cs-CZ" sz="1600">
                <a:cs typeface="Times New Roman" pitchFamily="18" charset="0"/>
              </a:rPr>
              <a:t>DATUM VYTVOŘENÍ: říjen 2011   </a:t>
            </a:r>
          </a:p>
          <a:p>
            <a:pPr eaLnBrk="0" hangingPunct="0"/>
            <a:endParaRPr lang="cs-CZ" sz="900"/>
          </a:p>
          <a:p>
            <a:pPr eaLnBrk="0" hangingPunct="0"/>
            <a:endParaRPr lang="cs-CZ" sz="900"/>
          </a:p>
          <a:p>
            <a:pPr eaLnBrk="0" hangingPunct="0"/>
            <a:r>
              <a:rPr lang="cs-CZ" sz="1600">
                <a:cs typeface="Times New Roman" pitchFamily="18" charset="0"/>
              </a:rPr>
              <a:t>NÁZEV: VY_32_INOVACE_05_Fyzika_6.ročník</a:t>
            </a:r>
          </a:p>
          <a:p>
            <a:pPr eaLnBrk="0" hangingPunct="0"/>
            <a:endParaRPr lang="cs-CZ" sz="1600">
              <a:cs typeface="Times New Roman" pitchFamily="18" charset="0"/>
            </a:endParaRPr>
          </a:p>
          <a:p>
            <a:pPr eaLnBrk="0" hangingPunct="0"/>
            <a:r>
              <a:rPr lang="cs-CZ" sz="1600">
                <a:cs typeface="Times New Roman" pitchFamily="18" charset="0"/>
              </a:rPr>
              <a:t>VZDĚLÁVACÍ OBLAST: Člověk a příroda</a:t>
            </a:r>
            <a:endParaRPr lang="cs-CZ" sz="900"/>
          </a:p>
          <a:p>
            <a:pPr eaLnBrk="0" hangingPunct="0"/>
            <a:endParaRPr lang="cs-CZ" sz="900"/>
          </a:p>
          <a:p>
            <a:pPr eaLnBrk="0" hangingPunct="0"/>
            <a:r>
              <a:rPr lang="cs-CZ" sz="1600">
                <a:cs typeface="Times New Roman" pitchFamily="18" charset="0"/>
              </a:rPr>
              <a:t>TÉMA: Síla - opakování</a:t>
            </a:r>
          </a:p>
          <a:p>
            <a:pPr eaLnBrk="0" hangingPunct="0"/>
            <a:endParaRPr lang="cs-CZ" sz="1600"/>
          </a:p>
          <a:p>
            <a:pPr eaLnBrk="0" hangingPunct="0"/>
            <a:endParaRPr lang="cs-CZ" sz="900"/>
          </a:p>
          <a:p>
            <a:pPr eaLnBrk="0" hangingPunct="0"/>
            <a:r>
              <a:rPr lang="cs-CZ" sz="1600">
                <a:cs typeface="Times New Roman" pitchFamily="18" charset="0"/>
              </a:rPr>
              <a:t>ČÍSLO PROJEKTU: CZ.1.07/1.4.00/21.1427 </a:t>
            </a:r>
            <a:endParaRPr lang="cs-CZ" sz="900"/>
          </a:p>
          <a:p>
            <a:pPr eaLnBrk="0" hangingPunct="0"/>
            <a:endParaRPr lang="cs-CZ"/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Box 2"/>
          <p:cNvSpPr txBox="1">
            <a:spLocks noChangeArrowheads="1"/>
          </p:cNvSpPr>
          <p:nvPr/>
        </p:nvSpPr>
        <p:spPr bwMode="auto">
          <a:xfrm>
            <a:off x="3348038" y="42863"/>
            <a:ext cx="2303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ANOTACE:</a:t>
            </a:r>
          </a:p>
        </p:txBody>
      </p:sp>
      <p:sp>
        <p:nvSpPr>
          <p:cNvPr id="15362" name="TextBox 3"/>
          <p:cNvSpPr txBox="1">
            <a:spLocks noChangeArrowheads="1"/>
          </p:cNvSpPr>
          <p:nvPr/>
        </p:nvSpPr>
        <p:spPr bwMode="auto">
          <a:xfrm>
            <a:off x="395288" y="836613"/>
            <a:ext cx="51133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5363" name="Obdélník 1"/>
          <p:cNvSpPr>
            <a:spLocks noChangeArrowheads="1"/>
          </p:cNvSpPr>
          <p:nvPr/>
        </p:nvSpPr>
        <p:spPr bwMode="auto">
          <a:xfrm>
            <a:off x="250825" y="412750"/>
            <a:ext cx="45720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b="1"/>
              <a:t>Určeno žákům 6. ročníku</a:t>
            </a:r>
          </a:p>
          <a:p>
            <a:pPr marL="457200" indent="-457200"/>
            <a:r>
              <a:rPr lang="cs-CZ" b="1"/>
              <a:t>Opakování – Vlastnosti látek</a:t>
            </a:r>
          </a:p>
          <a:p>
            <a:pPr marL="457200" indent="-457200"/>
            <a:r>
              <a:rPr lang="cs-CZ" b="1"/>
              <a:t>8 opakovacích snímků</a:t>
            </a:r>
          </a:p>
          <a:p>
            <a:pPr marL="457200" indent="-457200"/>
            <a:r>
              <a:rPr lang="cs-CZ" b="1"/>
              <a:t>1 snímek s testem</a:t>
            </a:r>
          </a:p>
          <a:p>
            <a:pPr marL="457200" indent="-457200"/>
            <a:endParaRPr lang="cs-CZ" b="1"/>
          </a:p>
        </p:txBody>
      </p:sp>
      <p:sp>
        <p:nvSpPr>
          <p:cNvPr id="5" name="TextovéPole 4"/>
          <p:cNvSpPr txBox="1"/>
          <p:nvPr/>
        </p:nvSpPr>
        <p:spPr>
          <a:xfrm>
            <a:off x="395288" y="1503363"/>
            <a:ext cx="8569325" cy="535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  <a:defRPr/>
            </a:pPr>
            <a:r>
              <a:rPr lang="cs-CZ" dirty="0"/>
              <a:t>s</a:t>
            </a:r>
            <a:r>
              <a:rPr lang="cs-CZ" dirty="0"/>
              <a:t>nímek – žáci po spuštění prezentace spatří definici síly</a:t>
            </a:r>
          </a:p>
          <a:p>
            <a:pPr>
              <a:defRPr/>
            </a:pPr>
            <a:r>
              <a:rPr lang="cs-CZ" dirty="0"/>
              <a:t> </a:t>
            </a:r>
            <a:r>
              <a:rPr lang="cs-CZ" dirty="0"/>
              <a:t>                  - název gravitační síly a definici velikosti jednoho newtonu</a:t>
            </a:r>
          </a:p>
          <a:p>
            <a:pPr>
              <a:defRPr/>
            </a:pPr>
            <a:r>
              <a:rPr lang="cs-CZ" dirty="0"/>
              <a:t> </a:t>
            </a:r>
            <a:r>
              <a:rPr lang="cs-CZ" dirty="0"/>
              <a:t>                  - celý snímek ovládáme kliknutím myší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2. snímek -  kliknutím myší se zobrazí směr působení gravitační síly</a:t>
            </a:r>
          </a:p>
          <a:p>
            <a:pPr>
              <a:defRPr/>
            </a:pPr>
            <a:r>
              <a:rPr lang="cs-CZ" dirty="0"/>
              <a:t> </a:t>
            </a:r>
            <a:r>
              <a:rPr lang="cs-CZ" dirty="0"/>
              <a:t>                - na obrázku se kliknutím myší zobrazí směr působení gravitační síly 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3. </a:t>
            </a:r>
            <a:r>
              <a:rPr lang="cs-CZ" dirty="0"/>
              <a:t>s</a:t>
            </a:r>
            <a:r>
              <a:rPr lang="cs-CZ" dirty="0"/>
              <a:t>nímek -  kliknutím myší se zobrazí zařízení pro měření svislého směru a </a:t>
            </a:r>
          </a:p>
          <a:p>
            <a:pPr>
              <a:defRPr/>
            </a:pPr>
            <a:r>
              <a:rPr lang="cs-CZ" dirty="0"/>
              <a:t>                    zobrazení obrázků a textu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4. </a:t>
            </a:r>
            <a:r>
              <a:rPr lang="cs-CZ" dirty="0"/>
              <a:t>s</a:t>
            </a:r>
            <a:r>
              <a:rPr lang="cs-CZ" dirty="0"/>
              <a:t>nímek – kliknutím myší se zobrazí pružinový siloměr a dalším kliknutím popis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5. </a:t>
            </a:r>
            <a:r>
              <a:rPr lang="cs-CZ" dirty="0"/>
              <a:t>s</a:t>
            </a:r>
            <a:r>
              <a:rPr lang="cs-CZ" dirty="0"/>
              <a:t>nímek – kliknutím myší zobrazení siloměru a postup při měření siloměrem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6. </a:t>
            </a:r>
            <a:r>
              <a:rPr lang="cs-CZ" dirty="0"/>
              <a:t>s</a:t>
            </a:r>
            <a:r>
              <a:rPr lang="cs-CZ" dirty="0"/>
              <a:t>nímek – kliknutím myší se zobrazí obrázky magnetů a jaká síla mezi magnety </a:t>
            </a:r>
          </a:p>
          <a:p>
            <a:pPr>
              <a:defRPr/>
            </a:pPr>
            <a:r>
              <a:rPr lang="cs-CZ" dirty="0"/>
              <a:t>                    a feromagnetickými látky působí </a:t>
            </a:r>
          </a:p>
          <a:p>
            <a:pPr>
              <a:defRPr/>
            </a:pPr>
            <a:r>
              <a:rPr lang="cs-CZ" dirty="0"/>
              <a:t>7. </a:t>
            </a:r>
            <a:r>
              <a:rPr lang="cs-CZ" dirty="0"/>
              <a:t>s</a:t>
            </a:r>
            <a:r>
              <a:rPr lang="cs-CZ" dirty="0"/>
              <a:t>nímek – kliknutím myší se zobrazí text a obrázky</a:t>
            </a:r>
          </a:p>
          <a:p>
            <a:pPr>
              <a:defRPr/>
            </a:pPr>
            <a:r>
              <a:rPr lang="cs-CZ" dirty="0"/>
              <a:t>8. </a:t>
            </a:r>
            <a:r>
              <a:rPr lang="cs-CZ" dirty="0"/>
              <a:t>s</a:t>
            </a:r>
            <a:r>
              <a:rPr lang="cs-CZ" dirty="0"/>
              <a:t>nímek -  kliknutím myší se zobrazí text a obrázky</a:t>
            </a:r>
          </a:p>
          <a:p>
            <a:pPr>
              <a:defRPr/>
            </a:pPr>
            <a:r>
              <a:rPr lang="cs-CZ" dirty="0"/>
              <a:t>9. </a:t>
            </a:r>
            <a:r>
              <a:rPr lang="cs-CZ" dirty="0"/>
              <a:t>s</a:t>
            </a:r>
            <a:r>
              <a:rPr lang="cs-CZ" dirty="0"/>
              <a:t>nímek – zadání testu na téma - síla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088" y="1557338"/>
            <a:ext cx="7777162" cy="88106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 smtClean="0"/>
              <a:t>= fyzikální veličina, která popisuje vzájemné působení těles</a:t>
            </a:r>
          </a:p>
          <a:p>
            <a:pPr>
              <a:defRPr/>
            </a:pPr>
            <a:r>
              <a:rPr lang="cs-CZ" dirty="0" smtClean="0"/>
              <a:t>= značí se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2267744" y="188640"/>
            <a:ext cx="4968552" cy="1200329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algn="ctr">
              <a:defRPr/>
            </a:pPr>
            <a:r>
              <a:rPr lang="cs-CZ" sz="7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itchFamily="82" charset="0"/>
              </a:rPr>
              <a:t>S Í L A</a:t>
            </a:r>
            <a:endParaRPr lang="cs-CZ" sz="72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uhaus 93" pitchFamily="82" charset="0"/>
            </a:endParaRPr>
          </a:p>
        </p:txBody>
      </p:sp>
      <p:pic>
        <p:nvPicPr>
          <p:cNvPr id="16387" name="Picture 3" descr="konev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88913"/>
            <a:ext cx="1063625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kolečko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188913"/>
            <a:ext cx="11509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11188" y="2708275"/>
            <a:ext cx="55451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Každé těleso je přitahováno silou k Zemi.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187450" y="3429000"/>
            <a:ext cx="4968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Věděli byste jak se tato síla nazývá?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50825" y="4365625"/>
            <a:ext cx="5041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Fg - PŘITAŽLIVÁ SÍLA = Gravitační </a:t>
            </a:r>
          </a:p>
          <a:p>
            <a:r>
              <a:rPr lang="cs-CZ" sz="2400">
                <a:solidFill>
                  <a:srgbClr val="FF0000"/>
                </a:solidFill>
              </a:rPr>
              <a:t>                                      síla</a:t>
            </a:r>
          </a:p>
        </p:txBody>
      </p:sp>
      <p:sp>
        <p:nvSpPr>
          <p:cNvPr id="9" name="Oval 8"/>
          <p:cNvSpPr/>
          <p:nvPr/>
        </p:nvSpPr>
        <p:spPr>
          <a:xfrm>
            <a:off x="5003800" y="4724400"/>
            <a:ext cx="1655763" cy="15843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580063" y="5157788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z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35600" y="3789363"/>
            <a:ext cx="865188" cy="431800"/>
          </a:xfrm>
          <a:prstGeom prst="rect">
            <a:avLst/>
          </a:prstGeom>
          <a:solidFill>
            <a:srgbClr val="A11397"/>
          </a:solidFill>
          <a:ln>
            <a:solidFill>
              <a:srgbClr val="A1139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508625" y="3860800"/>
            <a:ext cx="935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ČOKO</a:t>
            </a:r>
          </a:p>
        </p:txBody>
      </p:sp>
      <p:cxnSp>
        <p:nvCxnSpPr>
          <p:cNvPr id="15" name="Straight Arrow Connector 14"/>
          <p:cNvCxnSpPr>
            <a:endCxn id="22" idx="1"/>
          </p:cNvCxnSpPr>
          <p:nvPr/>
        </p:nvCxnSpPr>
        <p:spPr>
          <a:xfrm>
            <a:off x="5699125" y="4221088"/>
            <a:ext cx="0" cy="3440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10" idx="0"/>
          </p:cNvCxnSpPr>
          <p:nvPr/>
        </p:nvCxnSpPr>
        <p:spPr>
          <a:xfrm flipV="1">
            <a:off x="5699125" y="4581128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72225" y="3644900"/>
            <a:ext cx="24479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Hmotnost čokolády 100 gramů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5867400" y="4365625"/>
            <a:ext cx="1368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Fg = 1N 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1681163" y="6016625"/>
            <a:ext cx="33131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1N</a:t>
            </a:r>
            <a:r>
              <a:rPr lang="cs-CZ" sz="2000"/>
              <a:t> = 100 gramů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6275" y="5343525"/>
            <a:ext cx="39592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FF0000"/>
                </a:solidFill>
              </a:rPr>
              <a:t>Jednotkou síly </a:t>
            </a:r>
            <a:r>
              <a:rPr lang="cs-CZ" sz="2000" dirty="0"/>
              <a:t>je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Newton</a:t>
            </a:r>
            <a:r>
              <a:rPr lang="cs-CZ" sz="2000" dirty="0"/>
              <a:t>  </a:t>
            </a:r>
            <a:r>
              <a:rPr lang="en-US" sz="2000" dirty="0"/>
              <a:t>[ </a:t>
            </a:r>
            <a:r>
              <a:rPr lang="cs-CZ" sz="2000" dirty="0">
                <a:solidFill>
                  <a:srgbClr val="FF0000"/>
                </a:solidFill>
              </a:rPr>
              <a:t>N</a:t>
            </a:r>
            <a:r>
              <a:rPr lang="en-US" sz="2000" dirty="0"/>
              <a:t> ]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  <p:bldP spid="9" grpId="0" animBg="1"/>
      <p:bldP spid="10" grpId="0"/>
      <p:bldP spid="12" grpId="0" animBg="1"/>
      <p:bldP spid="13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0"/>
            <a:ext cx="6511925" cy="1008112"/>
          </a:xfrm>
        </p:spPr>
        <p:txBody>
          <a:bodyPr/>
          <a:lstStyle/>
          <a:p>
            <a:pPr algn="ctr">
              <a:buFont typeface="Georgia" pitchFamily="18" charset="0"/>
              <a:buNone/>
              <a:defRPr/>
            </a:pPr>
            <a:r>
              <a:rPr lang="cs-CZ" dirty="0" smtClean="0"/>
              <a:t>Přitažlivá  síla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684213" y="1052513"/>
            <a:ext cx="74168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Přitažlivá síla působí 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do středu </a:t>
            </a:r>
            <a:r>
              <a:rPr lang="cs-CZ" sz="2400" dirty="0"/>
              <a:t>Země.</a:t>
            </a:r>
            <a:endParaRPr lang="cs-CZ" sz="2400" dirty="0"/>
          </a:p>
        </p:txBody>
      </p:sp>
      <p:sp>
        <p:nvSpPr>
          <p:cNvPr id="4" name="Oval 3"/>
          <p:cNvSpPr/>
          <p:nvPr/>
        </p:nvSpPr>
        <p:spPr>
          <a:xfrm>
            <a:off x="3419475" y="2708275"/>
            <a:ext cx="2592388" cy="26654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995738" y="3141663"/>
            <a:ext cx="1008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/>
              <a:t>Z</a:t>
            </a:r>
          </a:p>
        </p:txBody>
      </p:sp>
      <p:pic>
        <p:nvPicPr>
          <p:cNvPr id="6" name="Picture 5" descr="člověk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213100"/>
            <a:ext cx="1706563" cy="170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Straight Arrow Connector 7"/>
          <p:cNvCxnSpPr/>
          <p:nvPr/>
        </p:nvCxnSpPr>
        <p:spPr>
          <a:xfrm>
            <a:off x="2699792" y="3789040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716463" y="2420938"/>
            <a:ext cx="0" cy="3455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916238" y="4076700"/>
            <a:ext cx="36718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3275856" y="4221088"/>
            <a:ext cx="129614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9" name="Picture 18" descr="kniha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630984">
            <a:off x="5529263" y="2225675"/>
            <a:ext cx="8651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Straight Arrow Connector 19"/>
          <p:cNvCxnSpPr/>
          <p:nvPr/>
        </p:nvCxnSpPr>
        <p:spPr>
          <a:xfrm flipH="1">
            <a:off x="4932040" y="2924944"/>
            <a:ext cx="7920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3" name="Picture 22" descr="obraz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8392337">
            <a:off x="5572125" y="5005388"/>
            <a:ext cx="1014413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Straight Arrow Connector 24"/>
          <p:cNvCxnSpPr>
            <a:stCxn id="23" idx="2"/>
          </p:cNvCxnSpPr>
          <p:nvPr/>
        </p:nvCxnSpPr>
        <p:spPr>
          <a:xfrm flipH="1" flipV="1">
            <a:off x="4932040" y="4365104"/>
            <a:ext cx="819868" cy="7589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" name="Oval 25"/>
          <p:cNvSpPr/>
          <p:nvPr/>
        </p:nvSpPr>
        <p:spPr>
          <a:xfrm>
            <a:off x="4643438" y="3933825"/>
            <a:ext cx="144462" cy="2159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7" name="Picture 26" descr="hlemejž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9054528">
            <a:off x="3276600" y="5373688"/>
            <a:ext cx="122396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9" name="Straight Arrow Connector 28"/>
          <p:cNvCxnSpPr>
            <a:stCxn id="27" idx="2"/>
          </p:cNvCxnSpPr>
          <p:nvPr/>
        </p:nvCxnSpPr>
        <p:spPr>
          <a:xfrm flipV="1">
            <a:off x="4185512" y="4365104"/>
            <a:ext cx="458496" cy="10853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68313" y="1844675"/>
            <a:ext cx="453548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/>
              <a:t>Směr síly je tedy </a:t>
            </a:r>
            <a:r>
              <a:rPr lang="cs-CZ" sz="2000" dirty="0">
                <a:solidFill>
                  <a:srgbClr val="FF0000"/>
                </a:solidFill>
              </a:rPr>
              <a:t>svislý</a:t>
            </a:r>
            <a:r>
              <a:rPr lang="cs-CZ" sz="2000" dirty="0"/>
              <a:t> –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olovnicí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539750" y="476250"/>
            <a:ext cx="70564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OLOVNICE -  zařízení pro měření svislého směru </a:t>
            </a:r>
          </a:p>
        </p:txBody>
      </p:sp>
      <p:pic>
        <p:nvPicPr>
          <p:cNvPr id="4" name="Picture 3" descr="olovnic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333375"/>
            <a:ext cx="1468438" cy="294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olovnice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052513"/>
            <a:ext cx="22336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539750" y="3644900"/>
            <a:ext cx="8135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Na každé těleso na Zemi působí přitažlivá nebo-li gravitační síla.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042988" y="4508500"/>
            <a:ext cx="70580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Velikost síly můžeme měřit zařízením, které nazýváme :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55875" y="5157788"/>
            <a:ext cx="518477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PRUŽINOVÝ  SILOMĚR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8348" y="4470711"/>
            <a:ext cx="4863758" cy="699892"/>
          </a:xfrm>
        </p:spPr>
        <p:txBody>
          <a:bodyPr/>
          <a:lstStyle/>
          <a:p>
            <a:pPr algn="ctr">
              <a:buFont typeface="Georgia" pitchFamily="18" charset="0"/>
              <a:buNone/>
              <a:defRPr/>
            </a:pPr>
            <a:r>
              <a:rPr lang="cs-CZ" dirty="0" smtClean="0"/>
              <a:t>PRUŽINOVÝ  SILOMĚR</a:t>
            </a:r>
            <a:endParaRPr lang="cs-CZ" dirty="0"/>
          </a:p>
        </p:txBody>
      </p:sp>
      <p:sp>
        <p:nvSpPr>
          <p:cNvPr id="19504" name="Rectangle 48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Rectangle 2"/>
          <p:cNvSpPr/>
          <p:nvPr/>
        </p:nvSpPr>
        <p:spPr>
          <a:xfrm>
            <a:off x="4211638" y="1557338"/>
            <a:ext cx="504825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ectangle 3"/>
          <p:cNvSpPr/>
          <p:nvPr/>
        </p:nvSpPr>
        <p:spPr>
          <a:xfrm>
            <a:off x="3635375" y="1773238"/>
            <a:ext cx="165735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4284663" y="1989138"/>
            <a:ext cx="35877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4283968" y="206084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endCxn id="5" idx="1"/>
          </p:cNvCxnSpPr>
          <p:nvPr/>
        </p:nvCxnSpPr>
        <p:spPr>
          <a:xfrm flipH="1">
            <a:off x="4283968" y="2204864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283968" y="242088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 flipV="1">
            <a:off x="4283968" y="2348880"/>
            <a:ext cx="423664" cy="636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4283968" y="2564904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4067175" y="2708275"/>
            <a:ext cx="792163" cy="302418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4067175" y="2708275"/>
            <a:ext cx="1009650" cy="2889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>
                <a:solidFill>
                  <a:srgbClr val="000000"/>
                </a:solidFill>
                <a:cs typeface="Arial" charset="0"/>
              </a:rPr>
              <a:t>10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067175" y="3213100"/>
            <a:ext cx="792163" cy="2873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Rectangle 22"/>
          <p:cNvSpPr/>
          <p:nvPr/>
        </p:nvSpPr>
        <p:spPr>
          <a:xfrm>
            <a:off x="4067175" y="3789363"/>
            <a:ext cx="792163" cy="2873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Rectangle 23"/>
          <p:cNvSpPr/>
          <p:nvPr/>
        </p:nvSpPr>
        <p:spPr>
          <a:xfrm>
            <a:off x="4067175" y="4365625"/>
            <a:ext cx="792163" cy="2873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067175" y="4941888"/>
            <a:ext cx="792163" cy="2873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Rectangle 25"/>
          <p:cNvSpPr/>
          <p:nvPr/>
        </p:nvSpPr>
        <p:spPr>
          <a:xfrm>
            <a:off x="4067175" y="5516563"/>
            <a:ext cx="792163" cy="2889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4859338" y="1989138"/>
            <a:ext cx="217487" cy="3743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3851275" y="1989138"/>
            <a:ext cx="215900" cy="3743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Moon 28"/>
          <p:cNvSpPr/>
          <p:nvPr/>
        </p:nvSpPr>
        <p:spPr>
          <a:xfrm rot="2103406">
            <a:off x="4152900" y="922338"/>
            <a:ext cx="431800" cy="431800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Rectangle 30"/>
          <p:cNvSpPr/>
          <p:nvPr/>
        </p:nvSpPr>
        <p:spPr>
          <a:xfrm>
            <a:off x="4356100" y="1341438"/>
            <a:ext cx="71438" cy="215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Moon 31"/>
          <p:cNvSpPr/>
          <p:nvPr/>
        </p:nvSpPr>
        <p:spPr>
          <a:xfrm rot="11344118">
            <a:off x="4243388" y="5980113"/>
            <a:ext cx="431800" cy="431800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4427538" y="5805488"/>
            <a:ext cx="73025" cy="215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Line Callout 2 34"/>
          <p:cNvSpPr/>
          <p:nvPr/>
        </p:nvSpPr>
        <p:spPr>
          <a:xfrm rot="10800000">
            <a:off x="1692275" y="1196975"/>
            <a:ext cx="1727200" cy="431800"/>
          </a:xfrm>
          <a:prstGeom prst="borderCallout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TextBox 35"/>
          <p:cNvSpPr txBox="1">
            <a:spLocks noChangeArrowheads="1"/>
          </p:cNvSpPr>
          <p:nvPr/>
        </p:nvSpPr>
        <p:spPr bwMode="auto">
          <a:xfrm>
            <a:off x="1979613" y="1196975"/>
            <a:ext cx="11525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HÁČEK</a:t>
            </a:r>
          </a:p>
        </p:txBody>
      </p:sp>
      <p:sp>
        <p:nvSpPr>
          <p:cNvPr id="37" name="Line Callout 2 36"/>
          <p:cNvSpPr/>
          <p:nvPr/>
        </p:nvSpPr>
        <p:spPr>
          <a:xfrm rot="10800000">
            <a:off x="1908175" y="6165850"/>
            <a:ext cx="1727200" cy="431800"/>
          </a:xfrm>
          <a:prstGeom prst="borderCallout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TextBox 37"/>
          <p:cNvSpPr txBox="1">
            <a:spLocks noChangeArrowheads="1"/>
          </p:cNvSpPr>
          <p:nvPr/>
        </p:nvSpPr>
        <p:spPr bwMode="auto">
          <a:xfrm>
            <a:off x="2124075" y="6237288"/>
            <a:ext cx="12239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HÁČEK</a:t>
            </a:r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4284663" y="5516563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0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4284663" y="5157788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4284663" y="4868863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4284663" y="4581525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</a:t>
            </a:r>
          </a:p>
        </p:txBody>
      </p:sp>
      <p:sp>
        <p:nvSpPr>
          <p:cNvPr id="43" name="TextBox 42"/>
          <p:cNvSpPr txBox="1">
            <a:spLocks noChangeArrowheads="1"/>
          </p:cNvSpPr>
          <p:nvPr/>
        </p:nvSpPr>
        <p:spPr bwMode="auto">
          <a:xfrm>
            <a:off x="4284663" y="4292600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</a:t>
            </a:r>
          </a:p>
        </p:txBody>
      </p:sp>
      <p:sp>
        <p:nvSpPr>
          <p:cNvPr id="44" name="TextBox 43"/>
          <p:cNvSpPr txBox="1">
            <a:spLocks noChangeArrowheads="1"/>
          </p:cNvSpPr>
          <p:nvPr/>
        </p:nvSpPr>
        <p:spPr bwMode="auto">
          <a:xfrm>
            <a:off x="4284663" y="4005263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5</a:t>
            </a:r>
          </a:p>
        </p:txBody>
      </p:sp>
      <p:sp>
        <p:nvSpPr>
          <p:cNvPr id="45" name="TextBox 44"/>
          <p:cNvSpPr txBox="1">
            <a:spLocks noChangeArrowheads="1"/>
          </p:cNvSpPr>
          <p:nvPr/>
        </p:nvSpPr>
        <p:spPr bwMode="auto">
          <a:xfrm>
            <a:off x="4284663" y="3716338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6</a:t>
            </a: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4284663" y="3429000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7</a:t>
            </a: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4284663" y="3141663"/>
            <a:ext cx="358775" cy="37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8</a:t>
            </a:r>
          </a:p>
        </p:txBody>
      </p:sp>
      <p:sp>
        <p:nvSpPr>
          <p:cNvPr id="48" name="TextBox 47"/>
          <p:cNvSpPr txBox="1">
            <a:spLocks noChangeArrowheads="1"/>
          </p:cNvSpPr>
          <p:nvPr/>
        </p:nvSpPr>
        <p:spPr bwMode="auto">
          <a:xfrm>
            <a:off x="4284663" y="2924175"/>
            <a:ext cx="27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9</a:t>
            </a:r>
          </a:p>
        </p:txBody>
      </p:sp>
      <p:sp>
        <p:nvSpPr>
          <p:cNvPr id="50" name="Line Callout 2 49"/>
          <p:cNvSpPr/>
          <p:nvPr/>
        </p:nvSpPr>
        <p:spPr>
          <a:xfrm rot="10800000">
            <a:off x="1403350" y="3933825"/>
            <a:ext cx="1728788" cy="431800"/>
          </a:xfrm>
          <a:prstGeom prst="borderCallout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Line Callout 2 50"/>
          <p:cNvSpPr/>
          <p:nvPr/>
        </p:nvSpPr>
        <p:spPr>
          <a:xfrm rot="10800000">
            <a:off x="1403350" y="1989138"/>
            <a:ext cx="1728788" cy="431800"/>
          </a:xfrm>
          <a:prstGeom prst="borderCallout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TextBox 51"/>
          <p:cNvSpPr txBox="1">
            <a:spLocks noChangeArrowheads="1"/>
          </p:cNvSpPr>
          <p:nvPr/>
        </p:nvSpPr>
        <p:spPr bwMode="auto">
          <a:xfrm>
            <a:off x="1835150" y="1989138"/>
            <a:ext cx="865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OBAL</a:t>
            </a:r>
          </a:p>
        </p:txBody>
      </p:sp>
      <p:sp>
        <p:nvSpPr>
          <p:cNvPr id="53" name="TextBox 52"/>
          <p:cNvSpPr txBox="1">
            <a:spLocks noChangeArrowheads="1"/>
          </p:cNvSpPr>
          <p:nvPr/>
        </p:nvSpPr>
        <p:spPr bwMode="auto">
          <a:xfrm>
            <a:off x="1908175" y="3933825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OBAL</a:t>
            </a:r>
          </a:p>
        </p:txBody>
      </p:sp>
      <p:sp>
        <p:nvSpPr>
          <p:cNvPr id="54" name="Line Callout 2 53"/>
          <p:cNvSpPr/>
          <p:nvPr/>
        </p:nvSpPr>
        <p:spPr>
          <a:xfrm>
            <a:off x="5580063" y="3500438"/>
            <a:ext cx="1584325" cy="504825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54363"/>
              <a:gd name="adj6" fmla="val -5732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TextBox 54"/>
          <p:cNvSpPr txBox="1">
            <a:spLocks noChangeArrowheads="1"/>
          </p:cNvSpPr>
          <p:nvPr/>
        </p:nvSpPr>
        <p:spPr bwMode="auto">
          <a:xfrm>
            <a:off x="5795963" y="3573463"/>
            <a:ext cx="1368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STUPNICE</a:t>
            </a:r>
          </a:p>
        </p:txBody>
      </p:sp>
      <p:sp>
        <p:nvSpPr>
          <p:cNvPr id="56" name="Line Callout 2 55"/>
          <p:cNvSpPr/>
          <p:nvPr/>
        </p:nvSpPr>
        <p:spPr>
          <a:xfrm>
            <a:off x="5364163" y="2060575"/>
            <a:ext cx="1439862" cy="431800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92964"/>
              <a:gd name="adj6" fmla="val -574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TextBox 56"/>
          <p:cNvSpPr txBox="1">
            <a:spLocks noChangeArrowheads="1"/>
          </p:cNvSpPr>
          <p:nvPr/>
        </p:nvSpPr>
        <p:spPr bwMode="auto">
          <a:xfrm>
            <a:off x="5508625" y="2060575"/>
            <a:ext cx="1295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PRUŽINA</a:t>
            </a:r>
          </a:p>
        </p:txBody>
      </p:sp>
      <p:sp>
        <p:nvSpPr>
          <p:cNvPr id="58" name="TextBox 57"/>
          <p:cNvSpPr txBox="1">
            <a:spLocks noChangeArrowheads="1"/>
          </p:cNvSpPr>
          <p:nvPr/>
        </p:nvSpPr>
        <p:spPr bwMode="auto">
          <a:xfrm>
            <a:off x="6659563" y="1125538"/>
            <a:ext cx="19446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SE SKLÁDÁ: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2" grpId="1" animBg="1"/>
      <p:bldP spid="33" grpId="0" animBg="1"/>
      <p:bldP spid="33" grpId="1" animBg="1"/>
      <p:bldP spid="35" grpId="0" animBg="1"/>
      <p:bldP spid="36" grpId="0"/>
      <p:bldP spid="37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0" grpId="0" animBg="1"/>
      <p:bldP spid="51" grpId="0" animBg="1"/>
      <p:bldP spid="52" grpId="0"/>
      <p:bldP spid="53" grpId="0"/>
      <p:bldP spid="54" grpId="0" animBg="1"/>
      <p:bldP spid="55" grpId="0"/>
      <p:bldP spid="56" grpId="0" animBg="1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260648"/>
            <a:ext cx="6624736" cy="1431032"/>
          </a:xfrm>
        </p:spPr>
        <p:txBody>
          <a:bodyPr/>
          <a:lstStyle/>
          <a:p>
            <a:pPr algn="ctr">
              <a:buFont typeface="Georgia" pitchFamily="18" charset="0"/>
              <a:buNone/>
              <a:defRPr/>
            </a:pPr>
            <a:r>
              <a:rPr lang="cs-CZ" dirty="0" smtClean="0"/>
              <a:t>MĚŘENÍ  SÍLY</a:t>
            </a:r>
            <a:br>
              <a:rPr lang="cs-CZ" dirty="0" smtClean="0"/>
            </a:br>
            <a:r>
              <a:rPr lang="cs-CZ" dirty="0" smtClean="0"/>
              <a:t>POSTUP: 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1619250" y="1773238"/>
            <a:ext cx="504825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ectangle 3"/>
          <p:cNvSpPr/>
          <p:nvPr/>
        </p:nvSpPr>
        <p:spPr>
          <a:xfrm>
            <a:off x="1042988" y="1989138"/>
            <a:ext cx="165735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1692275" y="2205038"/>
            <a:ext cx="35877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Straight Connector 5"/>
          <p:cNvCxnSpPr/>
          <p:nvPr/>
        </p:nvCxnSpPr>
        <p:spPr>
          <a:xfrm>
            <a:off x="1691680" y="2276872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endCxn id="5" idx="1"/>
          </p:cNvCxnSpPr>
          <p:nvPr/>
        </p:nvCxnSpPr>
        <p:spPr>
          <a:xfrm flipH="1">
            <a:off x="1691680" y="242088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1691680" y="2636912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 flipV="1">
            <a:off x="1691680" y="2564904"/>
            <a:ext cx="423664" cy="636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 flipV="1">
            <a:off x="1691680" y="278092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476375" y="2924175"/>
            <a:ext cx="792163" cy="302577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476375" y="2924175"/>
            <a:ext cx="792163" cy="2889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1476375" y="3429000"/>
            <a:ext cx="792163" cy="2873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Rectangle 13"/>
          <p:cNvSpPr/>
          <p:nvPr/>
        </p:nvSpPr>
        <p:spPr>
          <a:xfrm>
            <a:off x="1476375" y="4005263"/>
            <a:ext cx="792163" cy="2873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1476375" y="4581525"/>
            <a:ext cx="792163" cy="2873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1476375" y="5157788"/>
            <a:ext cx="792163" cy="2873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1476375" y="5732463"/>
            <a:ext cx="792163" cy="2889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268538" y="2205038"/>
            <a:ext cx="215900" cy="3744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1258888" y="2205038"/>
            <a:ext cx="217487" cy="3744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1763713" y="1557338"/>
            <a:ext cx="71437" cy="215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Moon 20"/>
          <p:cNvSpPr/>
          <p:nvPr/>
        </p:nvSpPr>
        <p:spPr>
          <a:xfrm rot="13989199">
            <a:off x="1633538" y="6180138"/>
            <a:ext cx="431800" cy="431800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1835150" y="6021388"/>
            <a:ext cx="73025" cy="215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1692275" y="5732463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0</a:t>
            </a: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1692275" y="5373688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1692275" y="5084763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1692275" y="4797425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</a:t>
            </a: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1692275" y="4508500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</a:t>
            </a: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1692275" y="4221163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5</a:t>
            </a: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1692275" y="3933825"/>
            <a:ext cx="358775" cy="37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6</a:t>
            </a:r>
          </a:p>
        </p:txBody>
      </p: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1692275" y="3644900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7</a:t>
            </a: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1692275" y="3357563"/>
            <a:ext cx="358775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8</a:t>
            </a: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1692275" y="3141663"/>
            <a:ext cx="279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9</a:t>
            </a: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1619250" y="2852738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10</a:t>
            </a:r>
          </a:p>
        </p:txBody>
      </p:sp>
      <p:sp>
        <p:nvSpPr>
          <p:cNvPr id="34" name="Moon 33"/>
          <p:cNvSpPr/>
          <p:nvPr/>
        </p:nvSpPr>
        <p:spPr>
          <a:xfrm rot="2103406">
            <a:off x="1560513" y="1209675"/>
            <a:ext cx="431800" cy="431800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TextBox 34"/>
          <p:cNvSpPr txBox="1"/>
          <p:nvPr/>
        </p:nvSpPr>
        <p:spPr>
          <a:xfrm>
            <a:off x="2771775" y="5732463"/>
            <a:ext cx="6048375" cy="401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r>
              <a:rPr lang="cs-CZ" sz="2000" dirty="0"/>
              <a:t> Zda splývá dolní okraj s nulovou čárkou stupnice</a:t>
            </a:r>
            <a:endParaRPr lang="cs-CZ" sz="2000" dirty="0"/>
          </a:p>
        </p:txBody>
      </p:sp>
      <p:cxnSp>
        <p:nvCxnSpPr>
          <p:cNvPr id="37" name="Straight Arrow Connector 36"/>
          <p:cNvCxnSpPr>
            <a:stCxn id="35" idx="1"/>
          </p:cNvCxnSpPr>
          <p:nvPr/>
        </p:nvCxnSpPr>
        <p:spPr>
          <a:xfrm flipH="1">
            <a:off x="2339752" y="5933311"/>
            <a:ext cx="432048" cy="8797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516" name="TextBox 40"/>
          <p:cNvSpPr txBox="1">
            <a:spLocks noChangeArrowheads="1"/>
          </p:cNvSpPr>
          <p:nvPr/>
        </p:nvSpPr>
        <p:spPr bwMode="auto">
          <a:xfrm>
            <a:off x="1547813" y="1916113"/>
            <a:ext cx="647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10N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3419475" y="2060575"/>
            <a:ext cx="42481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000" dirty="0"/>
              <a:t>V jakých jednotkách je stupnice</a:t>
            </a:r>
            <a:endParaRPr lang="cs-CZ" sz="2000" dirty="0"/>
          </a:p>
        </p:txBody>
      </p:sp>
      <p:cxnSp>
        <p:nvCxnSpPr>
          <p:cNvPr id="44" name="Straight Arrow Connector 43"/>
          <p:cNvCxnSpPr>
            <a:stCxn id="42" idx="1"/>
            <a:endCxn id="41" idx="3"/>
          </p:cNvCxnSpPr>
          <p:nvPr/>
        </p:nvCxnSpPr>
        <p:spPr>
          <a:xfrm flipH="1" flipV="1">
            <a:off x="2195736" y="2101498"/>
            <a:ext cx="1224136" cy="1594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3059113" y="4868863"/>
            <a:ext cx="424973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/>
              <a:t> </a:t>
            </a:r>
            <a:r>
              <a:rPr lang="cs-CZ" sz="2000" dirty="0"/>
              <a:t>Zjistím nejmenší dílek stupnice</a:t>
            </a:r>
            <a:endParaRPr lang="cs-CZ" sz="2000" dirty="0"/>
          </a:p>
        </p:txBody>
      </p:sp>
      <p:cxnSp>
        <p:nvCxnSpPr>
          <p:cNvPr id="47" name="Straight Arrow Connector 46"/>
          <p:cNvCxnSpPr>
            <a:stCxn id="45" idx="1"/>
          </p:cNvCxnSpPr>
          <p:nvPr/>
        </p:nvCxnSpPr>
        <p:spPr>
          <a:xfrm flipH="1">
            <a:off x="2123728" y="5069215"/>
            <a:ext cx="936104" cy="5200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3203575" y="3573463"/>
            <a:ext cx="5761038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/>
              <a:t> </a:t>
            </a:r>
            <a:r>
              <a:rPr lang="cs-CZ" sz="2000" dirty="0"/>
              <a:t>Jakou největší sílu můžeme siloměrem změřit (měřící rozsah stupnice)</a:t>
            </a:r>
            <a:endParaRPr lang="cs-CZ" sz="2000" dirty="0"/>
          </a:p>
        </p:txBody>
      </p:sp>
      <p:cxnSp>
        <p:nvCxnSpPr>
          <p:cNvPr id="50" name="Straight Arrow Connector 49"/>
          <p:cNvCxnSpPr>
            <a:stCxn id="48" idx="1"/>
          </p:cNvCxnSpPr>
          <p:nvPr/>
        </p:nvCxnSpPr>
        <p:spPr>
          <a:xfrm flipH="1" flipV="1">
            <a:off x="1835696" y="2132856"/>
            <a:ext cx="1368152" cy="179410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5" grpId="0"/>
      <p:bldP spid="42" grpId="0"/>
      <p:bldP spid="45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6511925" cy="1143000"/>
          </a:xfrm>
        </p:spPr>
        <p:txBody>
          <a:bodyPr/>
          <a:lstStyle/>
          <a:p>
            <a:pPr algn="ctr">
              <a:buFont typeface="Georgia" pitchFamily="18" charset="0"/>
              <a:buNone/>
              <a:defRPr/>
            </a:pPr>
            <a:r>
              <a:rPr lang="cs-CZ" dirty="0" smtClean="0"/>
              <a:t>DALŠÍ  DRUHY  SIL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684213" y="1341438"/>
            <a:ext cx="3671887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MAGNETICKÁ  SÍLA</a:t>
            </a:r>
            <a:endParaRPr lang="cs-CZ" sz="24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71550" y="2205038"/>
            <a:ext cx="1512888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2484438" y="2205038"/>
            <a:ext cx="1511300" cy="57626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6732588" y="2205038"/>
            <a:ext cx="1511300" cy="57626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5219700" y="2205038"/>
            <a:ext cx="1512888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Straight Arrow Connector 8"/>
          <p:cNvCxnSpPr>
            <a:stCxn id="5" idx="3"/>
          </p:cNvCxnSpPr>
          <p:nvPr/>
        </p:nvCxnSpPr>
        <p:spPr>
          <a:xfrm>
            <a:off x="3995936" y="2346325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1"/>
          </p:cNvCxnSpPr>
          <p:nvPr/>
        </p:nvCxnSpPr>
        <p:spPr>
          <a:xfrm flipH="1">
            <a:off x="4788024" y="2346325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24300" y="2565400"/>
            <a:ext cx="576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F1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787900" y="2060575"/>
            <a:ext cx="576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F2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1835150" y="3141663"/>
            <a:ext cx="568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Magnety se přitahují magnetickou silou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27088" y="4652963"/>
            <a:ext cx="1512887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2339975" y="4652963"/>
            <a:ext cx="1511300" cy="57626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8" name="Straight Arrow Connector 17"/>
          <p:cNvCxnSpPr>
            <a:stCxn id="17" idx="3"/>
          </p:cNvCxnSpPr>
          <p:nvPr/>
        </p:nvCxnSpPr>
        <p:spPr>
          <a:xfrm>
            <a:off x="3851920" y="4797425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779838" y="5013325"/>
            <a:ext cx="576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F1</a:t>
            </a:r>
          </a:p>
        </p:txBody>
      </p:sp>
      <p:pic>
        <p:nvPicPr>
          <p:cNvPr id="20" name="Picture 19" descr="klic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4149725"/>
            <a:ext cx="2520950" cy="136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1" name="Straight Arrow Connector 20"/>
          <p:cNvCxnSpPr/>
          <p:nvPr/>
        </p:nvCxnSpPr>
        <p:spPr>
          <a:xfrm flipH="1">
            <a:off x="4572000" y="4797425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572000" y="4508500"/>
            <a:ext cx="576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F2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1692275" y="5805488"/>
            <a:ext cx="597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Magnet  přitahuje klíč magnetickou silou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3" grpId="0"/>
      <p:bldP spid="14" grpId="0"/>
      <p:bldP spid="15" grpId="0"/>
      <p:bldP spid="16" grpId="0" animBg="1"/>
      <p:bldP spid="17" grpId="0" animBg="1"/>
      <p:bldP spid="19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4213" y="836613"/>
            <a:ext cx="36004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ELEKTRICKÁ  SÍLA</a:t>
            </a:r>
          </a:p>
        </p:txBody>
      </p:sp>
      <p:sp>
        <p:nvSpPr>
          <p:cNvPr id="22530" name="TextBox 4"/>
          <p:cNvSpPr txBox="1">
            <a:spLocks noChangeArrowheads="1"/>
          </p:cNvSpPr>
          <p:nvPr/>
        </p:nvSpPr>
        <p:spPr bwMode="auto">
          <a:xfrm>
            <a:off x="2124075" y="1412875"/>
            <a:ext cx="68405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- </a:t>
            </a:r>
            <a:r>
              <a:rPr lang="cs-CZ" sz="2000" b="1"/>
              <a:t>ZELEKTROVANÁ TĚLESA </a:t>
            </a:r>
            <a:r>
              <a:rPr lang="cs-CZ" sz="2000"/>
              <a:t>se přitahují elektrickou silou 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042988" y="1989138"/>
            <a:ext cx="72739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000"/>
              <a:t> Hřeben přítahuje vlasy elektrickou silou a naopak</a:t>
            </a:r>
          </a:p>
          <a:p>
            <a:pPr>
              <a:buFontTx/>
              <a:buChar char="-"/>
            </a:pPr>
            <a:r>
              <a:rPr lang="cs-CZ" sz="2000"/>
              <a:t> Sáček přitahuje papír elektrickou silou a naopak</a:t>
            </a:r>
          </a:p>
        </p:txBody>
      </p:sp>
      <p:pic>
        <p:nvPicPr>
          <p:cNvPr id="7" name="Picture 6" descr="vlas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9241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vlasy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28527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staticka sila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39338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7088" y="836613"/>
            <a:ext cx="2913062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GRAVITAČNÍ  SÍLA</a:t>
            </a:r>
            <a:endParaRPr lang="cs-CZ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gravitace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989138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403350" y="1557338"/>
            <a:ext cx="6624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 Jablko padá k Zemi, Země přitahuje jablko gravitační silou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71550" y="5732463"/>
            <a:ext cx="66246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 Tužka padá k Zemi, Země přitahuje tužku gravitační silou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067175" y="2924175"/>
            <a:ext cx="0" cy="649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067175" y="2997200"/>
            <a:ext cx="576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Fg</a:t>
            </a:r>
          </a:p>
        </p:txBody>
      </p:sp>
      <p:pic>
        <p:nvPicPr>
          <p:cNvPr id="9" name="Picture 8" descr="tužka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781300"/>
            <a:ext cx="2879725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Straight Arrow Connector 10"/>
          <p:cNvCxnSpPr/>
          <p:nvPr/>
        </p:nvCxnSpPr>
        <p:spPr>
          <a:xfrm>
            <a:off x="7278688" y="3861048"/>
            <a:ext cx="0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875463" y="4221163"/>
            <a:ext cx="649287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1"/>
          <p:cNvSpPr txBox="1">
            <a:spLocks noChangeArrowheads="1"/>
          </p:cNvSpPr>
          <p:nvPr/>
        </p:nvSpPr>
        <p:spPr bwMode="auto">
          <a:xfrm>
            <a:off x="3851275" y="260350"/>
            <a:ext cx="1225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TEST</a:t>
            </a: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79" name="WordArt 1"/>
          <p:cNvSpPr>
            <a:spLocks noChangeArrowheads="1" noChangeShapeType="1" noTextEdit="1"/>
          </p:cNvSpPr>
          <p:nvPr/>
        </p:nvSpPr>
        <p:spPr bwMode="auto">
          <a:xfrm>
            <a:off x="6011863" y="620713"/>
            <a:ext cx="1800225" cy="19446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 spc="720">
                <a:ln w="9525">
                  <a:solidFill>
                    <a:srgbClr val="EEECE1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45791" dir="3378596" algn="ctr" rotWithShape="0">
                    <a:srgbClr val="4D4D4D">
                      <a:alpha val="79999"/>
                    </a:srgbClr>
                  </a:outerShdw>
                </a:effectLst>
                <a:latin typeface="Arial Black"/>
              </a:rPr>
              <a:t>A. </a:t>
            </a:r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900113" y="744538"/>
            <a:ext cx="454818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>
                <a:latin typeface="Calibri" pitchFamily="34" charset="0"/>
                <a:ea typeface="Calibri" pitchFamily="34" charset="0"/>
                <a:cs typeface="Times New Roman" pitchFamily="18" charset="0"/>
              </a:rPr>
              <a:t>1. Vysvětli pojem síla.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400">
                <a:latin typeface="Calibri" pitchFamily="34" charset="0"/>
                <a:ea typeface="Calibri" pitchFamily="34" charset="0"/>
                <a:cs typeface="Times New Roman" pitchFamily="18" charset="0"/>
              </a:rPr>
              <a:t>2. Jakým písmenem značíme sílu?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3. Jakým zařízením měříme sílu?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4. Napiš postup měření siloměrem.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5. Definuj velikost 1N.</a:t>
            </a:r>
            <a:endParaRPr lang="cs-CZ" sz="2400"/>
          </a:p>
        </p:txBody>
      </p:sp>
      <p:cxnSp>
        <p:nvCxnSpPr>
          <p:cNvPr id="7" name="Straight Connector 6"/>
          <p:cNvCxnSpPr/>
          <p:nvPr/>
        </p:nvCxnSpPr>
        <p:spPr>
          <a:xfrm>
            <a:off x="755576" y="3017838"/>
            <a:ext cx="77768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582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83" name="WordArt 4"/>
          <p:cNvSpPr>
            <a:spLocks noChangeArrowheads="1" noChangeShapeType="1" noTextEdit="1"/>
          </p:cNvSpPr>
          <p:nvPr/>
        </p:nvSpPr>
        <p:spPr bwMode="auto">
          <a:xfrm>
            <a:off x="6948488" y="4724400"/>
            <a:ext cx="1511300" cy="14414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EEECE1"/>
                  </a:solidFill>
                  <a:round/>
                  <a:headEnd/>
                  <a:tailEnd/>
                </a:ln>
                <a:solidFill>
                  <a:srgbClr val="7030A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B.</a:t>
            </a:r>
          </a:p>
        </p:txBody>
      </p:sp>
      <p:sp>
        <p:nvSpPr>
          <p:cNvPr id="24584" name="Rectangle 6"/>
          <p:cNvSpPr>
            <a:spLocks noChangeArrowheads="1"/>
          </p:cNvSpPr>
          <p:nvPr/>
        </p:nvSpPr>
        <p:spPr bwMode="auto">
          <a:xfrm>
            <a:off x="900113" y="3409950"/>
            <a:ext cx="7620000" cy="219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>
                <a:latin typeface="Calibri" pitchFamily="34" charset="0"/>
                <a:ea typeface="Calibri" pitchFamily="34" charset="0"/>
                <a:cs typeface="Times New Roman" pitchFamily="18" charset="0"/>
              </a:rPr>
              <a:t>1. Která fyzikální veličina popisuje vzájemné působení těles?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400">
                <a:latin typeface="Calibri" pitchFamily="34" charset="0"/>
                <a:ea typeface="Calibri" pitchFamily="34" charset="0"/>
                <a:cs typeface="Times New Roman" pitchFamily="18" charset="0"/>
              </a:rPr>
              <a:t>2. Jaké jsou jednotky síly?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3. Jakým zařízením měříme svislý směr?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4. Z čeho se skládá siloměr?</a:t>
            </a:r>
            <a:endParaRPr lang="cs-CZ" sz="2400"/>
          </a:p>
          <a:p>
            <a:pPr eaLnBrk="0" hangingPunct="0"/>
            <a:r>
              <a:rPr lang="cs-CZ" sz="2400">
                <a:latin typeface="Calibri" pitchFamily="34" charset="0"/>
              </a:rPr>
              <a:t>5. Jaká síla působí na všechny tělesa na Zemi?</a:t>
            </a:r>
            <a:endParaRPr lang="cs-CZ" sz="24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0113" y="549275"/>
            <a:ext cx="1208087" cy="4000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1187450" y="1052513"/>
            <a:ext cx="74882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KOLÁŘOVÁ, Doc. RNDr.Růžena; BOHUNĚK, CSc. PaedDr Jiří . </a:t>
            </a:r>
            <a:r>
              <a:rPr lang="cs-CZ" i="1"/>
              <a:t>Fyzika pro 6.ročník Základní školy. Tiskárny Havlíčkův Brod : Prometheus, 2003. 159 s.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1116013" y="2205038"/>
            <a:ext cx="75596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RAUNER, Doc. Dr. Ing. Karel, et al. </a:t>
            </a:r>
            <a:r>
              <a:rPr lang="cs-CZ" i="1"/>
              <a:t>Fyzika učebnice pro ZŠ a víceletá gymnázia</a:t>
            </a:r>
            <a:r>
              <a:rPr lang="cs-CZ"/>
              <a:t>. Plzeň : Fraus, 2004. 119 s.</a:t>
            </a: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1116013" y="3213100"/>
            <a:ext cx="417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Ilustrace: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236</TotalTime>
  <Words>475</Words>
  <Application>Microsoft Office PowerPoint</Application>
  <PresentationFormat>Předvádění na obrazovce (4:3)</PresentationFormat>
  <Paragraphs>124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Trebuchet MS</vt:lpstr>
      <vt:lpstr>Georgia</vt:lpstr>
      <vt:lpstr>Calibri</vt:lpstr>
      <vt:lpstr>Times New Roman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.</cp:lastModifiedBy>
  <cp:revision>28</cp:revision>
  <dcterms:created xsi:type="dcterms:W3CDTF">2010-10-19T08:27:42Z</dcterms:created>
  <dcterms:modified xsi:type="dcterms:W3CDTF">2012-05-28T06:20:56Z</dcterms:modified>
</cp:coreProperties>
</file>