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notesMasterIdLst>
    <p:notesMasterId r:id="rId10"/>
  </p:notesMasterIdLst>
  <p:sldIdLst>
    <p:sldId id="263" r:id="rId2"/>
    <p:sldId id="262" r:id="rId3"/>
    <p:sldId id="257" r:id="rId4"/>
    <p:sldId id="258" r:id="rId5"/>
    <p:sldId id="260" r:id="rId6"/>
    <p:sldId id="259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2" d="100"/>
          <a:sy n="82" d="100"/>
        </p:scale>
        <p:origin x="-46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CF0810B-B6C7-4132-8244-479FE2D8AB4C}" type="datetimeFigureOut">
              <a:rPr lang="cs-CZ"/>
              <a:pPr>
                <a:defRPr/>
              </a:pPr>
              <a:t>5.12.2011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B705391-A2C6-48AC-9407-220AC1E8FC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03567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David" pitchFamily="34" charset="-79"/>
              </a:rPr>
              <a:t>Kde se nachází gravitační pole?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David" pitchFamily="34" charset="-79"/>
              </a:rPr>
              <a:t>Definuj velikost 1Newon.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B705391-A2C6-48AC-9407-220AC1E8FCE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7212" y="1976438"/>
            <a:ext cx="3817055" cy="41195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3" y="1976438"/>
            <a:ext cx="3817056" cy="41195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51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8014"/>
            <a:ext cx="1941689" cy="54879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7212" y="608014"/>
            <a:ext cx="5692422" cy="54879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339933"/>
              </a:gs>
              <a:gs pos="100000">
                <a:srgbClr val="339933">
                  <a:gamma/>
                  <a:tint val="20000"/>
                  <a:invGamma/>
                </a:srgbClr>
              </a:gs>
            </a:gsLst>
            <a:lin ang="5400000" scaled="1"/>
          </a:gra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7212" y="608013"/>
            <a:ext cx="7769578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7212" y="1976438"/>
            <a:ext cx="7769578" cy="411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9" name="Oval 5"/>
          <p:cNvSpPr>
            <a:spLocks noChangeArrowheads="1"/>
          </p:cNvSpPr>
          <p:nvPr/>
        </p:nvSpPr>
        <p:spPr bwMode="auto">
          <a:xfrm>
            <a:off x="6163733" y="6405563"/>
            <a:ext cx="338667" cy="227012"/>
          </a:xfrm>
          <a:prstGeom prst="ellipse">
            <a:avLst/>
          </a:prstGeom>
          <a:solidFill>
            <a:schemeClr val="tx1"/>
          </a:solidFill>
          <a:ln w="127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0" name="Oval 6"/>
          <p:cNvSpPr>
            <a:spLocks noChangeArrowheads="1"/>
          </p:cNvSpPr>
          <p:nvPr/>
        </p:nvSpPr>
        <p:spPr bwMode="auto">
          <a:xfrm>
            <a:off x="6096000" y="6323014"/>
            <a:ext cx="338667" cy="225425"/>
          </a:xfrm>
          <a:prstGeom prst="ellipse">
            <a:avLst/>
          </a:prstGeom>
          <a:gradFill rotWithShape="0">
            <a:gsLst>
              <a:gs pos="0">
                <a:srgbClr val="339933"/>
              </a:gs>
              <a:gs pos="100000">
                <a:srgbClr val="339933">
                  <a:gamma/>
                  <a:shade val="8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127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1" name="Oval 7"/>
          <p:cNvSpPr>
            <a:spLocks noChangeArrowheads="1"/>
          </p:cNvSpPr>
          <p:nvPr/>
        </p:nvSpPr>
        <p:spPr bwMode="auto">
          <a:xfrm>
            <a:off x="6705600" y="6405563"/>
            <a:ext cx="338667" cy="227012"/>
          </a:xfrm>
          <a:prstGeom prst="ellipse">
            <a:avLst/>
          </a:prstGeom>
          <a:solidFill>
            <a:schemeClr val="tx1"/>
          </a:solidFill>
          <a:ln w="127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2" name="Oval 8"/>
          <p:cNvSpPr>
            <a:spLocks noChangeArrowheads="1"/>
          </p:cNvSpPr>
          <p:nvPr/>
        </p:nvSpPr>
        <p:spPr bwMode="auto">
          <a:xfrm>
            <a:off x="6637867" y="6323014"/>
            <a:ext cx="338667" cy="225425"/>
          </a:xfrm>
          <a:prstGeom prst="ellipse">
            <a:avLst/>
          </a:prstGeom>
          <a:gradFill rotWithShape="0">
            <a:gsLst>
              <a:gs pos="0">
                <a:srgbClr val="339933"/>
              </a:gs>
              <a:gs pos="100000">
                <a:srgbClr val="339933">
                  <a:gamma/>
                  <a:shade val="8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127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3" name="Oval 9"/>
          <p:cNvSpPr>
            <a:spLocks noChangeArrowheads="1"/>
          </p:cNvSpPr>
          <p:nvPr/>
        </p:nvSpPr>
        <p:spPr bwMode="auto">
          <a:xfrm>
            <a:off x="7247467" y="6405563"/>
            <a:ext cx="338667" cy="227012"/>
          </a:xfrm>
          <a:prstGeom prst="ellipse">
            <a:avLst/>
          </a:prstGeom>
          <a:solidFill>
            <a:schemeClr val="tx1"/>
          </a:solidFill>
          <a:ln w="127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4" name="Oval 10"/>
          <p:cNvSpPr>
            <a:spLocks noChangeArrowheads="1"/>
          </p:cNvSpPr>
          <p:nvPr/>
        </p:nvSpPr>
        <p:spPr bwMode="auto">
          <a:xfrm>
            <a:off x="7179733" y="6323014"/>
            <a:ext cx="338667" cy="225425"/>
          </a:xfrm>
          <a:prstGeom prst="ellipse">
            <a:avLst/>
          </a:prstGeom>
          <a:gradFill rotWithShape="0">
            <a:gsLst>
              <a:gs pos="0">
                <a:srgbClr val="339933"/>
              </a:gs>
              <a:gs pos="100000">
                <a:srgbClr val="339933">
                  <a:gamma/>
                  <a:shade val="8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127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5" name="Oval 11"/>
          <p:cNvSpPr>
            <a:spLocks noChangeArrowheads="1"/>
          </p:cNvSpPr>
          <p:nvPr/>
        </p:nvSpPr>
        <p:spPr bwMode="auto">
          <a:xfrm>
            <a:off x="7789333" y="6405563"/>
            <a:ext cx="338667" cy="227012"/>
          </a:xfrm>
          <a:prstGeom prst="ellipse">
            <a:avLst/>
          </a:prstGeom>
          <a:solidFill>
            <a:schemeClr val="tx1"/>
          </a:solidFill>
          <a:ln w="127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6" name="Oval 12"/>
          <p:cNvSpPr>
            <a:spLocks noChangeArrowheads="1"/>
          </p:cNvSpPr>
          <p:nvPr/>
        </p:nvSpPr>
        <p:spPr bwMode="auto">
          <a:xfrm>
            <a:off x="7721600" y="6323014"/>
            <a:ext cx="338667" cy="225425"/>
          </a:xfrm>
          <a:prstGeom prst="ellipse">
            <a:avLst/>
          </a:prstGeom>
          <a:gradFill rotWithShape="0">
            <a:gsLst>
              <a:gs pos="0">
                <a:srgbClr val="339933"/>
              </a:gs>
              <a:gs pos="100000">
                <a:srgbClr val="339933">
                  <a:gamma/>
                  <a:shade val="8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127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7" name="Oval 13"/>
          <p:cNvSpPr>
            <a:spLocks noChangeArrowheads="1"/>
          </p:cNvSpPr>
          <p:nvPr/>
        </p:nvSpPr>
        <p:spPr bwMode="auto">
          <a:xfrm>
            <a:off x="8329790" y="6405563"/>
            <a:ext cx="340077" cy="227012"/>
          </a:xfrm>
          <a:prstGeom prst="ellipse">
            <a:avLst/>
          </a:prstGeom>
          <a:solidFill>
            <a:schemeClr val="tx1"/>
          </a:solidFill>
          <a:ln w="127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8" name="Oval 14"/>
          <p:cNvSpPr>
            <a:spLocks noChangeArrowheads="1"/>
          </p:cNvSpPr>
          <p:nvPr/>
        </p:nvSpPr>
        <p:spPr bwMode="auto">
          <a:xfrm>
            <a:off x="8263467" y="6323014"/>
            <a:ext cx="338667" cy="225425"/>
          </a:xfrm>
          <a:prstGeom prst="ellipse">
            <a:avLst/>
          </a:prstGeom>
          <a:gradFill rotWithShape="0">
            <a:gsLst>
              <a:gs pos="0">
                <a:srgbClr val="339933"/>
              </a:gs>
              <a:gs pos="100000">
                <a:srgbClr val="339933">
                  <a:gamma/>
                  <a:shade val="8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127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hf sldNum="0" hdr="0" ftr="0" dt="0"/>
  <p:txStyles>
    <p:titleStyle>
      <a:lvl1pPr algn="ctr" defTabSz="912813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912813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2pPr>
      <a:lvl3pPr algn="ctr" defTabSz="912813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3pPr>
      <a:lvl4pPr algn="ctr" defTabSz="912813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4pPr>
      <a:lvl5pPr algn="ctr" defTabSz="912813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5pPr>
      <a:lvl6pPr marL="457200" algn="ctr" defTabSz="912813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6pPr>
      <a:lvl7pPr marL="914400" algn="ctr" defTabSz="912813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7pPr>
      <a:lvl8pPr marL="1371600" algn="ctr" defTabSz="912813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8pPr>
      <a:lvl9pPr marL="1828800" algn="ctr" defTabSz="912813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9pPr>
    </p:titleStyle>
    <p:bodyStyle>
      <a:lvl1pPr marL="344488" indent="-344488" algn="l" defTabSz="912813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100">
          <a:solidFill>
            <a:schemeClr val="tx1"/>
          </a:solidFill>
          <a:latin typeface="+mn-lt"/>
          <a:ea typeface="+mn-ea"/>
          <a:cs typeface="+mn-cs"/>
        </a:defRPr>
      </a:lvl1pPr>
      <a:lvl2pPr marL="744538" indent="-285750" algn="l" defTabSz="912813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700">
          <a:solidFill>
            <a:schemeClr val="tx1"/>
          </a:solidFill>
          <a:latin typeface="+mn-lt"/>
        </a:defRPr>
      </a:lvl2pPr>
      <a:lvl3pPr marL="1144588" indent="-231775" algn="l" defTabSz="912813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500">
          <a:solidFill>
            <a:schemeClr val="tx1"/>
          </a:solidFill>
          <a:latin typeface="+mn-lt"/>
        </a:defRPr>
      </a:lvl3pPr>
      <a:lvl4pPr marL="1600200" indent="-227013" algn="l" defTabSz="912813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100">
          <a:solidFill>
            <a:schemeClr val="tx1"/>
          </a:solidFill>
          <a:latin typeface="+mn-lt"/>
        </a:defRPr>
      </a:lvl4pPr>
      <a:lvl5pPr marL="2057400" indent="-228600" algn="l" defTabSz="912813" rtl="0" eaLnBrk="1" fontAlgn="base" hangingPunct="1">
        <a:spcBef>
          <a:spcPct val="20000"/>
        </a:spcBef>
        <a:spcAft>
          <a:spcPct val="0"/>
        </a:spcAft>
        <a:buSzPct val="100000"/>
        <a:buChar char="»"/>
        <a:defRPr sz="2100">
          <a:solidFill>
            <a:schemeClr val="tx1"/>
          </a:solidFill>
          <a:latin typeface="+mn-lt"/>
        </a:defRPr>
      </a:lvl5pPr>
      <a:lvl6pPr marL="2514600" indent="-228600" algn="l" defTabSz="912813" rtl="0" eaLnBrk="1" fontAlgn="base" hangingPunct="1">
        <a:spcBef>
          <a:spcPct val="20000"/>
        </a:spcBef>
        <a:spcAft>
          <a:spcPct val="0"/>
        </a:spcAft>
        <a:buSzPct val="100000"/>
        <a:buChar char="»"/>
        <a:defRPr sz="2100">
          <a:solidFill>
            <a:schemeClr val="tx1"/>
          </a:solidFill>
          <a:latin typeface="+mn-lt"/>
        </a:defRPr>
      </a:lvl6pPr>
      <a:lvl7pPr marL="2971800" indent="-228600" algn="l" defTabSz="912813" rtl="0" eaLnBrk="1" fontAlgn="base" hangingPunct="1">
        <a:spcBef>
          <a:spcPct val="20000"/>
        </a:spcBef>
        <a:spcAft>
          <a:spcPct val="0"/>
        </a:spcAft>
        <a:buSzPct val="100000"/>
        <a:buChar char="»"/>
        <a:defRPr sz="2100">
          <a:solidFill>
            <a:schemeClr val="tx1"/>
          </a:solidFill>
          <a:latin typeface="+mn-lt"/>
        </a:defRPr>
      </a:lvl7pPr>
      <a:lvl8pPr marL="3429000" indent="-228600" algn="l" defTabSz="912813" rtl="0" eaLnBrk="1" fontAlgn="base" hangingPunct="1">
        <a:spcBef>
          <a:spcPct val="20000"/>
        </a:spcBef>
        <a:spcAft>
          <a:spcPct val="0"/>
        </a:spcAft>
        <a:buSzPct val="100000"/>
        <a:buChar char="»"/>
        <a:defRPr sz="2100">
          <a:solidFill>
            <a:schemeClr val="tx1"/>
          </a:solidFill>
          <a:latin typeface="+mn-lt"/>
        </a:defRPr>
      </a:lvl8pPr>
      <a:lvl9pPr marL="3886200" indent="-228600" algn="l" defTabSz="912813" rtl="0" eaLnBrk="1" fontAlgn="base" hangingPunct="1">
        <a:spcBef>
          <a:spcPct val="20000"/>
        </a:spcBef>
        <a:spcAft>
          <a:spcPct val="0"/>
        </a:spcAft>
        <a:buSzPct val="100000"/>
        <a:buChar char="»"/>
        <a:defRPr sz="21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650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</a:t>
            </a:r>
            <a:r>
              <a:rPr lang="cs-CZ" sz="1600" dirty="0" smtClean="0">
                <a:cs typeface="Times New Roman" pitchFamily="18" charset="0"/>
              </a:rPr>
              <a:t>. Miroslava Šerá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</a:t>
            </a:r>
            <a:r>
              <a:rPr lang="cs-CZ" sz="1600" dirty="0" smtClean="0">
                <a:cs typeface="Times New Roman" pitchFamily="18" charset="0"/>
              </a:rPr>
              <a:t>říjen </a:t>
            </a:r>
            <a:r>
              <a:rPr lang="cs-CZ" sz="1600" dirty="0">
                <a:cs typeface="Times New Roman" pitchFamily="18" charset="0"/>
              </a:rPr>
              <a:t>2011   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VY_32_INOVACE_06_Fyzika_6.ročník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</a:t>
            </a:r>
            <a:r>
              <a:rPr lang="cs-CZ" sz="1600" dirty="0" smtClean="0">
                <a:cs typeface="Times New Roman" pitchFamily="18" charset="0"/>
              </a:rPr>
              <a:t>Člověk a příroda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smtClean="0">
                <a:cs typeface="Times New Roman" pitchFamily="18" charset="0"/>
              </a:rPr>
              <a:t>Gravitační pole, </a:t>
            </a:r>
            <a:r>
              <a:rPr lang="cs-CZ" sz="1600" dirty="0" smtClean="0">
                <a:cs typeface="Times New Roman" pitchFamily="18" charset="0"/>
              </a:rPr>
              <a:t>síla - Opakování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769578" cy="588739"/>
          </a:xfrm>
        </p:spPr>
        <p:txBody>
          <a:bodyPr/>
          <a:lstStyle/>
          <a:p>
            <a:pPr algn="l"/>
            <a:r>
              <a:rPr lang="en-US" sz="2400" dirty="0" smtClean="0">
                <a:solidFill>
                  <a:schemeClr val="tx1"/>
                </a:solidFill>
              </a:rPr>
              <a:t>ANOTACE</a:t>
            </a:r>
            <a:r>
              <a:rPr lang="cs-CZ" sz="2400" dirty="0" smtClean="0">
                <a:solidFill>
                  <a:schemeClr val="tx1"/>
                </a:solidFill>
              </a:rPr>
              <a:t>: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699803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/>
            <a:r>
              <a:rPr lang="cs-CZ" b="1" dirty="0"/>
              <a:t>Určeno žákům 6. ročníku</a:t>
            </a:r>
          </a:p>
          <a:p>
            <a:pPr marL="457200" indent="-457200"/>
            <a:r>
              <a:rPr lang="cs-CZ" b="1" dirty="0"/>
              <a:t>Opakování – </a:t>
            </a:r>
            <a:r>
              <a:rPr lang="cs-CZ" b="1" dirty="0" smtClean="0"/>
              <a:t>gravitační pole, síla</a:t>
            </a:r>
            <a:endParaRPr lang="cs-CZ" b="1" dirty="0"/>
          </a:p>
          <a:p>
            <a:pPr marL="457200" indent="-457200"/>
            <a:r>
              <a:rPr lang="cs-CZ" b="1" dirty="0"/>
              <a:t>4 opakovací </a:t>
            </a:r>
            <a:r>
              <a:rPr lang="cs-CZ" b="1" dirty="0" smtClean="0"/>
              <a:t>snímky</a:t>
            </a:r>
          </a:p>
          <a:p>
            <a:pPr marL="457200" indent="-457200"/>
            <a:r>
              <a:rPr lang="cs-CZ" b="1" dirty="0" smtClean="0"/>
              <a:t>1 snímek se zadáním testu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988840"/>
            <a:ext cx="73448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/>
              <a:t>s</a:t>
            </a:r>
            <a:r>
              <a:rPr lang="cs-CZ" dirty="0" smtClean="0"/>
              <a:t>nímek – </a:t>
            </a:r>
            <a:r>
              <a:rPr lang="cs-CZ" dirty="0" smtClean="0"/>
              <a:t>kliknutím </a:t>
            </a:r>
            <a:r>
              <a:rPr lang="cs-CZ" dirty="0" smtClean="0"/>
              <a:t>myší se zobrazí text, na který žáci odpoví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</a:t>
            </a:r>
          </a:p>
          <a:p>
            <a:r>
              <a:rPr lang="cs-CZ" dirty="0" smtClean="0"/>
              <a:t>2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nímek </a:t>
            </a:r>
            <a:r>
              <a:rPr lang="cs-CZ" dirty="0" smtClean="0"/>
              <a:t>– kliknutím myší se zobrazí věty, které  žáci slovně doplní</a:t>
            </a:r>
          </a:p>
          <a:p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s</a:t>
            </a:r>
            <a:r>
              <a:rPr lang="cs-CZ" dirty="0" smtClean="0"/>
              <a:t>nímek – kliknutím myší se zobrazí věty, které žáci slovně doplní</a:t>
            </a:r>
          </a:p>
          <a:p>
            <a:endParaRPr lang="cs-CZ" dirty="0" smtClean="0"/>
          </a:p>
          <a:p>
            <a:r>
              <a:rPr lang="cs-CZ" dirty="0" smtClean="0"/>
              <a:t>4. snímek </a:t>
            </a:r>
            <a:r>
              <a:rPr lang="cs-CZ" dirty="0" smtClean="0"/>
              <a:t>- kliknutím myší se zobrazí věty, které žáci slovně </a:t>
            </a:r>
            <a:r>
              <a:rPr lang="cs-CZ" dirty="0" smtClean="0"/>
              <a:t>doplní</a:t>
            </a:r>
          </a:p>
          <a:p>
            <a:endParaRPr lang="cs-CZ" dirty="0" smtClean="0"/>
          </a:p>
          <a:p>
            <a:r>
              <a:rPr lang="cs-CZ" dirty="0" smtClean="0"/>
              <a:t>5. snímek – zadání testu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69578" cy="1143000"/>
          </a:xfrm>
        </p:spPr>
        <p:txBody>
          <a:bodyPr/>
          <a:lstStyle/>
          <a:p>
            <a:r>
              <a:rPr lang="cs-CZ" dirty="0" smtClean="0"/>
              <a:t>GRAVITAČNÍ   POLE, SÍLA</a:t>
            </a:r>
            <a:endParaRPr lang="cs-CZ" dirty="0"/>
          </a:p>
        </p:txBody>
      </p:sp>
      <p:sp>
        <p:nvSpPr>
          <p:cNvPr id="3" name="Oval 2"/>
          <p:cNvSpPr/>
          <p:nvPr/>
        </p:nvSpPr>
        <p:spPr>
          <a:xfrm>
            <a:off x="3419872" y="2708920"/>
            <a:ext cx="2592288" cy="26642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Box 3"/>
          <p:cNvSpPr txBox="1"/>
          <p:nvPr/>
        </p:nvSpPr>
        <p:spPr>
          <a:xfrm>
            <a:off x="3995936" y="314096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Z</a:t>
            </a:r>
            <a:endParaRPr lang="cs-CZ" sz="3600" dirty="0"/>
          </a:p>
        </p:txBody>
      </p:sp>
      <p:pic>
        <p:nvPicPr>
          <p:cNvPr id="5" name="Picture 4" descr="člověk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6200000">
            <a:off x="1691680" y="3212976"/>
            <a:ext cx="1706488" cy="1706488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>
            <a:off x="2699792" y="3789040"/>
            <a:ext cx="1656184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716016" y="2420888"/>
            <a:ext cx="0" cy="3456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2915816" y="4077072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3275856" y="4221088"/>
            <a:ext cx="1296144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" name="Picture 9" descr="kniha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630984">
            <a:off x="5529674" y="2226435"/>
            <a:ext cx="864096" cy="864096"/>
          </a:xfrm>
          <a:prstGeom prst="rect">
            <a:avLst/>
          </a:prstGeom>
        </p:spPr>
      </p:pic>
      <p:cxnSp>
        <p:nvCxnSpPr>
          <p:cNvPr id="11" name="Straight Arrow Connector 10"/>
          <p:cNvCxnSpPr/>
          <p:nvPr/>
        </p:nvCxnSpPr>
        <p:spPr>
          <a:xfrm flipH="1">
            <a:off x="4932040" y="2924944"/>
            <a:ext cx="792088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2" name="Picture 11" descr="obraz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8392337">
            <a:off x="5571591" y="5004654"/>
            <a:ext cx="1014427" cy="1014427"/>
          </a:xfrm>
          <a:prstGeom prst="rect">
            <a:avLst/>
          </a:prstGeom>
        </p:spPr>
      </p:pic>
      <p:cxnSp>
        <p:nvCxnSpPr>
          <p:cNvPr id="13" name="Straight Arrow Connector 12"/>
          <p:cNvCxnSpPr>
            <a:stCxn id="12" idx="2"/>
          </p:cNvCxnSpPr>
          <p:nvPr/>
        </p:nvCxnSpPr>
        <p:spPr>
          <a:xfrm flipH="1" flipV="1">
            <a:off x="4932040" y="4365104"/>
            <a:ext cx="819868" cy="75894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644008" y="3933056"/>
            <a:ext cx="144016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14" descr="hlemejž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2545472">
            <a:off x="3275856" y="5373216"/>
            <a:ext cx="1224136" cy="1224136"/>
          </a:xfrm>
          <a:prstGeom prst="rect">
            <a:avLst/>
          </a:prstGeom>
        </p:spPr>
      </p:pic>
      <p:cxnSp>
        <p:nvCxnSpPr>
          <p:cNvPr id="16" name="Straight Arrow Connector 15"/>
          <p:cNvCxnSpPr>
            <a:stCxn id="15" idx="2"/>
          </p:cNvCxnSpPr>
          <p:nvPr/>
        </p:nvCxnSpPr>
        <p:spPr>
          <a:xfrm flipV="1">
            <a:off x="4185512" y="4365104"/>
            <a:ext cx="458496" cy="10853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467544" y="1412776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mbria" pitchFamily="18" charset="0"/>
              </a:rPr>
              <a:t>Na všechny tělesa na Zemi působí přitažlivá síla = </a:t>
            </a:r>
            <a:endParaRPr lang="cs-CZ" sz="24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395536" y="2276872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2000" dirty="0" smtClean="0">
                <a:latin typeface="Cambria" pitchFamily="18" charset="0"/>
                <a:cs typeface="Arial" pitchFamily="34" charset="0"/>
              </a:rPr>
              <a:t>Jakým směrem působí gravitační síla Země na tělesa?</a:t>
            </a:r>
          </a:p>
        </p:txBody>
      </p:sp>
      <p:sp>
        <p:nvSpPr>
          <p:cNvPr id="20" name="Rectangle 19"/>
          <p:cNvSpPr/>
          <p:nvPr/>
        </p:nvSpPr>
        <p:spPr>
          <a:xfrm>
            <a:off x="6978599" y="1412776"/>
            <a:ext cx="21654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gravitační síla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69578" cy="1143000"/>
          </a:xfrm>
        </p:spPr>
        <p:txBody>
          <a:bodyPr/>
          <a:lstStyle/>
          <a:p>
            <a:r>
              <a:rPr lang="cs-CZ" dirty="0" smtClean="0"/>
              <a:t>GRAVITAČNÍ  SÍLA</a:t>
            </a:r>
            <a:endParaRPr lang="cs-CZ" dirty="0"/>
          </a:p>
        </p:txBody>
      </p:sp>
      <p:sp>
        <p:nvSpPr>
          <p:cNvPr id="4" name="Rectangle 3"/>
          <p:cNvSpPr/>
          <p:nvPr/>
        </p:nvSpPr>
        <p:spPr>
          <a:xfrm>
            <a:off x="395536" y="1628800"/>
            <a:ext cx="55446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Cambria" pitchFamily="18" charset="0"/>
              </a:rPr>
              <a:t>Přitažlivá síla (GRAVITAČNÍ SÍLA) působí </a:t>
            </a: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 </a:t>
            </a:r>
            <a:endParaRPr lang="cs-CZ" sz="2400" dirty="0">
              <a:latin typeface="Cambria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83568" y="2852936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mbria" pitchFamily="18" charset="0"/>
              </a:rPr>
              <a:t>Směr síly je tedy </a:t>
            </a:r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svislý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 smtClean="0">
                <a:latin typeface="Cambria" pitchFamily="18" charset="0"/>
              </a:rPr>
              <a:t>– 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pic>
        <p:nvPicPr>
          <p:cNvPr id="7" name="Picture 6" descr="olovnice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2276872"/>
            <a:ext cx="1468760" cy="294941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11560" y="3861048"/>
            <a:ext cx="61926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Cambria" pitchFamily="18" charset="0"/>
              </a:rPr>
              <a:t>Gravitační síla se </a:t>
            </a:r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            </a:t>
            </a:r>
            <a:r>
              <a:rPr lang="cs-CZ" sz="2400" dirty="0" smtClean="0">
                <a:latin typeface="Cambria" pitchFamily="18" charset="0"/>
              </a:rPr>
              <a:t>           se </a:t>
            </a:r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 </a:t>
            </a:r>
          </a:p>
          <a:p>
            <a:r>
              <a:rPr lang="cs-CZ" sz="2400" dirty="0" smtClean="0">
                <a:latin typeface="Cambria" pitchFamily="18" charset="0"/>
              </a:rPr>
              <a:t>přitahující </a:t>
            </a:r>
            <a:r>
              <a:rPr lang="cs-CZ" sz="2400" dirty="0" smtClean="0">
                <a:latin typeface="Cambria" pitchFamily="18" charset="0"/>
              </a:rPr>
              <a:t>se těles.</a:t>
            </a:r>
            <a:endParaRPr lang="cs-CZ" sz="2400" dirty="0">
              <a:latin typeface="Cambria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43608" y="5301208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mbria" pitchFamily="18" charset="0"/>
              </a:rPr>
              <a:t>Gravitační sílu značíme </a:t>
            </a:r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 </a:t>
            </a:r>
            <a:endParaRPr lang="cs-CZ" sz="2400" dirty="0" smtClean="0">
              <a:solidFill>
                <a:srgbClr val="FF0000"/>
              </a:solidFill>
              <a:latin typeface="Cambria" pitchFamily="18" charset="0"/>
            </a:endParaRPr>
          </a:p>
          <a:p>
            <a:r>
              <a:rPr lang="cs-CZ" sz="2400" dirty="0" smtClean="0">
                <a:latin typeface="Cambria" pitchFamily="18" charset="0"/>
              </a:rPr>
              <a:t>A jednotky gravitační síly jsou </a:t>
            </a:r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 </a:t>
            </a:r>
            <a:endParaRPr lang="cs-CZ" sz="2400" dirty="0">
              <a:solidFill>
                <a:srgbClr val="C00000"/>
              </a:solidFill>
              <a:latin typeface="Cambria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796136" y="1628800"/>
            <a:ext cx="3347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vždy do středu </a:t>
            </a:r>
            <a:r>
              <a:rPr lang="cs-CZ" sz="2400" dirty="0" smtClean="0">
                <a:solidFill>
                  <a:srgbClr val="000000"/>
                </a:solidFill>
                <a:latin typeface="Cambria" pitchFamily="18" charset="0"/>
              </a:rPr>
              <a:t>Země.</a:t>
            </a:r>
            <a:endParaRPr lang="cs-CZ" dirty="0"/>
          </a:p>
        </p:txBody>
      </p:sp>
      <p:sp>
        <p:nvSpPr>
          <p:cNvPr id="11" name="Rectangle 10"/>
          <p:cNvSpPr/>
          <p:nvPr/>
        </p:nvSpPr>
        <p:spPr>
          <a:xfrm>
            <a:off x="3923928" y="2852936"/>
            <a:ext cx="27363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srgbClr val="000000"/>
                </a:solidFill>
                <a:latin typeface="Cambria" pitchFamily="18" charset="0"/>
              </a:rPr>
              <a:t>MĚŘÍME </a:t>
            </a:r>
            <a:r>
              <a:rPr lang="cs-CZ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OLOVNICÍ</a:t>
            </a:r>
            <a:endParaRPr lang="cs-CZ" sz="2400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915816" y="3861048"/>
            <a:ext cx="15055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z</a:t>
            </a:r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menšuje </a:t>
            </a:r>
            <a:endParaRPr lang="cs-CZ" dirty="0"/>
          </a:p>
        </p:txBody>
      </p:sp>
      <p:sp>
        <p:nvSpPr>
          <p:cNvPr id="13" name="Rectangle 12"/>
          <p:cNvSpPr/>
          <p:nvPr/>
        </p:nvSpPr>
        <p:spPr>
          <a:xfrm>
            <a:off x="4788024" y="3861048"/>
            <a:ext cx="17604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vzdáleností 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4211960" y="5301208"/>
            <a:ext cx="5588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Fg</a:t>
            </a:r>
            <a:r>
              <a:rPr lang="cs-CZ" sz="2400" dirty="0" smtClean="0">
                <a:solidFill>
                  <a:srgbClr val="FF0000"/>
                </a:solidFill>
                <a:latin typeface="Cambria" pitchFamily="18" charset="0"/>
              </a:rPr>
              <a:t> </a:t>
            </a:r>
            <a:endParaRPr lang="cs-CZ" dirty="0"/>
          </a:p>
        </p:txBody>
      </p:sp>
      <p:sp>
        <p:nvSpPr>
          <p:cNvPr id="15" name="Rectangle 14"/>
          <p:cNvSpPr/>
          <p:nvPr/>
        </p:nvSpPr>
        <p:spPr>
          <a:xfrm>
            <a:off x="5004048" y="5661248"/>
            <a:ext cx="7441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2400" dirty="0" smtClean="0">
                <a:solidFill>
                  <a:srgbClr val="C00000"/>
                </a:solidFill>
                <a:latin typeface="Cambria" pitchFamily="18" charset="0"/>
              </a:rPr>
              <a:t>[</a:t>
            </a:r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 N </a:t>
            </a:r>
            <a:r>
              <a:rPr lang="en-US" sz="2400" dirty="0" smtClean="0">
                <a:solidFill>
                  <a:srgbClr val="C00000"/>
                </a:solidFill>
                <a:latin typeface="Cambria" pitchFamily="18" charset="0"/>
              </a:rPr>
              <a:t>]</a:t>
            </a:r>
            <a:endParaRPr lang="cs-CZ" sz="2400" dirty="0">
              <a:solidFill>
                <a:srgbClr val="C00000"/>
              </a:solidFill>
              <a:latin typeface="Cambr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69578" cy="1143000"/>
          </a:xfrm>
        </p:spPr>
        <p:txBody>
          <a:bodyPr/>
          <a:lstStyle/>
          <a:p>
            <a:r>
              <a:rPr lang="cs-CZ" dirty="0" smtClean="0"/>
              <a:t>GRAVITAČNÍ  SÍLA</a:t>
            </a:r>
            <a:endParaRPr lang="cs-CZ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700808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mbria" pitchFamily="18" charset="0"/>
              </a:rPr>
              <a:t>Na čem závisí velikost gravitační síly?</a:t>
            </a:r>
            <a:endParaRPr lang="cs-CZ" sz="2400" dirty="0">
              <a:latin typeface="Cambria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3568" y="234888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mbria" pitchFamily="18" charset="0"/>
              </a:rPr>
              <a:t>Působí na všechna tělesa na Zemi stejně velká gravitační síla?</a:t>
            </a:r>
            <a:endParaRPr lang="cs-CZ" sz="2400" dirty="0">
              <a:latin typeface="Cambria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275856" y="3068960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NEPŮSOBÍ !!!!!!</a:t>
            </a:r>
            <a:endParaRPr lang="cs-CZ" sz="24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55576" y="3789040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mbria" pitchFamily="18" charset="0"/>
              </a:rPr>
              <a:t>Velikost gravitační síly </a:t>
            </a:r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závisí</a:t>
            </a:r>
            <a:r>
              <a:rPr lang="cs-CZ" sz="2400" dirty="0" smtClean="0">
                <a:latin typeface="Cambria" pitchFamily="18" charset="0"/>
              </a:rPr>
              <a:t> na </a:t>
            </a:r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                          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 smtClean="0">
                <a:latin typeface="Cambria" pitchFamily="18" charset="0"/>
              </a:rPr>
              <a:t>tělesa!!!</a:t>
            </a:r>
            <a:endParaRPr lang="cs-CZ" sz="2400" dirty="0">
              <a:latin typeface="Cambria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9552" y="4509120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mbria" pitchFamily="18" charset="0"/>
              </a:rPr>
              <a:t>Velikost gravitační síly určíme vztahem: </a:t>
            </a:r>
            <a:endParaRPr lang="cs-CZ" sz="2400" dirty="0">
              <a:latin typeface="Cambria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220072" y="5085184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  <a:latin typeface="Cambria" pitchFamily="18" charset="0"/>
              </a:rPr>
              <a:t>Fg = m . g</a:t>
            </a:r>
            <a:endParaRPr lang="cs-CZ" sz="4800" dirty="0">
              <a:solidFill>
                <a:srgbClr val="C00000"/>
              </a:solidFill>
              <a:latin typeface="Cambria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67544" y="5013176"/>
            <a:ext cx="4752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Cambria" pitchFamily="18" charset="0"/>
              </a:rPr>
              <a:t>k</a:t>
            </a:r>
            <a:r>
              <a:rPr lang="cs-CZ" sz="2400" dirty="0" smtClean="0">
                <a:latin typeface="Cambria" pitchFamily="18" charset="0"/>
              </a:rPr>
              <a:t>de :  Fg – gravitační síla </a:t>
            </a:r>
            <a:r>
              <a:rPr lang="en-US" sz="2400" dirty="0" smtClean="0">
                <a:latin typeface="Cambria" pitchFamily="18" charset="0"/>
              </a:rPr>
              <a:t>[ N ]</a:t>
            </a:r>
            <a:endParaRPr lang="cs-CZ" sz="2400" dirty="0" smtClean="0">
              <a:latin typeface="Cambria" pitchFamily="18" charset="0"/>
            </a:endParaRPr>
          </a:p>
          <a:p>
            <a:r>
              <a:rPr lang="cs-CZ" sz="2400" dirty="0" smtClean="0">
                <a:latin typeface="Cambria" pitchFamily="18" charset="0"/>
              </a:rPr>
              <a:t>           m – hmotnost tělesa</a:t>
            </a:r>
            <a:r>
              <a:rPr lang="en-US" sz="2400" dirty="0" smtClean="0">
                <a:latin typeface="Cambria" pitchFamily="18" charset="0"/>
              </a:rPr>
              <a:t> [ kg ]</a:t>
            </a:r>
            <a:endParaRPr lang="cs-CZ" sz="2400" dirty="0" smtClean="0">
              <a:latin typeface="Cambria" pitchFamily="18" charset="0"/>
            </a:endParaRPr>
          </a:p>
          <a:p>
            <a:r>
              <a:rPr lang="cs-CZ" sz="2400" dirty="0" smtClean="0">
                <a:latin typeface="Cambria" pitchFamily="18" charset="0"/>
              </a:rPr>
              <a:t>           </a:t>
            </a:r>
            <a:endParaRPr lang="en-US" sz="2400" dirty="0" smtClean="0">
              <a:latin typeface="Cambria" pitchFamily="18" charset="0"/>
            </a:endParaRPr>
          </a:p>
          <a:p>
            <a:r>
              <a:rPr lang="en-US" sz="2400" dirty="0" smtClean="0">
                <a:latin typeface="Cambria" pitchFamily="18" charset="0"/>
              </a:rPr>
              <a:t>           </a:t>
            </a:r>
            <a:r>
              <a:rPr lang="cs-CZ" sz="2400" dirty="0" smtClean="0">
                <a:latin typeface="Cambria" pitchFamily="18" charset="0"/>
              </a:rPr>
              <a:t>g – tíhová konstanta 10</a:t>
            </a:r>
            <a:r>
              <a:rPr lang="en-US" sz="2400" dirty="0" smtClean="0">
                <a:latin typeface="Cambria" pitchFamily="18" charset="0"/>
              </a:rPr>
              <a:t> </a:t>
            </a:r>
            <a:endParaRPr lang="cs-CZ" sz="2400" dirty="0">
              <a:latin typeface="Cambria" pitchFamily="18" charset="0"/>
            </a:endParaRPr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/>
        </p:nvGraphicFramePr>
        <p:xfrm>
          <a:off x="4211960" y="6021288"/>
          <a:ext cx="392771" cy="720080"/>
        </p:xfrm>
        <a:graphic>
          <a:graphicData uri="http://schemas.openxmlformats.org/presentationml/2006/ole">
            <p:oleObj spid="_x0000_s1027" name="Equation" r:id="rId3" imgW="228600" imgH="419100" progId="Equation.3">
              <p:embed/>
            </p:oleObj>
          </a:graphicData>
        </a:graphic>
      </p:graphicFrame>
      <p:sp>
        <p:nvSpPr>
          <p:cNvPr id="11" name="Rectangle 10"/>
          <p:cNvSpPr/>
          <p:nvPr/>
        </p:nvSpPr>
        <p:spPr>
          <a:xfrm>
            <a:off x="5076056" y="3789040"/>
            <a:ext cx="15359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Cambria" pitchFamily="18" charset="0"/>
              </a:rPr>
              <a:t>hmotnosti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769578" cy="1143000"/>
          </a:xfrm>
        </p:spPr>
        <p:txBody>
          <a:bodyPr/>
          <a:lstStyle/>
          <a:p>
            <a:r>
              <a:rPr lang="cs-CZ" dirty="0" smtClean="0"/>
              <a:t>GRAVITAČNÍ  POLE</a:t>
            </a:r>
            <a:endParaRPr lang="cs-CZ" dirty="0"/>
          </a:p>
        </p:txBody>
      </p:sp>
      <p:sp>
        <p:nvSpPr>
          <p:cNvPr id="3" name="Rectangle 2"/>
          <p:cNvSpPr/>
          <p:nvPr/>
        </p:nvSpPr>
        <p:spPr>
          <a:xfrm>
            <a:off x="3779912" y="2636912"/>
            <a:ext cx="518457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Cambria" pitchFamily="18" charset="0"/>
              </a:rPr>
              <a:t>Okolo Země je </a:t>
            </a:r>
            <a:r>
              <a:rPr lang="cs-CZ" sz="2800" dirty="0" smtClean="0">
                <a:solidFill>
                  <a:srgbClr val="C00000"/>
                </a:solidFill>
                <a:latin typeface="Cambria" pitchFamily="18" charset="0"/>
              </a:rPr>
              <a:t>                             </a:t>
            </a:r>
            <a:r>
              <a:rPr lang="cs-CZ" sz="2800" dirty="0" smtClean="0">
                <a:latin typeface="Cambria" pitchFamily="18" charset="0"/>
              </a:rPr>
              <a:t>, </a:t>
            </a:r>
            <a:r>
              <a:rPr lang="cs-CZ" sz="2800" dirty="0" smtClean="0">
                <a:latin typeface="Cambria" pitchFamily="18" charset="0"/>
              </a:rPr>
              <a:t>které se projevuje tím, že na každé těleso, které se nachází v tomto poli </a:t>
            </a:r>
            <a:r>
              <a:rPr lang="cs-CZ" sz="2800" u="sng" dirty="0" smtClean="0">
                <a:solidFill>
                  <a:srgbClr val="C00000"/>
                </a:solidFill>
                <a:latin typeface="Cambria" pitchFamily="18" charset="0"/>
              </a:rPr>
              <a:t>působí</a:t>
            </a:r>
            <a:r>
              <a:rPr lang="cs-CZ" sz="2800" dirty="0" smtClean="0">
                <a:solidFill>
                  <a:srgbClr val="C00000"/>
                </a:solidFill>
                <a:latin typeface="Cambria" pitchFamily="18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Cambria" pitchFamily="18" charset="0"/>
              </a:rPr>
              <a:t> </a:t>
            </a:r>
            <a:endParaRPr lang="cs-CZ" sz="2800" dirty="0">
              <a:solidFill>
                <a:srgbClr val="C00000"/>
              </a:solidFill>
              <a:latin typeface="Cambria" pitchFamily="18" charset="0"/>
            </a:endParaRPr>
          </a:p>
        </p:txBody>
      </p:sp>
      <p:pic>
        <p:nvPicPr>
          <p:cNvPr id="4" name="Picture 3" descr="země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196752"/>
            <a:ext cx="2736304" cy="27363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/>
          <p:cNvSpPr/>
          <p:nvPr/>
        </p:nvSpPr>
        <p:spPr>
          <a:xfrm>
            <a:off x="5940077" y="2636912"/>
            <a:ext cx="32039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Cambria" pitchFamily="18" charset="0"/>
              </a:rPr>
              <a:t>gravitační </a:t>
            </a:r>
            <a:r>
              <a:rPr lang="cs-CZ" sz="2800" dirty="0" smtClean="0">
                <a:solidFill>
                  <a:srgbClr val="C00000"/>
                </a:solidFill>
                <a:latin typeface="Cambria" pitchFamily="18" charset="0"/>
              </a:rPr>
              <a:t>pole</a:t>
            </a:r>
            <a:endParaRPr lang="cs-CZ" dirty="0"/>
          </a:p>
        </p:txBody>
      </p:sp>
      <p:sp>
        <p:nvSpPr>
          <p:cNvPr id="6" name="Rectangle 5"/>
          <p:cNvSpPr/>
          <p:nvPr/>
        </p:nvSpPr>
        <p:spPr>
          <a:xfrm>
            <a:off x="6588224" y="3933056"/>
            <a:ext cx="310810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Cambria" pitchFamily="18" charset="0"/>
              </a:rPr>
              <a:t>svisle dolu gravitační síla.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69578" cy="1143000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323528" y="1247945"/>
            <a:ext cx="748883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David" pitchFamily="34" charset="-79"/>
              </a:rPr>
              <a:t>1. Jak značíme sílu a jaké má základní jednotky?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David" pitchFamily="34" charset="-79"/>
              </a:rPr>
              <a:t>2. Co je to elektrická síla?(kde se vyskytuje, uveď příklady).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David" pitchFamily="34" charset="-79"/>
              </a:rPr>
              <a:t>3. Jaký směr má gravitační síla a jakým zařízením měříme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David" pitchFamily="34" charset="-79"/>
              </a:rPr>
              <a:t>  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David" pitchFamily="34" charset="-79"/>
              </a:rPr>
              <a:t>tento směr?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David" pitchFamily="34" charset="-79"/>
              </a:rPr>
              <a:t>4. Na čem závisí velikost gravitační síly?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271792" y="1196752"/>
            <a:ext cx="187220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</a:t>
            </a:r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. </a:t>
            </a:r>
            <a:endParaRPr lang="en-US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cxnSp>
        <p:nvCxnSpPr>
          <p:cNvPr id="6" name="Straight Connector 5"/>
          <p:cNvCxnSpPr/>
          <p:nvPr/>
        </p:nvCxnSpPr>
        <p:spPr bwMode="auto">
          <a:xfrm>
            <a:off x="251520" y="3933056"/>
            <a:ext cx="8208912" cy="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9458" name="WordArt 2"/>
          <p:cNvSpPr>
            <a:spLocks noChangeArrowheads="1" noChangeShapeType="1" noTextEdit="1"/>
          </p:cNvSpPr>
          <p:nvPr/>
        </p:nvSpPr>
        <p:spPr bwMode="auto">
          <a:xfrm>
            <a:off x="6876256" y="4725144"/>
            <a:ext cx="2019300" cy="13525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19050">
                  <a:solidFill>
                    <a:srgbClr val="EEECE1"/>
                  </a:solidFill>
                  <a:round/>
                  <a:headEnd/>
                  <a:tailEnd/>
                </a:ln>
                <a:solidFill>
                  <a:srgbClr val="F2DBDB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Harlow Solid Italic"/>
              </a:rPr>
              <a:t>B.</a:t>
            </a:r>
            <a:endParaRPr lang="cs-CZ" sz="3600" kern="10" spc="0" dirty="0">
              <a:ln w="19050">
                <a:solidFill>
                  <a:srgbClr val="EEECE1"/>
                </a:solidFill>
                <a:round/>
                <a:headEnd/>
                <a:tailEnd/>
              </a:ln>
              <a:solidFill>
                <a:srgbClr val="F2DBDB"/>
              </a:solidFill>
              <a:effectLst>
                <a:outerShdw dist="35921" dir="2700000" algn="ctr" rotWithShape="0">
                  <a:srgbClr val="990000"/>
                </a:outerShdw>
              </a:effectLst>
              <a:latin typeface="Harlow Solid Italic"/>
            </a:endParaRP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251520" y="4509120"/>
            <a:ext cx="762728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David" pitchFamily="34" charset="-79"/>
              </a:rPr>
              <a:t>1. Jakým zařízením měříme sílu a z čeho se skládá.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David" pitchFamily="34" charset="-79"/>
              </a:rPr>
              <a:t>2. Co je to magnetická síla?(kde se vyskytuje,uveď příklady).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David" pitchFamily="34" charset="-79"/>
              </a:rPr>
              <a:t>3. Kde se nachází gravitační pole?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David" pitchFamily="34" charset="-79"/>
              </a:rPr>
              <a:t>4. Definuj velikost 1Newton.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212" y="404665"/>
            <a:ext cx="7769578" cy="936104"/>
          </a:xfrm>
        </p:spPr>
        <p:txBody>
          <a:bodyPr/>
          <a:lstStyle/>
          <a:p>
            <a:pPr algn="l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sz="2400" dirty="0"/>
          </a:p>
        </p:txBody>
      </p:sp>
      <p:sp>
        <p:nvSpPr>
          <p:cNvPr id="3" name="Rectangle 2"/>
          <p:cNvSpPr/>
          <p:nvPr/>
        </p:nvSpPr>
        <p:spPr>
          <a:xfrm>
            <a:off x="1043608" y="1196752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KOLÁŘOVÁ, Doc. RNDr.Růžena; BOHUNĚK, CSc. PaedDr Jiří . </a:t>
            </a:r>
            <a:r>
              <a:rPr lang="cs-CZ" i="1" dirty="0" smtClean="0"/>
              <a:t>Fyzika pro 6.ročník Základní školy. Tiskárny Havlíčkův Brod : Prometheus, 2003. 159 s.</a:t>
            </a:r>
          </a:p>
        </p:txBody>
      </p:sp>
      <p:sp>
        <p:nvSpPr>
          <p:cNvPr id="4" name="Rectangle 3"/>
          <p:cNvSpPr/>
          <p:nvPr/>
        </p:nvSpPr>
        <p:spPr>
          <a:xfrm>
            <a:off x="1043608" y="2492896"/>
            <a:ext cx="38096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Ilustrace: http://office.microsoft.com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eme10">
  <a:themeElements>
    <a:clrScheme name="">
      <a:dk1>
        <a:srgbClr val="000000"/>
      </a:dk1>
      <a:lt1>
        <a:srgbClr val="CCFF99"/>
      </a:lt1>
      <a:dk2>
        <a:srgbClr val="FFFFFF"/>
      </a:dk2>
      <a:lt2>
        <a:srgbClr val="808080"/>
      </a:lt2>
      <a:accent1>
        <a:srgbClr val="00CC99"/>
      </a:accent1>
      <a:accent2>
        <a:srgbClr val="3333CC"/>
      </a:accent2>
      <a:accent3>
        <a:srgbClr val="E2FFCA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SS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MOS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SS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SS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SS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SS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SS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SS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SS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SS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SS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SS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SS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Theme10</Template>
  <TotalTime>203</TotalTime>
  <Words>405</Words>
  <Application>Microsoft Office PowerPoint</Application>
  <PresentationFormat>On-screen Show (4:3)</PresentationFormat>
  <Paragraphs>83</Paragraphs>
  <Slides>8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Theme10</vt:lpstr>
      <vt:lpstr>Equation</vt:lpstr>
      <vt:lpstr>Slide 1</vt:lpstr>
      <vt:lpstr>ANOTACE:</vt:lpstr>
      <vt:lpstr>GRAVITAČNÍ   POLE, SÍLA</vt:lpstr>
      <vt:lpstr>GRAVITAČNÍ  SÍLA</vt:lpstr>
      <vt:lpstr>GRAVITAČNÍ  SÍLA</vt:lpstr>
      <vt:lpstr>GRAVITAČNÍ  POLE</vt:lpstr>
      <vt:lpstr>TEST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kb1</cp:lastModifiedBy>
  <cp:revision>27</cp:revision>
  <dcterms:created xsi:type="dcterms:W3CDTF">2010-10-19T08:27:42Z</dcterms:created>
  <dcterms:modified xsi:type="dcterms:W3CDTF">2011-12-05T10:40:41Z</dcterms:modified>
</cp:coreProperties>
</file>