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4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1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93834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0">
              <a:schemeClr val="accent1">
                <a:lumMod val="60000"/>
                <a:lumOff val="40000"/>
              </a:schemeClr>
            </a:gs>
            <a:gs pos="39999">
              <a:schemeClr val="accent2">
                <a:lumMod val="40000"/>
                <a:lumOff val="60000"/>
              </a:schemeClr>
            </a:gs>
            <a:gs pos="70000">
              <a:srgbClr val="C4D6EB"/>
            </a:gs>
            <a:gs pos="100000">
              <a:srgbClr val="FFEBFA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2413" cy="6856413"/>
          </a:xfrm>
          <a:prstGeom prst="rect">
            <a:avLst/>
          </a:prstGeom>
          <a:gradFill rotWithShape="0">
            <a:gsLst>
              <a:gs pos="0">
                <a:srgbClr val="FF8458"/>
              </a:gs>
              <a:gs pos="100000">
                <a:srgbClr val="FF8458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95275" y="165100"/>
            <a:ext cx="8537575" cy="6604000"/>
          </a:xfrm>
          <a:prstGeom prst="rect">
            <a:avLst/>
          </a:prstGeom>
          <a:noFill/>
          <a:ln w="12700">
            <a:solidFill>
              <a:srgbClr val="B282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</a:endParaRPr>
          </a:p>
        </p:txBody>
      </p:sp>
      <p:sp>
        <p:nvSpPr>
          <p:cNvPr id="1028" name="Freeform 4"/>
          <p:cNvSpPr>
            <a:spLocks/>
          </p:cNvSpPr>
          <p:nvPr/>
        </p:nvSpPr>
        <p:spPr bwMode="auto">
          <a:xfrm>
            <a:off x="206375" y="534988"/>
            <a:ext cx="79375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6" y="0"/>
              </a:cxn>
              <a:cxn ang="0">
                <a:pos x="56" y="3694"/>
              </a:cxn>
              <a:cxn ang="0">
                <a:pos x="0" y="3694"/>
              </a:cxn>
            </a:cxnLst>
            <a:rect l="0" t="0" r="r" b="b"/>
            <a:pathLst>
              <a:path w="57" h="3695">
                <a:moveTo>
                  <a:pt x="0" y="3694"/>
                </a:moveTo>
                <a:lnTo>
                  <a:pt x="0" y="0"/>
                </a:lnTo>
                <a:lnTo>
                  <a:pt x="56" y="0"/>
                </a:lnTo>
                <a:lnTo>
                  <a:pt x="56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80000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</a:endParaRPr>
          </a:p>
        </p:txBody>
      </p:sp>
      <p:sp>
        <p:nvSpPr>
          <p:cNvPr id="1029" name="Freeform 5"/>
          <p:cNvSpPr>
            <a:spLocks/>
          </p:cNvSpPr>
          <p:nvPr/>
        </p:nvSpPr>
        <p:spPr bwMode="auto">
          <a:xfrm>
            <a:off x="8851900" y="534988"/>
            <a:ext cx="79375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5" y="0"/>
              </a:cxn>
              <a:cxn ang="0">
                <a:pos x="55" y="3694"/>
              </a:cxn>
              <a:cxn ang="0">
                <a:pos x="0" y="3694"/>
              </a:cxn>
            </a:cxnLst>
            <a:rect l="0" t="0" r="r" b="b"/>
            <a:pathLst>
              <a:path w="56" h="3695">
                <a:moveTo>
                  <a:pt x="0" y="3694"/>
                </a:moveTo>
                <a:lnTo>
                  <a:pt x="0" y="0"/>
                </a:lnTo>
                <a:lnTo>
                  <a:pt x="55" y="0"/>
                </a:lnTo>
                <a:lnTo>
                  <a:pt x="55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69804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Pct val="100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10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100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Pct val="10000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>
              <a:defRPr/>
            </a:pPr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Magnetické vlastnosti látek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913" y="2781300"/>
            <a:ext cx="6400800" cy="1079500"/>
          </a:xfrm>
        </p:spPr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chemeClr val="bg1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OPAKOVÁNÍ</a:t>
            </a:r>
            <a:endParaRPr lang="cs-CZ" sz="4400" dirty="0">
              <a:solidFill>
                <a:schemeClr val="bg1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4005263"/>
            <a:ext cx="3838575" cy="206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ChangeArrowheads="1"/>
          </p:cNvSpPr>
          <p:nvPr/>
        </p:nvSpPr>
        <p:spPr bwMode="auto">
          <a:xfrm>
            <a:off x="755650" y="215900"/>
            <a:ext cx="5962650" cy="376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AUTOR: Mgr. Miroslava Šerá   </a:t>
            </a:r>
          </a:p>
          <a:p>
            <a:pPr eaLnBrk="0" hangingPunct="0"/>
            <a:endParaRPr lang="cs-CZ" sz="16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DATUM VYTVOŘENÍ : prosinec 2011</a:t>
            </a: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NÁZEV: VY_32_INOVACE_09_FYZIKA_6._ROČNÍK</a:t>
            </a:r>
          </a:p>
          <a:p>
            <a:pPr eaLnBrk="0" hangingPunct="0"/>
            <a:endParaRPr lang="cs-CZ" sz="16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VZDĚLÁVACÍ  OBLAST: Člověk a příroda</a:t>
            </a: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TÉMA: Magnetické vlastnosti látek část 1. – opakování</a:t>
            </a:r>
          </a:p>
          <a:p>
            <a:pPr eaLnBrk="0" hangingPunct="0"/>
            <a:endParaRPr lang="cs-CZ" sz="16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1600">
                <a:solidFill>
                  <a:schemeClr val="bg1"/>
                </a:solidFill>
                <a:cs typeface="Arial" charset="0"/>
              </a:rPr>
              <a:t>ČÍSLO PROJEKTU: CZ.1.07/1.4.00/21.1427 </a:t>
            </a:r>
            <a:endParaRPr lang="cs-CZ" sz="9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 sz="1600">
              <a:cs typeface="Arial" charset="0"/>
            </a:endParaRPr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15888"/>
            <a:ext cx="6254750" cy="433387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0825" y="836613"/>
            <a:ext cx="8642350" cy="6021387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</a:pPr>
            <a:endParaRPr lang="cs-CZ" sz="2200" b="1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2200" b="1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2200" b="1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2200" b="1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r>
              <a:rPr lang="cs-CZ" sz="2200" b="1" smtClean="0">
                <a:solidFill>
                  <a:schemeClr val="bg1"/>
                </a:solidFill>
              </a:rPr>
              <a:t>Určeno žákům 6. ročníku</a:t>
            </a:r>
          </a:p>
          <a:p>
            <a:pPr marL="457200" indent="-457200">
              <a:lnSpc>
                <a:spcPct val="90000"/>
              </a:lnSpc>
            </a:pPr>
            <a:r>
              <a:rPr lang="cs-CZ" sz="2200" b="1" smtClean="0">
                <a:solidFill>
                  <a:schemeClr val="bg1"/>
                </a:solidFill>
              </a:rPr>
              <a:t>Opakování – Magnetické vlastnosti látek část 1.</a:t>
            </a:r>
          </a:p>
          <a:p>
            <a:pPr marL="457200" indent="-457200">
              <a:lnSpc>
                <a:spcPct val="90000"/>
              </a:lnSpc>
            </a:pPr>
            <a:r>
              <a:rPr lang="cs-CZ" sz="2200" b="1" smtClean="0">
                <a:solidFill>
                  <a:schemeClr val="bg1"/>
                </a:solidFill>
              </a:rPr>
              <a:t>3 opakovací snímky</a:t>
            </a:r>
          </a:p>
          <a:p>
            <a:pPr marL="457200" indent="-457200">
              <a:lnSpc>
                <a:spcPct val="90000"/>
              </a:lnSpc>
            </a:pPr>
            <a:r>
              <a:rPr lang="cs-CZ" sz="2200" b="1" smtClean="0">
                <a:solidFill>
                  <a:schemeClr val="bg1"/>
                </a:solidFill>
              </a:rPr>
              <a:t>1 snímek se zadáním testu</a:t>
            </a:r>
          </a:p>
          <a:p>
            <a:pPr marL="457200" indent="-457200">
              <a:lnSpc>
                <a:spcPct val="90000"/>
              </a:lnSpc>
            </a:pPr>
            <a:r>
              <a:rPr lang="cs-CZ" sz="2200" b="1" smtClean="0">
                <a:solidFill>
                  <a:schemeClr val="bg1"/>
                </a:solidFill>
              </a:rPr>
              <a:t>1 snímek správné odpovědi testu</a:t>
            </a:r>
          </a:p>
          <a:p>
            <a:pPr marL="457200" indent="-457200">
              <a:lnSpc>
                <a:spcPct val="90000"/>
              </a:lnSpc>
            </a:pPr>
            <a:endParaRPr lang="cs-CZ" sz="1800" b="1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r>
              <a:rPr lang="cs-CZ" sz="2200" smtClean="0">
                <a:solidFill>
                  <a:schemeClr val="bg1"/>
                </a:solidFill>
              </a:rPr>
              <a:t>Snímek 1 - 3 – žákovy se zobrazí otázky na které odpoví  </a:t>
            </a:r>
          </a:p>
          <a:p>
            <a:pPr marL="457200" indent="-457200">
              <a:lnSpc>
                <a:spcPct val="90000"/>
              </a:lnSpc>
            </a:pPr>
            <a:r>
              <a:rPr lang="cs-CZ" sz="2200" smtClean="0">
                <a:solidFill>
                  <a:schemeClr val="bg1"/>
                </a:solidFill>
              </a:rPr>
              <a:t>                     - správnost odpovědi si ověří kliknutím myší</a:t>
            </a:r>
          </a:p>
          <a:p>
            <a:pPr marL="457200" indent="-457200">
              <a:lnSpc>
                <a:spcPct val="90000"/>
              </a:lnSpc>
            </a:pPr>
            <a:endParaRPr lang="cs-CZ" sz="22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r>
              <a:rPr lang="cs-CZ" sz="2200" smtClean="0">
                <a:solidFill>
                  <a:schemeClr val="bg1"/>
                </a:solidFill>
              </a:rPr>
              <a:t>Snímek  4  - zadání otázek  testu</a:t>
            </a:r>
          </a:p>
          <a:p>
            <a:pPr marL="457200" indent="-457200">
              <a:lnSpc>
                <a:spcPct val="90000"/>
              </a:lnSpc>
            </a:pPr>
            <a:endParaRPr lang="cs-CZ" sz="22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r>
              <a:rPr lang="cs-CZ" sz="2200" smtClean="0">
                <a:solidFill>
                  <a:schemeClr val="bg1"/>
                </a:solidFill>
              </a:rPr>
              <a:t> Snímek 5 – výsledky testu                </a:t>
            </a: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</a:pPr>
            <a:endParaRPr lang="cs-CZ" sz="1500" smtClean="0">
              <a:solidFill>
                <a:schemeClr val="bg1"/>
              </a:solidFill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4076700"/>
            <a:ext cx="3838575" cy="206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4963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Odpovězte na následující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900113" y="1700213"/>
            <a:ext cx="6075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1. Jaké látky mají magnetické vlastnosti?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356100" y="2276475"/>
            <a:ext cx="4787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Times New Roman" pitchFamily="18" charset="0"/>
              </a:rPr>
              <a:t>Magnety a feromagnetické látky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71550" y="3284538"/>
            <a:ext cx="4364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2. Vyjmenuj druhy magnetů. 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364163" y="3284538"/>
            <a:ext cx="3168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Times New Roman" pitchFamily="18" charset="0"/>
              </a:rPr>
              <a:t>Přírodní a umělé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71550" y="4221163"/>
            <a:ext cx="5243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3. Z jaké látky je přírodní magnet? 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71550" y="5445125"/>
            <a:ext cx="4895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4. Z jaké látky je umělý magnet?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843213" y="4797425"/>
            <a:ext cx="6013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Times New Roman" pitchFamily="18" charset="0"/>
              </a:rPr>
              <a:t>Železná ruda = magnetovec = magnetit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724525" y="6021388"/>
            <a:ext cx="1295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Times New Roman" pitchFamily="18" charset="0"/>
              </a:rPr>
              <a:t>Feritu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lum bright="40000" contrast="-40000"/>
          </a:blip>
          <a:srcRect/>
          <a:stretch>
            <a:fillRect/>
          </a:stretch>
        </p:blipFill>
        <p:spPr bwMode="auto">
          <a:xfrm>
            <a:off x="7019925" y="5300663"/>
            <a:ext cx="1830388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88913"/>
            <a:ext cx="7772400" cy="93662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Odpověz: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79388" y="1628775"/>
            <a:ext cx="8785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5. Feromagnetické látky jsou látky, které </a:t>
            </a:r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..............................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5435600" y="1484313"/>
            <a:ext cx="3060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Times New Roman" pitchFamily="18" charset="0"/>
              </a:rPr>
              <a:t>reagují s magnetem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50825" y="2565400"/>
            <a:ext cx="87137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6. Kobalt, nikl a železo patří mezi látky </a:t>
            </a:r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......................... 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435600" y="2420938"/>
            <a:ext cx="2665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Times New Roman" pitchFamily="18" charset="0"/>
              </a:rPr>
              <a:t>feromagnetické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50825" y="3573463"/>
            <a:ext cx="84978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7. Vysvětli pojem netečné pásmo.  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50825" y="5157788"/>
            <a:ext cx="73453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8.</a:t>
            </a:r>
            <a:r>
              <a:rPr lang="cs-CZ">
                <a:latin typeface="Times New Roman" pitchFamily="18" charset="0"/>
              </a:rPr>
              <a:t> </a:t>
            </a:r>
            <a:r>
              <a:rPr lang="cs-CZ">
                <a:solidFill>
                  <a:schemeClr val="bg1"/>
                </a:solidFill>
                <a:latin typeface="Times New Roman" pitchFamily="18" charset="0"/>
              </a:rPr>
              <a:t>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Co je to magnetka?</a:t>
            </a:r>
            <a:endParaRPr lang="cs-CZ" sz="2400">
              <a:latin typeface="Times New Roman" pitchFamily="18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987675" y="4149725"/>
            <a:ext cx="59769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</a:rPr>
              <a:t>Nepřitahuje kovové předměty, protože zde nepůsobí žádná magnetická síla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24075" y="5805488"/>
            <a:ext cx="669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</a:rPr>
              <a:t>Ocelový plíšek, který se otáčí kolem své osy.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lum bright="40000" contrast="-40000"/>
          </a:blip>
          <a:srcRect/>
          <a:stretch>
            <a:fillRect/>
          </a:stretch>
        </p:blipFill>
        <p:spPr bwMode="auto">
          <a:xfrm>
            <a:off x="6659563" y="333375"/>
            <a:ext cx="1830387" cy="98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323850" y="333375"/>
            <a:ext cx="7632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9. Jaké látky patří mezi feromagnetické?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5435600" y="765175"/>
            <a:ext cx="33131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Times New Roman" pitchFamily="18" charset="0"/>
              </a:rPr>
              <a:t>Kobalt, nikl, železo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95288" y="1412875"/>
            <a:ext cx="7810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10. Jak značíme jižní pól magnetu a jakou má barvu?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5963" y="1989138"/>
            <a:ext cx="28797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2400" dirty="0">
                <a:solidFill>
                  <a:srgbClr val="002060"/>
                </a:solidFill>
                <a:latin typeface="+mn-lt"/>
              </a:rPr>
              <a:t> ,</a:t>
            </a:r>
            <a:r>
              <a:rPr lang="cs-CZ" sz="2400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2400" dirty="0">
                <a:solidFill>
                  <a:srgbClr val="002060"/>
                </a:solidFill>
                <a:latin typeface="+mn-lt"/>
              </a:rPr>
              <a:t>modrou barvu</a:t>
            </a:r>
            <a:endParaRPr lang="cs-CZ" sz="24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95288" y="2708275"/>
            <a:ext cx="7019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Times New Roman" pitchFamily="18" charset="0"/>
              </a:rPr>
              <a:t>11.  Kde se nachází netečné pásmo u magnetu? 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356100" y="3357563"/>
            <a:ext cx="36004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Times New Roman" pitchFamily="18" charset="0"/>
              </a:rPr>
              <a:t>Uprostřed magnetu  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23850" y="4149725"/>
            <a:ext cx="86407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12. Jak se nazývá zařízení, které ukazuje směr působení magnetické síly?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508625" y="4724400"/>
            <a:ext cx="3095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Times New Roman" pitchFamily="18" charset="0"/>
              </a:rPr>
              <a:t>Magnetka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68313" y="5589588"/>
            <a:ext cx="8207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13. Jak nazýváme červený pól magnetu a jak ho značíme?</a:t>
            </a:r>
            <a:endParaRPr lang="cs-CZ" sz="2400">
              <a:latin typeface="Times New Roman" pitchFamily="18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5364163" y="6237288"/>
            <a:ext cx="3311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</a:rPr>
              <a:t>Severní pól, značíme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0"/>
            <a:ext cx="7772400" cy="93662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TEST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458" name="Rectangle 1"/>
          <p:cNvSpPr>
            <a:spLocks noChangeArrowheads="1"/>
          </p:cNvSpPr>
          <p:nvPr/>
        </p:nvSpPr>
        <p:spPr bwMode="auto">
          <a:xfrm>
            <a:off x="250825" y="1196975"/>
            <a:ext cx="83169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Feromagnetické látky  jsou látky, které ........................... </a:t>
            </a:r>
            <a:endParaRPr lang="cs-CZ" sz="2400">
              <a:solidFill>
                <a:schemeClr val="bg1"/>
              </a:solidFill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Nakresli a popiš tyčový magnet.</a:t>
            </a:r>
            <a:endParaRPr lang="cs-CZ" sz="24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3. Co je to magnetka?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  <a:cs typeface="Times New Roman" pitchFamily="18" charset="0"/>
              </a:rPr>
              <a:t>4.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Vysvětli pojem netečné pásmo.</a:t>
            </a:r>
            <a:endParaRPr lang="cs-CZ" sz="240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cs typeface="Arial" charset="0"/>
            </a:endParaRPr>
          </a:p>
        </p:txBody>
      </p:sp>
      <p:sp>
        <p:nvSpPr>
          <p:cNvPr id="19460" name="WordArt 2"/>
          <p:cNvSpPr>
            <a:spLocks noChangeArrowheads="1" noChangeShapeType="1" noTextEdit="1"/>
          </p:cNvSpPr>
          <p:nvPr/>
        </p:nvSpPr>
        <p:spPr bwMode="auto">
          <a:xfrm>
            <a:off x="6588125" y="4365625"/>
            <a:ext cx="1296988" cy="158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92D05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B.</a:t>
            </a: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179388" y="3995738"/>
            <a:ext cx="874871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Co jsou to feromagnetické látky?</a:t>
            </a:r>
            <a:endParaRPr lang="cs-CZ" sz="2400">
              <a:solidFill>
                <a:schemeClr val="bg1"/>
              </a:solidFill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Z čeho může být magnet vyroben?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Jak se nazývá zařízení, které ukazuje směr 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   působení magnetické síly?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4. Jaké jsou druhy magnetů?</a:t>
            </a:r>
          </a:p>
          <a:p>
            <a:pPr eaLnBrk="0" hangingPunct="0"/>
            <a:endParaRPr lang="cs-CZ" sz="240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19462" name="WordArt 2"/>
          <p:cNvSpPr>
            <a:spLocks noChangeArrowheads="1" noChangeShapeType="1" noTextEdit="1"/>
          </p:cNvSpPr>
          <p:nvPr/>
        </p:nvSpPr>
        <p:spPr bwMode="auto">
          <a:xfrm>
            <a:off x="7308850" y="1268413"/>
            <a:ext cx="1295400" cy="158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A.</a:t>
            </a:r>
          </a:p>
        </p:txBody>
      </p:sp>
      <p:cxnSp>
        <p:nvCxnSpPr>
          <p:cNvPr id="9" name="Straight Connector 8"/>
          <p:cNvCxnSpPr/>
          <p:nvPr/>
        </p:nvCxnSpPr>
        <p:spPr bwMode="auto">
          <a:xfrm>
            <a:off x="395288" y="3429000"/>
            <a:ext cx="8569325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lum bright="40000" contrast="-40000"/>
          </a:blip>
          <a:srcRect/>
          <a:stretch>
            <a:fillRect/>
          </a:stretch>
        </p:blipFill>
        <p:spPr bwMode="auto">
          <a:xfrm>
            <a:off x="5364163" y="188913"/>
            <a:ext cx="1541462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188" y="0"/>
            <a:ext cx="7772400" cy="792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</a:rPr>
              <a:t>Odpovědi testu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482" name="WordArt 2"/>
          <p:cNvSpPr>
            <a:spLocks noChangeArrowheads="1" noChangeShapeType="1" noTextEdit="1"/>
          </p:cNvSpPr>
          <p:nvPr/>
        </p:nvSpPr>
        <p:spPr bwMode="auto">
          <a:xfrm>
            <a:off x="7235825" y="1125538"/>
            <a:ext cx="1296988" cy="15827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A.</a:t>
            </a:r>
          </a:p>
        </p:txBody>
      </p:sp>
      <p:sp>
        <p:nvSpPr>
          <p:cNvPr id="20483" name="WordArt 2"/>
          <p:cNvSpPr>
            <a:spLocks noChangeArrowheads="1" noChangeShapeType="1" noTextEdit="1"/>
          </p:cNvSpPr>
          <p:nvPr/>
        </p:nvSpPr>
        <p:spPr bwMode="auto">
          <a:xfrm>
            <a:off x="7380288" y="4868863"/>
            <a:ext cx="1295400" cy="158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92D05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B.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250825" y="836613"/>
            <a:ext cx="8569325" cy="365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Reagují s magnetem</a:t>
            </a:r>
            <a:endParaRPr lang="cs-CZ" sz="2400">
              <a:solidFill>
                <a:schemeClr val="bg1"/>
              </a:solidFill>
              <a:ea typeface="Calibri" pitchFamily="34" charset="0"/>
              <a:cs typeface="Arial" charset="0"/>
            </a:endParaRPr>
          </a:p>
          <a:p>
            <a:pPr eaLnBrk="0" hangingPunct="0"/>
            <a:r>
              <a:rPr lang="cs-CZ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</a:t>
            </a:r>
          </a:p>
          <a:p>
            <a:pPr eaLnBrk="0" hangingPunct="0"/>
            <a:endParaRPr lang="cs-CZ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solidFill>
                <a:schemeClr val="bg1"/>
              </a:solidFill>
              <a:cs typeface="Arial" charset="0"/>
            </a:endParaRPr>
          </a:p>
          <a:p>
            <a:pPr eaLnBrk="0" hangingPunct="0"/>
            <a:endParaRPr lang="cs-CZ">
              <a:solidFill>
                <a:schemeClr val="bg1"/>
              </a:solidFill>
              <a:latin typeface="Calibri" pitchFamily="34" charset="0"/>
            </a:endParaRP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3. Tenký ocelový plíšek, který se otáčí kolem své osy a ukazuje směr působení magnetické síly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  <a:cs typeface="Times New Roman" pitchFamily="18" charset="0"/>
              </a:rPr>
              <a:t>4.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Nachází se uprostřed magnetu, nepřitahuje žádné kovové předměty, nepůsobí zde žádná magnetická síla</a:t>
            </a:r>
            <a:endParaRPr lang="cs-CZ" sz="240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1908175" y="1412875"/>
            <a:ext cx="1727200" cy="360363"/>
          </a:xfrm>
          <a:prstGeom prst="rect">
            <a:avLst/>
          </a:prstGeom>
          <a:solidFill>
            <a:srgbClr val="00B0F0"/>
          </a:solidFill>
          <a:ln w="12700" algn="ctr">
            <a:solidFill>
              <a:srgbClr val="0070C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cs-CZ" sz="2400">
              <a:latin typeface="Times New Roman" pitchFamily="18" charset="0"/>
            </a:endParaRP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3635375" y="1412875"/>
            <a:ext cx="1728788" cy="360363"/>
          </a:xfrm>
          <a:prstGeom prst="rect">
            <a:avLst/>
          </a:prstGeom>
          <a:solidFill>
            <a:srgbClr val="C00000"/>
          </a:solidFill>
          <a:ln w="12700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cs-CZ" sz="2400">
              <a:latin typeface="Times New Roman" pitchFamily="18" charset="0"/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356100" y="1052513"/>
            <a:ext cx="360363" cy="360362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788024" y="908720"/>
            <a:ext cx="2160240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>
                  <a:solidFill>
                    <a:schemeClr val="bg1"/>
                  </a:solidFill>
                </a:ln>
                <a:latin typeface="+mn-lt"/>
              </a:rPr>
              <a:t>Severní pól - N</a:t>
            </a:r>
            <a:endParaRPr lang="cs-CZ" sz="2400" dirty="0">
              <a:ln>
                <a:solidFill>
                  <a:schemeClr val="bg1"/>
                </a:solidFill>
              </a:ln>
              <a:latin typeface="+mn-lt"/>
            </a:endParaRP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2339975" y="1773238"/>
            <a:ext cx="360363" cy="431800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907704" y="2132856"/>
            <a:ext cx="2160240" cy="46166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>
                  <a:solidFill>
                    <a:schemeClr val="bg1"/>
                  </a:solidFill>
                </a:ln>
                <a:latin typeface="+mn-lt"/>
              </a:rPr>
              <a:t>Jižní pól - S</a:t>
            </a:r>
            <a:endParaRPr lang="cs-CZ" sz="2400" dirty="0">
              <a:ln>
                <a:solidFill>
                  <a:schemeClr val="bg1"/>
                </a:solidFill>
              </a:ln>
              <a:latin typeface="+mn-lt"/>
            </a:endParaRPr>
          </a:p>
        </p:txBody>
      </p:sp>
      <p:cxnSp>
        <p:nvCxnSpPr>
          <p:cNvPr id="21" name="Straight Arrow Connector 20"/>
          <p:cNvCxnSpPr/>
          <p:nvPr/>
        </p:nvCxnSpPr>
        <p:spPr bwMode="auto">
          <a:xfrm flipH="1" flipV="1">
            <a:off x="3635375" y="1773238"/>
            <a:ext cx="431800" cy="503237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492" name="TextBox 24"/>
          <p:cNvSpPr txBox="1">
            <a:spLocks noChangeArrowheads="1"/>
          </p:cNvSpPr>
          <p:nvPr/>
        </p:nvSpPr>
        <p:spPr bwMode="auto">
          <a:xfrm>
            <a:off x="4067175" y="2060575"/>
            <a:ext cx="2665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Netečné pásmo</a:t>
            </a:r>
          </a:p>
        </p:txBody>
      </p:sp>
      <p:cxnSp>
        <p:nvCxnSpPr>
          <p:cNvPr id="27" name="Straight Connector 26"/>
          <p:cNvCxnSpPr/>
          <p:nvPr/>
        </p:nvCxnSpPr>
        <p:spPr bwMode="auto">
          <a:xfrm>
            <a:off x="179388" y="4581525"/>
            <a:ext cx="8713787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0494" name="TextBox 29"/>
          <p:cNvSpPr txBox="1">
            <a:spLocks noChangeArrowheads="1"/>
          </p:cNvSpPr>
          <p:nvPr/>
        </p:nvSpPr>
        <p:spPr bwMode="auto">
          <a:xfrm>
            <a:off x="323850" y="5011738"/>
            <a:ext cx="7272338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1.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Látky, které reagují s magnetem (kobalt, nikl, železo)</a:t>
            </a:r>
            <a:endParaRPr lang="cs-CZ" sz="2400">
              <a:solidFill>
                <a:schemeClr val="bg1"/>
              </a:solidFill>
              <a:cs typeface="Arial" charset="0"/>
            </a:endParaRP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2. Ze železné rudy nebo feritu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3. Magnetka </a:t>
            </a:r>
          </a:p>
          <a:p>
            <a:pPr eaLnBrk="0" hangingPunct="0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4. Přírodní a umělé</a:t>
            </a:r>
          </a:p>
          <a:p>
            <a:r>
              <a:rPr lang="cs-CZ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188" y="333375"/>
            <a:ext cx="7772400" cy="801688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Zdroje 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323850" y="1196975"/>
            <a:ext cx="8569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KOLÁŘOVÁ, Doc. RNDr.Růžena; BOHUNĚK, CSc. PaedDr Jiří . </a:t>
            </a:r>
            <a:r>
              <a:rPr lang="cs-CZ" sz="2400" i="1">
                <a:solidFill>
                  <a:schemeClr val="bg1"/>
                </a:solidFill>
                <a:latin typeface="Times New Roman" pitchFamily="18" charset="0"/>
              </a:rPr>
              <a:t>Fyzika pro 6.ročník Základní školy. Tiskárny Havlíčkův Brod : Prometheus, 2003. 159 s.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68313" y="3068638"/>
            <a:ext cx="4708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</a:rPr>
              <a:t>Ilustrace: http://office.microsoft.com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">
      <a:dk1>
        <a:srgbClr val="969696"/>
      </a:dk1>
      <a:lt1>
        <a:srgbClr val="FFFFFF"/>
      </a:lt1>
      <a:dk2>
        <a:srgbClr val="000000"/>
      </a:dk2>
      <a:lt2>
        <a:srgbClr val="FFFFFF"/>
      </a:lt2>
      <a:accent1>
        <a:srgbClr val="FFCC00"/>
      </a:accent1>
      <a:accent2>
        <a:srgbClr val="CC3300"/>
      </a:accent2>
      <a:accent3>
        <a:srgbClr val="AAAAAA"/>
      </a:accent3>
      <a:accent4>
        <a:srgbClr val="DADADA"/>
      </a:accent4>
      <a:accent5>
        <a:srgbClr val="FFE2AA"/>
      </a:accent5>
      <a:accent6>
        <a:srgbClr val="B92D00"/>
      </a:accent6>
      <a:hlink>
        <a:srgbClr val="008080"/>
      </a:hlink>
      <a:folHlink>
        <a:srgbClr val="B2B2B2"/>
      </a:folHlink>
    </a:clrScheme>
    <a:fontScheme name="RUS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US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Theme16</Template>
  <TotalTime>256</TotalTime>
  <Words>364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Times New Roman</vt:lpstr>
      <vt:lpstr>Arial</vt:lpstr>
      <vt:lpstr>Calibri</vt:lpstr>
      <vt:lpstr>Theme16</vt:lpstr>
      <vt:lpstr>Theme16</vt:lpstr>
      <vt:lpstr>Theme16</vt:lpstr>
      <vt:lpstr>Theme16</vt:lpstr>
      <vt:lpstr>Theme16</vt:lpstr>
      <vt:lpstr>Theme16</vt:lpstr>
      <vt:lpstr>Theme16</vt:lpstr>
      <vt:lpstr>Theme16</vt:lpstr>
      <vt:lpstr>Theme16</vt:lpstr>
      <vt:lpstr>Theme16</vt:lpstr>
      <vt:lpstr>Theme16</vt:lpstr>
      <vt:lpstr>Theme16</vt:lpstr>
      <vt:lpstr>Snímek 1</vt:lpstr>
      <vt:lpstr>Snímek 2</vt:lpstr>
      <vt:lpstr>ANOTACE:</vt:lpstr>
      <vt:lpstr>Odpovězte na následující otázky</vt:lpstr>
      <vt:lpstr>Odpověz:</vt:lpstr>
      <vt:lpstr>Snímek 6</vt:lpstr>
      <vt:lpstr>TEST</vt:lpstr>
      <vt:lpstr>Odpovědi testu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vlastnosti látek</dc:title>
  <dc:creator>kb</dc:creator>
  <cp:lastModifiedBy>.</cp:lastModifiedBy>
  <cp:revision>24</cp:revision>
  <dcterms:created xsi:type="dcterms:W3CDTF">2011-12-12T10:50:17Z</dcterms:created>
  <dcterms:modified xsi:type="dcterms:W3CDTF">2012-05-28T06:29:33Z</dcterms:modified>
</cp:coreProperties>
</file>