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89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89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8467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9734" y="1981200"/>
            <a:ext cx="3818467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1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1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378" y="1535113"/>
            <a:ext cx="404142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378" y="2174875"/>
            <a:ext cx="404142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89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756" y="273051"/>
            <a:ext cx="5111044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1"/>
            <a:ext cx="3008489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11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11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11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1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93834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0000"/>
                <a:lumOff val="40000"/>
              </a:schemeClr>
            </a:gs>
            <a:gs pos="0">
              <a:schemeClr val="accent1">
                <a:lumMod val="60000"/>
                <a:lumOff val="40000"/>
              </a:schemeClr>
            </a:gs>
            <a:gs pos="39999">
              <a:schemeClr val="accent2">
                <a:lumMod val="40000"/>
                <a:lumOff val="60000"/>
              </a:schemeClr>
            </a:gs>
            <a:gs pos="70000">
              <a:srgbClr val="C4D6EB"/>
            </a:gs>
            <a:gs pos="100000">
              <a:srgbClr val="FFEBFA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1" y="1"/>
            <a:ext cx="9142589" cy="6856413"/>
          </a:xfrm>
          <a:prstGeom prst="rect">
            <a:avLst/>
          </a:prstGeom>
          <a:gradFill rotWithShape="0">
            <a:gsLst>
              <a:gs pos="0">
                <a:srgbClr val="FF8458"/>
              </a:gs>
              <a:gs pos="100000">
                <a:srgbClr val="FF8458">
                  <a:gamma/>
                  <a:shade val="0"/>
                  <a:invGamma/>
                </a:srgbClr>
              </a:gs>
            </a:gsLst>
            <a:lin ang="5400000" scaled="1"/>
          </a:gra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294923" y="165100"/>
            <a:ext cx="8538633" cy="6604000"/>
          </a:xfrm>
          <a:prstGeom prst="rect">
            <a:avLst/>
          </a:prstGeom>
          <a:noFill/>
          <a:ln w="12700">
            <a:solidFill>
              <a:srgbClr val="B282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8" name="Freeform 4"/>
          <p:cNvSpPr>
            <a:spLocks/>
          </p:cNvSpPr>
          <p:nvPr/>
        </p:nvSpPr>
        <p:spPr bwMode="auto">
          <a:xfrm>
            <a:off x="206022" y="534988"/>
            <a:ext cx="80434" cy="5865812"/>
          </a:xfrm>
          <a:custGeom>
            <a:avLst/>
            <a:gdLst/>
            <a:ahLst/>
            <a:cxnLst>
              <a:cxn ang="0">
                <a:pos x="0" y="3694"/>
              </a:cxn>
              <a:cxn ang="0">
                <a:pos x="0" y="0"/>
              </a:cxn>
              <a:cxn ang="0">
                <a:pos x="56" y="0"/>
              </a:cxn>
              <a:cxn ang="0">
                <a:pos x="56" y="3694"/>
              </a:cxn>
              <a:cxn ang="0">
                <a:pos x="0" y="3694"/>
              </a:cxn>
            </a:cxnLst>
            <a:rect l="0" t="0" r="r" b="b"/>
            <a:pathLst>
              <a:path w="57" h="3695">
                <a:moveTo>
                  <a:pt x="0" y="3694"/>
                </a:moveTo>
                <a:lnTo>
                  <a:pt x="0" y="0"/>
                </a:lnTo>
                <a:lnTo>
                  <a:pt x="56" y="0"/>
                </a:lnTo>
                <a:lnTo>
                  <a:pt x="56" y="3694"/>
                </a:lnTo>
                <a:lnTo>
                  <a:pt x="0" y="3694"/>
                </a:lnTo>
              </a:path>
            </a:pathLst>
          </a:custGeom>
          <a:gradFill rotWithShape="0">
            <a:gsLst>
              <a:gs pos="0">
                <a:srgbClr val="AA0008">
                  <a:gamma/>
                  <a:shade val="80000"/>
                  <a:invGamma/>
                </a:srgbClr>
              </a:gs>
              <a:gs pos="100000">
                <a:srgbClr val="AA0008"/>
              </a:gs>
            </a:gsLst>
            <a:lin ang="5400000" scaled="1"/>
          </a:gradFill>
          <a:ln w="12700" cap="rnd" cmpd="sng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9" name="Freeform 5"/>
          <p:cNvSpPr>
            <a:spLocks/>
          </p:cNvSpPr>
          <p:nvPr/>
        </p:nvSpPr>
        <p:spPr bwMode="auto">
          <a:xfrm>
            <a:off x="8851901" y="534988"/>
            <a:ext cx="79022" cy="5865812"/>
          </a:xfrm>
          <a:custGeom>
            <a:avLst/>
            <a:gdLst/>
            <a:ahLst/>
            <a:cxnLst>
              <a:cxn ang="0">
                <a:pos x="0" y="3694"/>
              </a:cxn>
              <a:cxn ang="0">
                <a:pos x="0" y="0"/>
              </a:cxn>
              <a:cxn ang="0">
                <a:pos x="55" y="0"/>
              </a:cxn>
              <a:cxn ang="0">
                <a:pos x="55" y="3694"/>
              </a:cxn>
              <a:cxn ang="0">
                <a:pos x="0" y="3694"/>
              </a:cxn>
            </a:cxnLst>
            <a:rect l="0" t="0" r="r" b="b"/>
            <a:pathLst>
              <a:path w="56" h="3695">
                <a:moveTo>
                  <a:pt x="0" y="3694"/>
                </a:moveTo>
                <a:lnTo>
                  <a:pt x="0" y="0"/>
                </a:lnTo>
                <a:lnTo>
                  <a:pt x="55" y="0"/>
                </a:lnTo>
                <a:lnTo>
                  <a:pt x="55" y="3694"/>
                </a:lnTo>
                <a:lnTo>
                  <a:pt x="0" y="3694"/>
                </a:lnTo>
              </a:path>
            </a:pathLst>
          </a:custGeom>
          <a:gradFill rotWithShape="0">
            <a:gsLst>
              <a:gs pos="0">
                <a:srgbClr val="AA0008">
                  <a:gamma/>
                  <a:shade val="69804"/>
                  <a:invGamma/>
                </a:srgbClr>
              </a:gs>
              <a:gs pos="100000">
                <a:srgbClr val="AA0008"/>
              </a:gs>
            </a:gsLst>
            <a:lin ang="5400000" scaled="1"/>
          </a:gradFill>
          <a:ln w="12700" cap="rnd" cmpd="sng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969696"/>
            </a:outerShdw>
          </a:effectLst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215133"/>
            <a:ext cx="5962530" cy="377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Miroslava Šerá   </a:t>
            </a:r>
          </a:p>
          <a:p>
            <a:pPr eaLnBrk="0" hangingPunct="0"/>
            <a:endParaRPr lang="cs-CZ" sz="16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DATUM VYTVOŘENÍ : </a:t>
            </a:r>
            <a:r>
              <a:rPr lang="cs-CZ" sz="160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leden 2012</a:t>
            </a:r>
            <a:endParaRPr lang="cs-CZ" sz="16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NÁZEV: VY_32_INOVACE_10_FYZIKA_6._ROČNÍK</a:t>
            </a:r>
          </a:p>
          <a:p>
            <a:pPr eaLnBrk="0" hangingPunct="0"/>
            <a:endParaRPr lang="cs-CZ" sz="16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 OBLAST: Člověk a příroda</a:t>
            </a:r>
          </a:p>
          <a:p>
            <a:pPr eaLnBrk="0" hangingPunct="0"/>
            <a:endParaRPr lang="cs-CZ" sz="9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TÉMA: Magnetické vlastnosti látek část 2. – opakování</a:t>
            </a:r>
          </a:p>
          <a:p>
            <a:pPr eaLnBrk="0" hangingPunct="0"/>
            <a:endParaRPr lang="cs-CZ" sz="16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PROJEKTU: CZ.1.07/1.4.00/21.1427 </a:t>
            </a:r>
            <a:endParaRPr lang="cs-CZ" sz="9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116632"/>
            <a:ext cx="6255488" cy="432048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Anotace: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1520" y="836712"/>
            <a:ext cx="8640960" cy="6021288"/>
          </a:xfrm>
        </p:spPr>
        <p:txBody>
          <a:bodyPr>
            <a:normAutofit fontScale="92500" lnSpcReduction="10000"/>
          </a:bodyPr>
          <a:lstStyle/>
          <a:p>
            <a:pPr marL="457200" indent="-457200" algn="l"/>
            <a:endParaRPr lang="cs-CZ" sz="2400" b="1" dirty="0" smtClean="0">
              <a:solidFill>
                <a:schemeClr val="bg1"/>
              </a:solidFill>
            </a:endParaRPr>
          </a:p>
          <a:p>
            <a:pPr marL="457200" indent="-457200" algn="l"/>
            <a:endParaRPr lang="cs-CZ" sz="2400" b="1" dirty="0" smtClean="0">
              <a:solidFill>
                <a:schemeClr val="bg1"/>
              </a:solidFill>
            </a:endParaRPr>
          </a:p>
          <a:p>
            <a:pPr marL="457200" indent="-457200" algn="l"/>
            <a:endParaRPr lang="cs-CZ" sz="2400" b="1" dirty="0" smtClean="0">
              <a:solidFill>
                <a:schemeClr val="bg1"/>
              </a:solidFill>
            </a:endParaRPr>
          </a:p>
          <a:p>
            <a:pPr marL="457200" indent="-457200" algn="l"/>
            <a:endParaRPr lang="cs-CZ" sz="2400" b="1" dirty="0" smtClean="0">
              <a:solidFill>
                <a:schemeClr val="bg1"/>
              </a:solidFill>
            </a:endParaRPr>
          </a:p>
          <a:p>
            <a:pPr marL="457200" indent="-457200" algn="l"/>
            <a:r>
              <a:rPr lang="cs-CZ" sz="2400" b="1" dirty="0" smtClean="0">
                <a:solidFill>
                  <a:schemeClr val="bg1"/>
                </a:solidFill>
              </a:rPr>
              <a:t>Určeno žákům 6. ročníku</a:t>
            </a:r>
          </a:p>
          <a:p>
            <a:pPr marL="457200" indent="-457200"/>
            <a:r>
              <a:rPr lang="cs-CZ" sz="2400" b="1" dirty="0" smtClean="0">
                <a:solidFill>
                  <a:schemeClr val="bg1"/>
                </a:solidFill>
              </a:rPr>
              <a:t>Opakování – Magnetické vlastnosti látek část 2.</a:t>
            </a:r>
          </a:p>
          <a:p>
            <a:pPr marL="457200" indent="-457200"/>
            <a:r>
              <a:rPr lang="cs-CZ" sz="2400" b="1" dirty="0" smtClean="0">
                <a:solidFill>
                  <a:schemeClr val="bg1"/>
                </a:solidFill>
              </a:rPr>
              <a:t>3 opakovací snímky</a:t>
            </a:r>
          </a:p>
          <a:p>
            <a:pPr marL="457200" indent="-457200"/>
            <a:r>
              <a:rPr lang="cs-CZ" sz="2400" b="1" dirty="0" smtClean="0">
                <a:solidFill>
                  <a:schemeClr val="bg1"/>
                </a:solidFill>
              </a:rPr>
              <a:t>1 snímek se zadáním testu</a:t>
            </a:r>
          </a:p>
          <a:p>
            <a:pPr marL="457200" indent="-457200"/>
            <a:r>
              <a:rPr lang="cs-CZ" sz="2400" b="1" dirty="0" smtClean="0">
                <a:solidFill>
                  <a:schemeClr val="bg1"/>
                </a:solidFill>
              </a:rPr>
              <a:t> </a:t>
            </a:r>
          </a:p>
          <a:p>
            <a:pPr marL="457200" indent="-457200"/>
            <a:endParaRPr lang="cs-CZ" sz="1900" b="1" dirty="0" smtClean="0">
              <a:solidFill>
                <a:schemeClr val="bg1"/>
              </a:solidFill>
            </a:endParaRPr>
          </a:p>
          <a:p>
            <a:pPr marL="457200" indent="-457200"/>
            <a:r>
              <a:rPr lang="cs-CZ" sz="2400" dirty="0" smtClean="0">
                <a:solidFill>
                  <a:schemeClr val="bg1"/>
                </a:solidFill>
              </a:rPr>
              <a:t>Snímek 1 - 3 – žákovy se zobrazí otázka na kterou odpoví  </a:t>
            </a:r>
          </a:p>
          <a:p>
            <a:pPr marL="457200" indent="-457200"/>
            <a:r>
              <a:rPr lang="cs-CZ" sz="2400" dirty="0" smtClean="0">
                <a:solidFill>
                  <a:schemeClr val="bg1"/>
                </a:solidFill>
              </a:rPr>
              <a:t>                     - správnost odpovědi si ověří kliknutím myší</a:t>
            </a:r>
          </a:p>
          <a:p>
            <a:pPr marL="457200" indent="-457200"/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/>
            <a:r>
              <a:rPr lang="cs-CZ" sz="2400" dirty="0" smtClean="0">
                <a:solidFill>
                  <a:schemeClr val="bg1"/>
                </a:solidFill>
              </a:rPr>
              <a:t>Snímek  4  - zadání otázek  testu</a:t>
            </a:r>
          </a:p>
          <a:p>
            <a:pPr marL="457200" indent="-457200"/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/>
            <a:r>
              <a:rPr lang="cs-CZ" sz="2400" dirty="0" smtClean="0">
                <a:solidFill>
                  <a:schemeClr val="bg1"/>
                </a:solidFill>
              </a:rPr>
              <a:t>  </a:t>
            </a:r>
          </a:p>
          <a:p>
            <a:pPr marL="457200" indent="-457200"/>
            <a:endParaRPr lang="cs-CZ" sz="1600" dirty="0" smtClean="0">
              <a:solidFill>
                <a:schemeClr val="bg1"/>
              </a:solidFill>
            </a:endParaRPr>
          </a:p>
          <a:p>
            <a:pPr marL="457200" indent="-457200"/>
            <a:endParaRPr lang="cs-CZ" sz="1600" dirty="0" smtClean="0">
              <a:solidFill>
                <a:schemeClr val="bg1"/>
              </a:solidFill>
            </a:endParaRPr>
          </a:p>
          <a:p>
            <a:pPr marL="457200" indent="-457200"/>
            <a:endParaRPr lang="cs-CZ" sz="1600" dirty="0" smtClean="0">
              <a:solidFill>
                <a:schemeClr val="bg1"/>
              </a:solidFill>
            </a:endParaRPr>
          </a:p>
          <a:p>
            <a:pPr marL="457200" indent="-457200"/>
            <a:endParaRPr lang="cs-CZ" sz="1600" dirty="0" smtClean="0">
              <a:solidFill>
                <a:schemeClr val="bg1"/>
              </a:solidFill>
            </a:endParaRPr>
          </a:p>
          <a:p>
            <a:pPr marL="457200" indent="-457200"/>
            <a:endParaRPr lang="cs-CZ" sz="1600" dirty="0" smtClean="0">
              <a:solidFill>
                <a:schemeClr val="bg1"/>
              </a:solidFill>
            </a:endParaRPr>
          </a:p>
          <a:p>
            <a:pPr marL="457200" indent="-457200"/>
            <a:endParaRPr lang="cs-CZ" sz="1600" dirty="0" smtClean="0">
              <a:solidFill>
                <a:schemeClr val="bg1"/>
              </a:solidFill>
            </a:endParaRPr>
          </a:p>
          <a:p>
            <a:pPr marL="457200" indent="-457200" algn="l"/>
            <a:endParaRPr lang="cs-CZ" sz="1600" dirty="0" smtClean="0">
              <a:solidFill>
                <a:schemeClr val="bg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4077072"/>
            <a:ext cx="3838828" cy="2063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Magnetické vlastnosti látek</a:t>
            </a:r>
            <a:endParaRPr lang="cs-CZ" sz="5400" b="1" dirty="0">
              <a:ln w="50800"/>
              <a:solidFill>
                <a:schemeClr val="bg1">
                  <a:shade val="50000"/>
                </a:schemeClr>
              </a:solidFill>
              <a:effectLst>
                <a:glow rad="101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2780928"/>
            <a:ext cx="6400800" cy="1080120"/>
          </a:xfrm>
        </p:spPr>
        <p:txBody>
          <a:bodyPr/>
          <a:lstStyle/>
          <a:p>
            <a:r>
              <a:rPr lang="cs-CZ" sz="4400" dirty="0" smtClean="0">
                <a:solidFill>
                  <a:schemeClr val="bg1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</a:rPr>
              <a:t>OPAKOVÁNÍ</a:t>
            </a:r>
            <a:endParaRPr lang="cs-CZ" sz="4400" dirty="0">
              <a:solidFill>
                <a:schemeClr val="bg1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4005064"/>
            <a:ext cx="3838828" cy="2063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496944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Odpovězte na následující otázky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11560" y="1700808"/>
            <a:ext cx="41649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1. Co je to magnetická síla?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835696" y="2204864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Síla, kterou na sebe póly magnetů působí a přitahují kovové předměty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83568" y="3140968"/>
            <a:ext cx="81644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2.  Souhlasné póly magntů se přitahují nebo odpuzují?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364088" y="3717032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Odpuzují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83568" y="4221088"/>
            <a:ext cx="54088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3. Kde se nachází magnetické pole?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83568" y="5445224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4. Jaké jsou účinky magnetického pole?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843808" y="4797152"/>
            <a:ext cx="6012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Okolo každého magnetu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907704" y="6021288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Slábnou se vzdáleností od magnetu.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7020272" y="5301208"/>
            <a:ext cx="1829374" cy="983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772400" cy="93610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Odpověz: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9512" y="1340768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5. Co je základním projevem magnetického pole? 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084168" y="1700808"/>
            <a:ext cx="3059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Magnetická síla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51520" y="234888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6. Jak můžeme feromagnetickou látku zmagnetovat?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923928" y="2780928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Vložením do magnetického pole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51520" y="335699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7. Co je to magnet dočasný? 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51520" y="4437112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8.</a:t>
            </a:r>
            <a:r>
              <a:rPr lang="cs-CZ" dirty="0" smtClean="0"/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Kde u magnetu působí největší magnetická síla?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979712" y="3861048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 zániku magnetického pole přestává být magnetem.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436096" y="494116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Na pólech magnetu.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6660232" y="332656"/>
            <a:ext cx="1829374" cy="983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12" name="TextBox 11"/>
          <p:cNvSpPr txBox="1"/>
          <p:nvPr/>
        </p:nvSpPr>
        <p:spPr>
          <a:xfrm>
            <a:off x="251520" y="5445224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9.</a:t>
            </a:r>
            <a:r>
              <a:rPr lang="cs-CZ" dirty="0" smtClean="0"/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Co jsou to magnetické indukční čáry?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67544" y="6021288"/>
            <a:ext cx="8676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Myšlené čáry, které znázorňují silové působení magnetického pole.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23528" y="332656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10.  Jakým zařízením můžeme určit svétové strany?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436096" y="764704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Kompasem, buzolou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51520" y="1340768"/>
            <a:ext cx="68435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11. Jaké pole se nachází okolo planety Země?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012160" y="1844824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Magnetické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51520" y="2492896"/>
            <a:ext cx="58138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12.  Jak můžeme látku zmagnetizovat?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067944" y="2996952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Vložíme-li jí do magnetického pole.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3717032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13. Co je to trvalý magnet?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43000" y="5085184"/>
            <a:ext cx="9001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14.  Nesouhlasné póly magnetů se přitahují nebo odpuzují magnetickou silou?</a:t>
            </a:r>
            <a:endParaRPr lang="cs-CZ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7164288" y="5805264"/>
            <a:ext cx="1692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Přitahují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971600" y="4221088"/>
            <a:ext cx="8172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Magnet, který zůstává megnetem i po zániku magnetického pole.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0"/>
            <a:ext cx="7772400" cy="93610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TEST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251520" y="980728"/>
            <a:ext cx="889248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cs-CZ" sz="2400" dirty="0" smtClean="0">
                <a:solidFill>
                  <a:schemeClr val="bg1"/>
                </a:solidFill>
              </a:rPr>
              <a:t>1. Vysvětli pojem magnetizace látky.</a:t>
            </a:r>
          </a:p>
          <a:p>
            <a:pPr lvl="0"/>
            <a:r>
              <a:rPr lang="cs-CZ" sz="2400" dirty="0" smtClean="0">
                <a:solidFill>
                  <a:schemeClr val="bg1"/>
                </a:solidFill>
              </a:rPr>
              <a:t>2. Nakresli magnetické indukční čáry u souhlasných pólů magnetu. </a:t>
            </a:r>
          </a:p>
          <a:p>
            <a:pPr lvl="0"/>
            <a:r>
              <a:rPr lang="cs-CZ" sz="2400" dirty="0" smtClean="0">
                <a:solidFill>
                  <a:schemeClr val="bg1"/>
                </a:solidFill>
              </a:rPr>
              <a:t>3. Kde působí u magnetu největší magnetická síla?</a:t>
            </a:r>
          </a:p>
          <a:p>
            <a:pPr lvl="0"/>
            <a:r>
              <a:rPr lang="cs-CZ" sz="2400" dirty="0" smtClean="0">
                <a:solidFill>
                  <a:schemeClr val="bg1"/>
                </a:solidFill>
              </a:rPr>
              <a:t>4. Kde se nachází magnetické pole?</a:t>
            </a:r>
          </a:p>
          <a:p>
            <a:r>
              <a:rPr lang="cs-CZ" sz="2400" b="1" u="sng" dirty="0" smtClean="0">
                <a:solidFill>
                  <a:schemeClr val="bg1"/>
                </a:solidFill>
              </a:rPr>
              <a:t>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6" name="WordArt 2"/>
          <p:cNvSpPr>
            <a:spLocks noChangeArrowheads="1" noChangeShapeType="1" noTextEdit="1"/>
          </p:cNvSpPr>
          <p:nvPr/>
        </p:nvSpPr>
        <p:spPr bwMode="auto">
          <a:xfrm>
            <a:off x="7452320" y="5301208"/>
            <a:ext cx="1296144" cy="1296144"/>
          </a:xfrm>
          <a:prstGeom prst="rect">
            <a:avLst/>
          </a:prstGeom>
          <a:noFill/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kern="10" spc="0" dirty="0" smtClean="0">
                <a:ln w="12700">
                  <a:solidFill>
                    <a:srgbClr val="008000"/>
                  </a:solidFill>
                  <a:round/>
                  <a:headEnd/>
                  <a:tailEnd/>
                </a:ln>
                <a:solidFill>
                  <a:srgbClr val="92D050"/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/>
              </a:rPr>
              <a:t>B.</a:t>
            </a:r>
            <a:endParaRPr lang="cs-CZ" sz="3600" kern="10" spc="0" dirty="0">
              <a:ln w="12700">
                <a:solidFill>
                  <a:srgbClr val="008000"/>
                </a:solidFill>
                <a:round/>
                <a:headEnd/>
                <a:tailEnd/>
              </a:ln>
              <a:solidFill>
                <a:srgbClr val="92D050"/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Arial Black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179512" y="4734435"/>
            <a:ext cx="8748464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WordArt 2"/>
          <p:cNvSpPr>
            <a:spLocks noChangeArrowheads="1" noChangeShapeType="1" noTextEdit="1"/>
          </p:cNvSpPr>
          <p:nvPr/>
        </p:nvSpPr>
        <p:spPr bwMode="auto">
          <a:xfrm>
            <a:off x="7380312" y="1772816"/>
            <a:ext cx="1296144" cy="1296144"/>
          </a:xfrm>
          <a:prstGeom prst="rect">
            <a:avLst/>
          </a:prstGeom>
          <a:noFill/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kern="10" dirty="0" smtClean="0">
                <a:ln w="12700">
                  <a:solidFill>
                    <a:srgbClr val="0070C0"/>
                  </a:solidFill>
                  <a:round/>
                  <a:headEnd/>
                  <a:tailEnd/>
                </a:ln>
                <a:solidFill>
                  <a:srgbClr val="0070C0"/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/>
              </a:rPr>
              <a:t>A</a:t>
            </a:r>
            <a:r>
              <a:rPr lang="cs-CZ" sz="3600" kern="10" spc="0" dirty="0" smtClean="0">
                <a:ln w="12700">
                  <a:solidFill>
                    <a:srgbClr val="0070C0"/>
                  </a:solidFill>
                  <a:round/>
                  <a:headEnd/>
                  <a:tailEnd/>
                </a:ln>
                <a:solidFill>
                  <a:srgbClr val="0070C0"/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/>
              </a:rPr>
              <a:t>.</a:t>
            </a:r>
            <a:endParaRPr lang="cs-CZ" sz="3600" kern="10" spc="0" dirty="0">
              <a:ln w="12700">
                <a:solidFill>
                  <a:srgbClr val="0070C0"/>
                </a:solidFill>
                <a:round/>
                <a:headEnd/>
                <a:tailEnd/>
              </a:ln>
              <a:solidFill>
                <a:srgbClr val="0070C0"/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Arial Black"/>
            </a:endParaRPr>
          </a:p>
        </p:txBody>
      </p:sp>
      <p:cxnSp>
        <p:nvCxnSpPr>
          <p:cNvPr id="9" name="Straight Connector 8"/>
          <p:cNvCxnSpPr/>
          <p:nvPr/>
        </p:nvCxnSpPr>
        <p:spPr bwMode="auto">
          <a:xfrm>
            <a:off x="395536" y="3429000"/>
            <a:ext cx="8568952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5364088" y="188640"/>
            <a:ext cx="1541342" cy="828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11" name="Rectangle 10"/>
          <p:cNvSpPr/>
          <p:nvPr/>
        </p:nvSpPr>
        <p:spPr>
          <a:xfrm>
            <a:off x="251520" y="4005064"/>
            <a:ext cx="889248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schemeClr val="bg1"/>
                </a:solidFill>
              </a:rPr>
              <a:t>1. Co jsou to magnetické indukční čáry?</a:t>
            </a:r>
          </a:p>
          <a:p>
            <a:pPr lvl="0"/>
            <a:r>
              <a:rPr lang="cs-CZ" sz="2400" dirty="0" smtClean="0">
                <a:solidFill>
                  <a:schemeClr val="bg1"/>
                </a:solidFill>
              </a:rPr>
              <a:t>2. Jaký je rozdíl mezi magnetem dočasným a trvalým?</a:t>
            </a:r>
          </a:p>
          <a:p>
            <a:pPr lvl="0"/>
            <a:r>
              <a:rPr lang="cs-CZ" sz="2400" dirty="0" smtClean="0">
                <a:solidFill>
                  <a:schemeClr val="bg1"/>
                </a:solidFill>
              </a:rPr>
              <a:t>3. Nakresli magnetické indukční čáry u nesouhlasných pólů magnetu. </a:t>
            </a:r>
          </a:p>
          <a:p>
            <a:pPr lvl="0"/>
            <a:r>
              <a:rPr lang="cs-CZ" sz="2400" dirty="0" smtClean="0">
                <a:solidFill>
                  <a:schemeClr val="bg1"/>
                </a:solidFill>
              </a:rPr>
              <a:t>4. Jaká zařízení používáme k určování světových stran?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772400" cy="803176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Zdroje 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23528" y="1196752"/>
            <a:ext cx="85689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KOLÁŘOVÁ, Doc. RNDr.Růžena; BOHUNĚK, CSc. PaedDr Jiří . </a:t>
            </a:r>
            <a:r>
              <a:rPr lang="cs-CZ" sz="2400" i="1" dirty="0" smtClean="0">
                <a:solidFill>
                  <a:schemeClr val="bg1"/>
                </a:solidFill>
              </a:rPr>
              <a:t>Fyzika pro 6.ročník Základní školy. Tiskárny Havlíčkův Brod : Prometheus, 2003. 159 s.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67544" y="3068960"/>
            <a:ext cx="47091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Ilustrace: http://office.microsoft.com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">
      <a:dk1>
        <a:srgbClr val="969696"/>
      </a:dk1>
      <a:lt1>
        <a:srgbClr val="FFFFFF"/>
      </a:lt1>
      <a:dk2>
        <a:srgbClr val="000000"/>
      </a:dk2>
      <a:lt2>
        <a:srgbClr val="FFFFFF"/>
      </a:lt2>
      <a:accent1>
        <a:srgbClr val="FFCC00"/>
      </a:accent1>
      <a:accent2>
        <a:srgbClr val="CC3300"/>
      </a:accent2>
      <a:accent3>
        <a:srgbClr val="AAAAAA"/>
      </a:accent3>
      <a:accent4>
        <a:srgbClr val="DADADA"/>
      </a:accent4>
      <a:accent5>
        <a:srgbClr val="FFE2AA"/>
      </a:accent5>
      <a:accent6>
        <a:srgbClr val="B92D00"/>
      </a:accent6>
      <a:hlink>
        <a:srgbClr val="008080"/>
      </a:hlink>
      <a:folHlink>
        <a:srgbClr val="B2B2B2"/>
      </a:folHlink>
    </a:clrScheme>
    <a:fontScheme name="RUST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RUS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US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US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US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US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US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US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US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US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US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US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US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Theme16</Template>
  <TotalTime>282</TotalTime>
  <Words>423</Words>
  <Application>Microsoft Office PowerPoint</Application>
  <PresentationFormat>On-screen Show (4:3)</PresentationFormat>
  <Paragraphs>87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Theme16</vt:lpstr>
      <vt:lpstr>Slide 1</vt:lpstr>
      <vt:lpstr>Anotace:</vt:lpstr>
      <vt:lpstr>Magnetické vlastnosti látek</vt:lpstr>
      <vt:lpstr>Odpovězte na následující otázky</vt:lpstr>
      <vt:lpstr>Odpověz:</vt:lpstr>
      <vt:lpstr>Slide 6</vt:lpstr>
      <vt:lpstr>TEST</vt:lpstr>
      <vt:lpstr>Zdroje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Magnetické vlastnosti látek</dc:title>
  <dc:creator>kb</dc:creator>
  <cp:lastModifiedBy>kb1</cp:lastModifiedBy>
  <cp:revision>29</cp:revision>
  <dcterms:created xsi:type="dcterms:W3CDTF">2011-12-12T10:50:17Z</dcterms:created>
  <dcterms:modified xsi:type="dcterms:W3CDTF">2012-05-25T17:59:52Z</dcterms:modified>
</cp:coreProperties>
</file>