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6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518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89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89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1" y="1981200"/>
            <a:ext cx="393276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034" y="1981200"/>
            <a:ext cx="3932766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378" y="1535113"/>
            <a:ext cx="40414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378" y="2174875"/>
            <a:ext cx="40414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8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756" y="273051"/>
            <a:ext cx="51110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8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11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11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11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7256" y="609600"/>
            <a:ext cx="1999544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65989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5E9EFF">
                  <a:gamma/>
                  <a:tint val="10196"/>
                  <a:invGamma/>
                </a:srgbClr>
              </a:gs>
              <a:gs pos="50000">
                <a:srgbClr val="5E9EFF"/>
              </a:gs>
              <a:gs pos="100000">
                <a:srgbClr val="5E9EFF">
                  <a:gamma/>
                  <a:tint val="10196"/>
                  <a:invGamma/>
                </a:srgbClr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8001000" cy="114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80010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Freeform 5"/>
          <p:cNvSpPr>
            <a:spLocks/>
          </p:cNvSpPr>
          <p:nvPr/>
        </p:nvSpPr>
        <p:spPr bwMode="auto">
          <a:xfrm>
            <a:off x="152400" y="61722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152400" y="53340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152400" y="44958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152400" y="36576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152400" y="28194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152400" y="19812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5" name="Freeform 11"/>
          <p:cNvSpPr>
            <a:spLocks/>
          </p:cNvSpPr>
          <p:nvPr/>
        </p:nvSpPr>
        <p:spPr bwMode="auto">
          <a:xfrm>
            <a:off x="152400" y="10668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6" name="Freeform 12"/>
          <p:cNvSpPr>
            <a:spLocks/>
          </p:cNvSpPr>
          <p:nvPr/>
        </p:nvSpPr>
        <p:spPr bwMode="auto">
          <a:xfrm>
            <a:off x="152400" y="1524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215133"/>
            <a:ext cx="5962530" cy="37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AUTOR: Mgr. Miroslava Šerá   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DATUM VYTVOŘENÍ : březen 2012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 VY_32_INOVACE_12_FYZIKA_6._ROČNÍK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VZDĚLÁVACÍ  OBLAST: Člověk a příroda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TÉMA: Objem – opakování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ČÍSLO PROJEKTU: CZ.1.07/1.4.00/21.1427 </a:t>
            </a:r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255488" cy="432048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560" y="980728"/>
            <a:ext cx="8352928" cy="5517232"/>
          </a:xfrm>
        </p:spPr>
        <p:txBody>
          <a:bodyPr>
            <a:normAutofit lnSpcReduction="10000"/>
          </a:bodyPr>
          <a:lstStyle/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r>
              <a:rPr lang="cs-CZ" sz="2400" b="1" dirty="0" smtClean="0">
                <a:solidFill>
                  <a:schemeClr val="tx1"/>
                </a:solidFill>
              </a:rPr>
              <a:t>Určeno žákům 6. ročníku</a:t>
            </a:r>
          </a:p>
          <a:p>
            <a:pPr marL="457200" indent="-457200"/>
            <a:r>
              <a:rPr lang="cs-CZ" sz="2400" b="1" dirty="0" smtClean="0">
                <a:solidFill>
                  <a:schemeClr val="tx1"/>
                </a:solidFill>
              </a:rPr>
              <a:t>Objem – opakování</a:t>
            </a:r>
          </a:p>
          <a:p>
            <a:pPr marL="457200" indent="-457200"/>
            <a:r>
              <a:rPr lang="cs-CZ" sz="2400" b="1" dirty="0" smtClean="0"/>
              <a:t>3</a:t>
            </a:r>
            <a:r>
              <a:rPr lang="cs-CZ" sz="2400" b="1" dirty="0" smtClean="0">
                <a:solidFill>
                  <a:schemeClr val="tx1"/>
                </a:solidFill>
              </a:rPr>
              <a:t> opakovací snímky</a:t>
            </a:r>
          </a:p>
          <a:p>
            <a:pPr marL="457200" indent="-457200"/>
            <a:r>
              <a:rPr lang="cs-CZ" sz="2400" b="1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/>
            <a:r>
              <a:rPr lang="cs-CZ" sz="2400" b="1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>
              <a:buFontTx/>
              <a:buChar char="-"/>
            </a:pPr>
            <a:r>
              <a:rPr lang="cs-CZ" sz="2400" dirty="0" smtClean="0"/>
              <a:t>žák si zopakuje učivo objem </a:t>
            </a:r>
          </a:p>
          <a:p>
            <a:pPr marL="457200" indent="-457200"/>
            <a:endParaRPr lang="cs-CZ" sz="2400" dirty="0" smtClean="0"/>
          </a:p>
          <a:p>
            <a:pPr marL="457200" indent="-457200">
              <a:buFontTx/>
              <a:buChar char="-"/>
            </a:pPr>
            <a:r>
              <a:rPr lang="cs-CZ" sz="2400" dirty="0" smtClean="0"/>
              <a:t>k</a:t>
            </a:r>
            <a:r>
              <a:rPr lang="cs-CZ" sz="2400" dirty="0" smtClean="0"/>
              <a:t>aždý žák zodpoví jednu otázku a správnost odpovědi si ověří kliknutím myši 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457200" indent="-457200"/>
            <a:endParaRPr lang="cs-CZ" sz="1600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1600" dirty="0" smtClean="0">
              <a:solidFill>
                <a:schemeClr val="bg1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04664"/>
            <a:ext cx="243466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67744" y="2060848"/>
            <a:ext cx="4608512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OBJEM</a:t>
            </a:r>
          </a:p>
          <a:p>
            <a:pPr algn="ctr"/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OPAKOVÁNÍ</a:t>
            </a:r>
            <a:endParaRPr lang="en-US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4579" name="Picture 3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4221088"/>
            <a:ext cx="2404864" cy="2404864"/>
          </a:xfrm>
          <a:prstGeom prst="rect">
            <a:avLst/>
          </a:prstGeom>
          <a:noFill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76672"/>
            <a:ext cx="2429429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6672"/>
            <a:ext cx="2285711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293096"/>
            <a:ext cx="2994332" cy="2138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476672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548680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Co je to objem?</a:t>
            </a:r>
            <a:endParaRPr lang="cs-CZ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995936" y="548680"/>
            <a:ext cx="514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Prostor, který těleso zaujímá.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1412776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Jak značíme ve fyzice objem?</a:t>
            </a:r>
            <a:endParaRPr lang="cs-CZ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300192" y="141277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V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5616" y="2348880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Jaká je základní jednotka objemu?</a:t>
            </a:r>
            <a:endParaRPr lang="cs-CZ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6516216" y="234888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B5188"/>
                </a:solidFill>
              </a:rPr>
              <a:t>m</a:t>
            </a:r>
            <a:r>
              <a:rPr lang="cs-CZ" sz="2800" b="1" baseline="30000" dirty="0" smtClean="0">
                <a:solidFill>
                  <a:srgbClr val="CB5188"/>
                </a:solidFill>
              </a:rPr>
              <a:t>3</a:t>
            </a:r>
            <a:r>
              <a:rPr lang="cs-CZ" sz="2800" b="1" dirty="0" smtClean="0">
                <a:solidFill>
                  <a:srgbClr val="CB5188"/>
                </a:solidFill>
              </a:rPr>
              <a:t>  , l</a:t>
            </a:r>
            <a:endParaRPr lang="cs-CZ" sz="2800" b="1" dirty="0">
              <a:solidFill>
                <a:srgbClr val="CB5188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5616" y="3212976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 U jakých látek použiji jednotku 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6084168" y="371703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Pevných látek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87624" y="4293096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5. U jakých látek použiji jednotku litr?</a:t>
            </a:r>
            <a:endParaRPr lang="cs-CZ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267744" y="4797152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Tekutých, sypkých a polotekutých látek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5445224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6. Jaké jsou vedlejší jednotky objemu u pevných látek? </a:t>
            </a:r>
            <a:endParaRPr lang="cs-CZ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292080" y="594928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B5188"/>
                </a:solidFill>
              </a:rPr>
              <a:t>dm</a:t>
            </a:r>
            <a:r>
              <a:rPr lang="cs-CZ" sz="2800" b="1" baseline="30000" dirty="0" smtClean="0">
                <a:solidFill>
                  <a:srgbClr val="CB5188"/>
                </a:solidFill>
              </a:rPr>
              <a:t>3</a:t>
            </a:r>
            <a:r>
              <a:rPr lang="cs-CZ" sz="2800" b="1" dirty="0" smtClean="0">
                <a:solidFill>
                  <a:srgbClr val="CB5188"/>
                </a:solidFill>
              </a:rPr>
              <a:t>   cm</a:t>
            </a:r>
            <a:r>
              <a:rPr lang="cs-CZ" sz="2800" b="1" baseline="30000" dirty="0" smtClean="0">
                <a:solidFill>
                  <a:srgbClr val="CB5188"/>
                </a:solidFill>
              </a:rPr>
              <a:t>3</a:t>
            </a:r>
            <a:r>
              <a:rPr lang="cs-CZ" sz="2800" b="1" dirty="0" smtClean="0">
                <a:solidFill>
                  <a:srgbClr val="CB5188"/>
                </a:solidFill>
              </a:rPr>
              <a:t>   mm</a:t>
            </a:r>
            <a:r>
              <a:rPr lang="cs-CZ" sz="2800" b="1" baseline="30000" dirty="0" smtClean="0">
                <a:solidFill>
                  <a:srgbClr val="CB5188"/>
                </a:solidFill>
              </a:rPr>
              <a:t>3</a:t>
            </a:r>
            <a:endParaRPr lang="cs-CZ" sz="2800" b="1" dirty="0">
              <a:solidFill>
                <a:srgbClr val="CB5188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6021288"/>
            <a:ext cx="1210529" cy="680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620688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7. Vyjmenuj tři historické jednotky objemu, které znáš.</a:t>
            </a:r>
            <a:endParaRPr lang="cs-CZ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851920" y="1124744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B5188"/>
                </a:solidFill>
              </a:rPr>
              <a:t>p</a:t>
            </a:r>
            <a:r>
              <a:rPr lang="cs-CZ" sz="2400" b="1" dirty="0" smtClean="0">
                <a:solidFill>
                  <a:srgbClr val="CB5188"/>
                </a:solidFill>
              </a:rPr>
              <a:t>inta, barel, věrtel, galon......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1844824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8. Jakým zařízením měříme objem?</a:t>
            </a:r>
            <a:endParaRPr lang="cs-CZ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047656" y="206084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Odměrným válcem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4005064"/>
            <a:ext cx="8244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10. Jaký vztah platí mezi litrem a decimetrem krychlovým? </a:t>
            </a:r>
            <a:endParaRPr lang="cs-CZ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043608" y="285293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9. Jaké jsou vedlejší jednotky kapalných látek?</a:t>
            </a:r>
            <a:endParaRPr lang="cs-CZ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364088" y="328498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CB5188"/>
                </a:solidFill>
              </a:rPr>
              <a:t>hl    dl    cl    ml</a:t>
            </a:r>
            <a:endParaRPr lang="cs-CZ" sz="2800" b="1" dirty="0">
              <a:solidFill>
                <a:srgbClr val="CB5188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60232" y="465313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1l = 1dm</a:t>
            </a:r>
            <a:r>
              <a:rPr lang="cs-CZ" sz="2400" b="1" baseline="30000" dirty="0" smtClean="0">
                <a:solidFill>
                  <a:srgbClr val="CB5188"/>
                </a:solidFill>
              </a:rPr>
              <a:t>3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0" y="5301208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11. Patří objem mezi základní jednotky SI?</a:t>
            </a:r>
            <a:endParaRPr lang="cs-CZ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3563888" y="5949280"/>
            <a:ext cx="5580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Ne. Patří mezi odvozené jednotky.</a:t>
            </a:r>
            <a:endParaRPr lang="cs-CZ" sz="2400" b="1" dirty="0">
              <a:solidFill>
                <a:srgbClr val="CB5188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949280"/>
            <a:ext cx="102512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548680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12. Co musíme zjistit před měřením odměrným válcem?</a:t>
            </a:r>
            <a:endParaRPr lang="cs-CZ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1268760"/>
            <a:ext cx="7884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a) v jakých jednotkách je stupnice odměrného válce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9632" y="1988840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b) kolik jednotek odpovídá nejmenšímu dílku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2636912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c) jaký je měřící rozsah stupnice 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3356992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d) stanovím odchylku měření 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422108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Box 8"/>
          <p:cNvSpPr txBox="1"/>
          <p:nvPr/>
        </p:nvSpPr>
        <p:spPr>
          <a:xfrm>
            <a:off x="1187624" y="414908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13. Jak zapíšeš objem kapaliny 500 mililitrů?  </a:t>
            </a:r>
            <a:endParaRPr lang="cs-CZ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187624" y="5373216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14. Jaký vztah platí mezi mililitrem a centimetrem           </a:t>
            </a:r>
          </a:p>
          <a:p>
            <a:r>
              <a:rPr lang="cs-CZ" sz="2400" dirty="0" smtClean="0"/>
              <a:t>      krychlovým?  </a:t>
            </a:r>
            <a:endParaRPr lang="cs-CZ" sz="24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093296"/>
            <a:ext cx="89698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6516216" y="465313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V = 500 ml</a:t>
            </a:r>
            <a:endParaRPr lang="cs-CZ" sz="2400" b="1" dirty="0">
              <a:solidFill>
                <a:srgbClr val="CB5188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80112" y="609329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B5188"/>
                </a:solidFill>
              </a:rPr>
              <a:t>1ml = 1cm</a:t>
            </a:r>
            <a:r>
              <a:rPr lang="cs-CZ" sz="2400" b="1" baseline="30000" dirty="0" smtClean="0">
                <a:solidFill>
                  <a:srgbClr val="CB5188"/>
                </a:solidFill>
              </a:rPr>
              <a:t>3</a:t>
            </a:r>
            <a:endParaRPr lang="cs-CZ" sz="2400" b="1" dirty="0">
              <a:solidFill>
                <a:srgbClr val="CB51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2400" cy="803176"/>
          </a:xfrm>
        </p:spPr>
        <p:txBody>
          <a:bodyPr/>
          <a:lstStyle/>
          <a:p>
            <a:r>
              <a:rPr lang="cs-CZ" dirty="0" smtClean="0"/>
              <a:t>Zdroje :</a:t>
            </a:r>
            <a:endParaRPr lang="cs-CZ" dirty="0"/>
          </a:p>
        </p:txBody>
      </p:sp>
      <p:sp>
        <p:nvSpPr>
          <p:cNvPr id="4" name="Rectangle 3"/>
          <p:cNvSpPr/>
          <p:nvPr/>
        </p:nvSpPr>
        <p:spPr>
          <a:xfrm>
            <a:off x="755576" y="1268760"/>
            <a:ext cx="48118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Ilustrace: http://office.microsoft.com</a:t>
            </a:r>
            <a:endParaRPr lang="cs-CZ" sz="2400" dirty="0"/>
          </a:p>
        </p:txBody>
      </p:sp>
      <p:sp>
        <p:nvSpPr>
          <p:cNvPr id="5" name="Rectangle 4"/>
          <p:cNvSpPr/>
          <p:nvPr/>
        </p:nvSpPr>
        <p:spPr>
          <a:xfrm>
            <a:off x="683568" y="1988840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KOLÁŘOVÁ, Doc. RNDr.Růžena; BOHUNĚK, CSc. PaedDr Jiří . </a:t>
            </a:r>
            <a:r>
              <a:rPr lang="cs-CZ" i="1" dirty="0" smtClean="0"/>
              <a:t>Fyzika pro 6.ročník Základní školy. Tiskárny Havlíčkův Brod : Prometheus, 2003. 159 s.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1150" y="404664"/>
            <a:ext cx="1537683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5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RIVE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IV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Theme15</Template>
  <TotalTime>89</TotalTime>
  <Words>326</Words>
  <Application>Microsoft Office PowerPoint</Application>
  <PresentationFormat>On-screen Show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Theme15</vt:lpstr>
      <vt:lpstr>Slide 1</vt:lpstr>
      <vt:lpstr>Anotace:</vt:lpstr>
      <vt:lpstr>Slide 3</vt:lpstr>
      <vt:lpstr>Slide 4</vt:lpstr>
      <vt:lpstr>Slide 5</vt:lpstr>
      <vt:lpstr>Slide 6</vt:lpstr>
      <vt:lpstr>Zdroje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kb</dc:creator>
  <cp:lastModifiedBy>kb</cp:lastModifiedBy>
  <cp:revision>12</cp:revision>
  <dcterms:created xsi:type="dcterms:W3CDTF">2012-03-12T21:08:33Z</dcterms:created>
  <dcterms:modified xsi:type="dcterms:W3CDTF">2012-04-12T05:33:41Z</dcterms:modified>
</cp:coreProperties>
</file>