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56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89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489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1" y="1981200"/>
            <a:ext cx="393276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034" y="1981200"/>
            <a:ext cx="3932766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378" y="1535113"/>
            <a:ext cx="404142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378" y="2174875"/>
            <a:ext cx="404142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8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756" y="273051"/>
            <a:ext cx="511104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48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111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111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111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7256" y="609600"/>
            <a:ext cx="1999544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65989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accent1">
                <a:lumMod val="40000"/>
                <a:lumOff val="60000"/>
              </a:schemeClr>
            </a:gs>
            <a:gs pos="63000">
              <a:schemeClr val="accent6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5E9EFF">
                  <a:gamma/>
                  <a:tint val="10196"/>
                  <a:invGamma/>
                </a:srgbClr>
              </a:gs>
              <a:gs pos="50000">
                <a:srgbClr val="5E9EFF"/>
              </a:gs>
              <a:gs pos="100000">
                <a:srgbClr val="5E9EFF">
                  <a:gamma/>
                  <a:tint val="10196"/>
                  <a:invGamma/>
                </a:srgbClr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8001000" cy="114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80010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Freeform 5"/>
          <p:cNvSpPr>
            <a:spLocks/>
          </p:cNvSpPr>
          <p:nvPr/>
        </p:nvSpPr>
        <p:spPr bwMode="auto">
          <a:xfrm>
            <a:off x="152400" y="61722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152400" y="53340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152400" y="44958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>
            <a:off x="152400" y="36576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>
            <a:off x="152400" y="28194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4" name="Freeform 10"/>
          <p:cNvSpPr>
            <a:spLocks/>
          </p:cNvSpPr>
          <p:nvPr/>
        </p:nvSpPr>
        <p:spPr bwMode="auto">
          <a:xfrm>
            <a:off x="152400" y="19812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5" name="Freeform 11"/>
          <p:cNvSpPr>
            <a:spLocks/>
          </p:cNvSpPr>
          <p:nvPr/>
        </p:nvSpPr>
        <p:spPr bwMode="auto">
          <a:xfrm>
            <a:off x="152400" y="10668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6" name="Freeform 12"/>
          <p:cNvSpPr>
            <a:spLocks/>
          </p:cNvSpPr>
          <p:nvPr/>
        </p:nvSpPr>
        <p:spPr bwMode="auto">
          <a:xfrm>
            <a:off x="152400" y="152400"/>
            <a:ext cx="458612" cy="382588"/>
          </a:xfrm>
          <a:custGeom>
            <a:avLst/>
            <a:gdLst/>
            <a:ahLst/>
            <a:cxnLst>
              <a:cxn ang="0">
                <a:pos x="324" y="120"/>
              </a:cxn>
              <a:cxn ang="0">
                <a:pos x="276" y="85"/>
              </a:cxn>
              <a:cxn ang="0">
                <a:pos x="277" y="35"/>
              </a:cxn>
              <a:cxn ang="0">
                <a:pos x="209" y="35"/>
              </a:cxn>
              <a:cxn ang="0">
                <a:pos x="162" y="0"/>
              </a:cxn>
              <a:cxn ang="0">
                <a:pos x="115" y="35"/>
              </a:cxn>
              <a:cxn ang="0">
                <a:pos x="47" y="35"/>
              </a:cxn>
              <a:cxn ang="0">
                <a:pos x="48" y="85"/>
              </a:cxn>
              <a:cxn ang="0">
                <a:pos x="0" y="120"/>
              </a:cxn>
              <a:cxn ang="0">
                <a:pos x="48" y="155"/>
              </a:cxn>
              <a:cxn ang="0">
                <a:pos x="47" y="205"/>
              </a:cxn>
              <a:cxn ang="0">
                <a:pos x="115" y="205"/>
              </a:cxn>
              <a:cxn ang="0">
                <a:pos x="162" y="240"/>
              </a:cxn>
              <a:cxn ang="0">
                <a:pos x="209" y="205"/>
              </a:cxn>
              <a:cxn ang="0">
                <a:pos x="277" y="205"/>
              </a:cxn>
              <a:cxn ang="0">
                <a:pos x="276" y="155"/>
              </a:cxn>
              <a:cxn ang="0">
                <a:pos x="324" y="120"/>
              </a:cxn>
            </a:cxnLst>
            <a:rect l="0" t="0" r="r" b="b"/>
            <a:pathLst>
              <a:path w="325" h="241">
                <a:moveTo>
                  <a:pt x="324" y="120"/>
                </a:moveTo>
                <a:lnTo>
                  <a:pt x="276" y="85"/>
                </a:lnTo>
                <a:lnTo>
                  <a:pt x="277" y="35"/>
                </a:lnTo>
                <a:lnTo>
                  <a:pt x="209" y="35"/>
                </a:lnTo>
                <a:lnTo>
                  <a:pt x="162" y="0"/>
                </a:lnTo>
                <a:lnTo>
                  <a:pt x="115" y="35"/>
                </a:lnTo>
                <a:lnTo>
                  <a:pt x="47" y="35"/>
                </a:lnTo>
                <a:lnTo>
                  <a:pt x="48" y="85"/>
                </a:lnTo>
                <a:lnTo>
                  <a:pt x="0" y="120"/>
                </a:lnTo>
                <a:lnTo>
                  <a:pt x="48" y="155"/>
                </a:lnTo>
                <a:lnTo>
                  <a:pt x="47" y="205"/>
                </a:lnTo>
                <a:lnTo>
                  <a:pt x="115" y="205"/>
                </a:lnTo>
                <a:lnTo>
                  <a:pt x="162" y="240"/>
                </a:lnTo>
                <a:lnTo>
                  <a:pt x="209" y="205"/>
                </a:lnTo>
                <a:lnTo>
                  <a:pt x="277" y="205"/>
                </a:lnTo>
                <a:lnTo>
                  <a:pt x="276" y="155"/>
                </a:lnTo>
                <a:lnTo>
                  <a:pt x="324" y="120"/>
                </a:lnTo>
              </a:path>
            </a:pathLst>
          </a:custGeom>
          <a:gradFill rotWithShape="0">
            <a:gsLst>
              <a:gs pos="0">
                <a:srgbClr val="3333CC">
                  <a:gamma/>
                  <a:tint val="0"/>
                  <a:invGamma/>
                </a:srgbClr>
              </a:gs>
              <a:gs pos="100000">
                <a:srgbClr val="3333CC"/>
              </a:gs>
            </a:gsLst>
            <a:path path="rect">
              <a:fillToRect l="50000" t="50000" r="50000" b="50000"/>
            </a:path>
          </a:gra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10000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215133"/>
            <a:ext cx="5962530" cy="377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AUTOR: Mgr. Miroslava Šerá   </a:t>
            </a: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DATUM VYTVOŘENÍ : březen 2012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NÁZEV: VY_32_INOVACE_13_FYZIKA_6._ROČNÍK</a:t>
            </a: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VZDĚLÁVACÍ  OBLAST: Člověk a příroda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TÉMA: Objem – převody jednotek</a:t>
            </a: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ČÍSLO PROJEKTU: CZ.1.07/1.4.00/21.1427 </a:t>
            </a:r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292600"/>
            <a:ext cx="59721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255488" cy="432048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560" y="980728"/>
            <a:ext cx="8352928" cy="5517232"/>
          </a:xfrm>
        </p:spPr>
        <p:txBody>
          <a:bodyPr>
            <a:normAutofit fontScale="92500" lnSpcReduction="10000"/>
          </a:bodyPr>
          <a:lstStyle/>
          <a:p>
            <a:pPr marL="457200" indent="-457200" algn="l"/>
            <a:endParaRPr lang="cs-CZ" sz="2400" b="1" dirty="0" smtClean="0">
              <a:solidFill>
                <a:schemeClr val="bg1"/>
              </a:solidFill>
            </a:endParaRPr>
          </a:p>
          <a:p>
            <a:pPr marL="457200" indent="-457200" algn="l"/>
            <a:endParaRPr lang="cs-CZ" sz="2400" b="1" dirty="0" smtClean="0">
              <a:solidFill>
                <a:schemeClr val="bg1"/>
              </a:solidFill>
            </a:endParaRPr>
          </a:p>
          <a:p>
            <a:pPr marL="457200" indent="-457200" algn="l"/>
            <a:endParaRPr lang="cs-CZ" sz="2400" b="1" dirty="0" smtClean="0">
              <a:solidFill>
                <a:schemeClr val="bg1"/>
              </a:solidFill>
            </a:endParaRPr>
          </a:p>
          <a:p>
            <a:pPr marL="457200" indent="-457200" algn="l"/>
            <a:endParaRPr lang="cs-CZ" sz="2400" b="1" dirty="0" smtClean="0">
              <a:solidFill>
                <a:schemeClr val="bg1"/>
              </a:solidFill>
            </a:endParaRPr>
          </a:p>
          <a:p>
            <a:pPr marL="457200" indent="-457200" algn="l"/>
            <a:r>
              <a:rPr lang="cs-CZ" sz="2400" b="1" dirty="0" smtClean="0">
                <a:solidFill>
                  <a:schemeClr val="tx1"/>
                </a:solidFill>
              </a:rPr>
              <a:t>Určeno žákům 6. ročníku</a:t>
            </a:r>
          </a:p>
          <a:p>
            <a:pPr marL="457200" indent="-457200"/>
            <a:r>
              <a:rPr lang="cs-CZ" sz="2400" b="1" dirty="0" smtClean="0">
                <a:solidFill>
                  <a:schemeClr val="tx1"/>
                </a:solidFill>
              </a:rPr>
              <a:t>Objem – převody jednotek</a:t>
            </a:r>
          </a:p>
          <a:p>
            <a:pPr marL="457200" indent="-457200"/>
            <a:r>
              <a:rPr lang="cs-CZ" sz="2400" b="1" dirty="0" smtClean="0"/>
              <a:t>3</a:t>
            </a:r>
            <a:r>
              <a:rPr lang="cs-CZ" sz="2400" b="1" dirty="0" smtClean="0">
                <a:solidFill>
                  <a:schemeClr val="tx1"/>
                </a:solidFill>
              </a:rPr>
              <a:t> opakovací snímky</a:t>
            </a:r>
          </a:p>
          <a:p>
            <a:pPr marL="457200" indent="-457200"/>
            <a:r>
              <a:rPr lang="cs-CZ" sz="2400" b="1" dirty="0" smtClean="0"/>
              <a:t>1 snímek se zadáním testu</a:t>
            </a:r>
          </a:p>
          <a:p>
            <a:pPr marL="457200" indent="-457200"/>
            <a:r>
              <a:rPr lang="cs-CZ" sz="2400" b="1" dirty="0" smtClean="0"/>
              <a:t>1</a:t>
            </a:r>
            <a:r>
              <a:rPr lang="cs-CZ" sz="2400" b="1" dirty="0" smtClean="0">
                <a:solidFill>
                  <a:schemeClr val="tx1"/>
                </a:solidFill>
              </a:rPr>
              <a:t> snímek s řešením testu</a:t>
            </a:r>
          </a:p>
          <a:p>
            <a:pPr marL="457200" indent="-457200"/>
            <a:r>
              <a:rPr lang="cs-CZ" sz="2400" b="1" dirty="0" smtClean="0">
                <a:solidFill>
                  <a:schemeClr val="tx1"/>
                </a:solidFill>
              </a:rPr>
              <a:t> </a:t>
            </a:r>
          </a:p>
          <a:p>
            <a:pPr marL="457200" indent="-457200"/>
            <a:r>
              <a:rPr lang="cs-CZ" sz="2400" b="1" dirty="0" smtClean="0">
                <a:solidFill>
                  <a:schemeClr val="tx1"/>
                </a:solidFill>
              </a:rPr>
              <a:t> </a:t>
            </a:r>
          </a:p>
          <a:p>
            <a:pPr marL="457200" indent="-457200"/>
            <a:endParaRPr lang="cs-CZ" sz="1900" b="1" dirty="0" smtClean="0">
              <a:solidFill>
                <a:schemeClr val="bg1"/>
              </a:solidFill>
            </a:endParaRPr>
          </a:p>
          <a:p>
            <a:pPr marL="457200" indent="-457200"/>
            <a:r>
              <a:rPr lang="cs-CZ" sz="2400" dirty="0" smtClean="0">
                <a:solidFill>
                  <a:schemeClr val="tx1"/>
                </a:solidFill>
              </a:rPr>
              <a:t>– žák si procvičí převody jednotek objemu</a:t>
            </a:r>
          </a:p>
          <a:p>
            <a:pPr marL="457200" indent="-457200"/>
            <a:r>
              <a:rPr lang="cs-CZ" sz="2400" dirty="0" smtClean="0">
                <a:solidFill>
                  <a:schemeClr val="tx1"/>
                </a:solidFill>
              </a:rPr>
              <a:t>   </a:t>
            </a:r>
            <a:endParaRPr lang="cs-CZ" sz="2400" dirty="0" smtClean="0"/>
          </a:p>
          <a:p>
            <a:pPr marL="457200" indent="-457200"/>
            <a:endParaRPr lang="cs-CZ" sz="2400" dirty="0" smtClean="0"/>
          </a:p>
          <a:p>
            <a:pPr marL="457200" indent="-457200"/>
            <a:endParaRPr lang="cs-CZ" sz="2400" dirty="0" smtClean="0">
              <a:solidFill>
                <a:schemeClr val="bg1"/>
              </a:solidFill>
            </a:endParaRPr>
          </a:p>
          <a:p>
            <a:pPr marL="457200" indent="-457200"/>
            <a:endParaRPr lang="cs-CZ" sz="1600" dirty="0" smtClean="0">
              <a:solidFill>
                <a:schemeClr val="bg1"/>
              </a:solidFill>
            </a:endParaRPr>
          </a:p>
          <a:p>
            <a:pPr marL="457200" indent="-457200" algn="l"/>
            <a:endParaRPr lang="cs-CZ" sz="1600" dirty="0" smtClean="0">
              <a:solidFill>
                <a:schemeClr val="bg1"/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908720"/>
            <a:ext cx="2434665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0"/>
            <a:ext cx="7924800" cy="1080120"/>
          </a:xfrm>
        </p:spPr>
        <p:txBody>
          <a:bodyPr/>
          <a:lstStyle/>
          <a:p>
            <a:pPr algn="ctr"/>
            <a:r>
              <a:rPr lang="cs-CZ" dirty="0" smtClean="0"/>
              <a:t>Převody - objem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1412776"/>
            <a:ext cx="3600400" cy="518457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399 dm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(m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0,189 dm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(mm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12,34 cm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(dm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155,40 mm</a:t>
            </a:r>
            <a:r>
              <a:rPr lang="cs-CZ" sz="2800" baseline="30000" dirty="0" smtClean="0">
                <a:solidFill>
                  <a:schemeClr val="tx1"/>
                </a:solidFill>
              </a:rPr>
              <a:t>3  </a:t>
            </a:r>
            <a:r>
              <a:rPr lang="cs-CZ" sz="2800" dirty="0" smtClean="0">
                <a:solidFill>
                  <a:schemeClr val="tx1"/>
                </a:solidFill>
              </a:rPr>
              <a:t>(cm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0,789 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(cm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6,25 dm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(cm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9,87 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(dm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900 000 mm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(dm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1 000 000 mm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 (m</a:t>
            </a:r>
            <a:r>
              <a:rPr lang="cs-CZ" sz="2800" baseline="30000" dirty="0" smtClean="0">
                <a:solidFill>
                  <a:schemeClr val="tx1"/>
                </a:solidFill>
              </a:rPr>
              <a:t>3</a:t>
            </a:r>
            <a:r>
              <a:rPr lang="cs-CZ" sz="2800" dirty="0" smtClean="0">
                <a:solidFill>
                  <a:schemeClr val="tx1"/>
                </a:solidFill>
              </a:rPr>
              <a:t>)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92080" y="1052736"/>
            <a:ext cx="35638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22 000 cm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( 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)</a:t>
            </a:r>
          </a:p>
          <a:p>
            <a:endParaRPr lang="cs-CZ" sz="2400" dirty="0"/>
          </a:p>
          <a:p>
            <a:r>
              <a:rPr lang="cs-CZ" sz="2400" dirty="0" smtClean="0"/>
              <a:t>742 dm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(cm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)</a:t>
            </a:r>
          </a:p>
          <a:p>
            <a:endParaRPr lang="cs-CZ" sz="2400" dirty="0"/>
          </a:p>
          <a:p>
            <a:r>
              <a:rPr lang="cs-CZ" sz="2400" dirty="0" smtClean="0"/>
              <a:t>0,0900 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(mm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)</a:t>
            </a:r>
          </a:p>
          <a:p>
            <a:endParaRPr lang="cs-CZ" sz="2400" dirty="0"/>
          </a:p>
          <a:p>
            <a:r>
              <a:rPr lang="cs-CZ" sz="2400" dirty="0" smtClean="0"/>
              <a:t>3 000 000 mm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(m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)</a:t>
            </a:r>
          </a:p>
          <a:p>
            <a:endParaRPr lang="cs-CZ" sz="2400" dirty="0"/>
          </a:p>
          <a:p>
            <a:r>
              <a:rPr lang="cs-CZ" sz="2400" dirty="0" smtClean="0"/>
              <a:t>432 cm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(dm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)</a:t>
            </a:r>
          </a:p>
          <a:p>
            <a:endParaRPr lang="cs-CZ" sz="2400" dirty="0"/>
          </a:p>
          <a:p>
            <a:r>
              <a:rPr lang="cs-CZ" sz="2400" dirty="0" smtClean="0"/>
              <a:t>12 000 dm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(m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)</a:t>
            </a:r>
          </a:p>
          <a:p>
            <a:endParaRPr lang="cs-CZ" sz="2400" dirty="0"/>
          </a:p>
          <a:p>
            <a:r>
              <a:rPr lang="cs-CZ" sz="2400" dirty="0" smtClean="0"/>
              <a:t>0,000 568 cm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(mm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)</a:t>
            </a:r>
          </a:p>
          <a:p>
            <a:endParaRPr lang="cs-CZ" sz="2400" dirty="0" smtClean="0"/>
          </a:p>
          <a:p>
            <a:r>
              <a:rPr lang="cs-CZ" sz="2400" dirty="0" smtClean="0"/>
              <a:t>421 000 mm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(dm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)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8001000" cy="875184"/>
          </a:xfrm>
        </p:spPr>
        <p:txBody>
          <a:bodyPr/>
          <a:lstStyle/>
          <a:p>
            <a:r>
              <a:rPr lang="cs-CZ" dirty="0" smtClean="0"/>
              <a:t>Převody  - objem</a:t>
            </a:r>
            <a:endParaRPr lang="cs-CZ" dirty="0"/>
          </a:p>
        </p:txBody>
      </p:sp>
      <p:sp>
        <p:nvSpPr>
          <p:cNvPr id="3" name="TextBox 2"/>
          <p:cNvSpPr txBox="1"/>
          <p:nvPr/>
        </p:nvSpPr>
        <p:spPr>
          <a:xfrm>
            <a:off x="1475656" y="1412776"/>
            <a:ext cx="3528392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32 dl (l)</a:t>
            </a:r>
          </a:p>
          <a:p>
            <a:r>
              <a:rPr lang="cs-CZ" sz="2800" dirty="0" smtClean="0"/>
              <a:t>0,065 hl (l)</a:t>
            </a:r>
          </a:p>
          <a:p>
            <a:r>
              <a:rPr lang="cs-CZ" sz="2800" dirty="0" smtClean="0"/>
              <a:t>90 ml (dl)</a:t>
            </a:r>
          </a:p>
          <a:p>
            <a:r>
              <a:rPr lang="cs-CZ" sz="2800" dirty="0" smtClean="0"/>
              <a:t>5,5 dl (cl)</a:t>
            </a:r>
          </a:p>
          <a:p>
            <a:r>
              <a:rPr lang="cs-CZ" sz="2800" dirty="0" smtClean="0"/>
              <a:t>0,48 l (ml)</a:t>
            </a:r>
          </a:p>
          <a:p>
            <a:r>
              <a:rPr lang="cs-CZ" sz="2800" dirty="0" smtClean="0"/>
              <a:t>75 ml (dl)</a:t>
            </a:r>
          </a:p>
          <a:p>
            <a:r>
              <a:rPr lang="cs-CZ" sz="2800" dirty="0" smtClean="0"/>
              <a:t>909 hl (dl)</a:t>
            </a:r>
          </a:p>
          <a:p>
            <a:r>
              <a:rPr lang="cs-CZ" sz="2800" dirty="0" smtClean="0"/>
              <a:t>1000 cl (hl)</a:t>
            </a:r>
          </a:p>
          <a:p>
            <a:r>
              <a:rPr lang="cs-CZ" sz="2800" dirty="0" smtClean="0"/>
              <a:t>15 dl (ml)</a:t>
            </a:r>
          </a:p>
          <a:p>
            <a:r>
              <a:rPr lang="cs-CZ" sz="2800" dirty="0" smtClean="0"/>
              <a:t>300 dl (hl)  </a:t>
            </a:r>
          </a:p>
          <a:p>
            <a:r>
              <a:rPr lang="cs-CZ" sz="2800" dirty="0" smtClean="0"/>
              <a:t> </a:t>
            </a:r>
          </a:p>
          <a:p>
            <a:endParaRPr lang="cs-CZ" dirty="0"/>
          </a:p>
        </p:txBody>
      </p:sp>
      <p:sp>
        <p:nvSpPr>
          <p:cNvPr id="4" name="Rectangle 3"/>
          <p:cNvSpPr/>
          <p:nvPr/>
        </p:nvSpPr>
        <p:spPr>
          <a:xfrm>
            <a:off x="5220072" y="1844824"/>
            <a:ext cx="228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sz="2800" dirty="0" smtClean="0">
                <a:solidFill>
                  <a:srgbClr val="000000"/>
                </a:solidFill>
              </a:rPr>
              <a:t>0,732 hl (cl)</a:t>
            </a:r>
          </a:p>
          <a:p>
            <a:pPr lvl="0"/>
            <a:r>
              <a:rPr lang="cs-CZ" sz="2800" dirty="0" smtClean="0">
                <a:solidFill>
                  <a:srgbClr val="000000"/>
                </a:solidFill>
              </a:rPr>
              <a:t>360 l (cl)</a:t>
            </a:r>
          </a:p>
          <a:p>
            <a:pPr lvl="0"/>
            <a:r>
              <a:rPr lang="cs-CZ" sz="2800" dirty="0" smtClean="0">
                <a:solidFill>
                  <a:srgbClr val="000000"/>
                </a:solidFill>
              </a:rPr>
              <a:t>0,004 hl ( ml)</a:t>
            </a:r>
          </a:p>
          <a:p>
            <a:pPr lvl="0"/>
            <a:r>
              <a:rPr lang="cs-CZ" sz="2800" dirty="0" smtClean="0">
                <a:solidFill>
                  <a:srgbClr val="000000"/>
                </a:solidFill>
              </a:rPr>
              <a:t>3 dl (l)</a:t>
            </a:r>
          </a:p>
          <a:p>
            <a:pPr lvl="0"/>
            <a:r>
              <a:rPr lang="cs-CZ" sz="2800" dirty="0" smtClean="0">
                <a:solidFill>
                  <a:srgbClr val="000000"/>
                </a:solidFill>
              </a:rPr>
              <a:t>12 cl (l)</a:t>
            </a:r>
          </a:p>
          <a:p>
            <a:pPr lvl="0"/>
            <a:r>
              <a:rPr lang="cs-CZ" sz="2800" dirty="0" smtClean="0">
                <a:solidFill>
                  <a:srgbClr val="000000"/>
                </a:solidFill>
              </a:rPr>
              <a:t>0,2 dl (hl)</a:t>
            </a:r>
          </a:p>
          <a:p>
            <a:pPr lvl="0"/>
            <a:r>
              <a:rPr lang="cs-CZ" sz="2800" dirty="0" smtClean="0">
                <a:solidFill>
                  <a:srgbClr val="000000"/>
                </a:solidFill>
              </a:rPr>
              <a:t>0,5 l (hl)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001000" cy="1143000"/>
          </a:xfrm>
        </p:spPr>
        <p:txBody>
          <a:bodyPr/>
          <a:lstStyle/>
          <a:p>
            <a:r>
              <a:rPr lang="cs-CZ" dirty="0" smtClean="0"/>
              <a:t>Převody  - objem</a:t>
            </a:r>
            <a:endParaRPr lang="cs-CZ" dirty="0"/>
          </a:p>
        </p:txBody>
      </p:sp>
      <p:sp>
        <p:nvSpPr>
          <p:cNvPr id="3" name="TextBox 2"/>
          <p:cNvSpPr txBox="1"/>
          <p:nvPr/>
        </p:nvSpPr>
        <p:spPr>
          <a:xfrm>
            <a:off x="2339752" y="1268760"/>
            <a:ext cx="58326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1l = 1dm</a:t>
            </a:r>
            <a:r>
              <a:rPr lang="cs-CZ" sz="2800" b="1" baseline="30000" dirty="0" smtClean="0">
                <a:solidFill>
                  <a:srgbClr val="FF0000"/>
                </a:solidFill>
              </a:rPr>
              <a:t>3</a:t>
            </a:r>
            <a:r>
              <a:rPr lang="cs-CZ" sz="2800" b="1" dirty="0" smtClean="0">
                <a:solidFill>
                  <a:srgbClr val="FF0000"/>
                </a:solidFill>
              </a:rPr>
              <a:t>             1ml = 1cm</a:t>
            </a:r>
            <a:r>
              <a:rPr lang="cs-CZ" sz="2800" b="1" baseline="30000" dirty="0" smtClean="0">
                <a:solidFill>
                  <a:srgbClr val="FF0000"/>
                </a:solidFill>
              </a:rPr>
              <a:t>3 </a:t>
            </a:r>
          </a:p>
          <a:p>
            <a:endParaRPr lang="cs-CZ" b="1" dirty="0" smtClean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2132856"/>
            <a:ext cx="25922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0,5 l (dm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12 dl (cm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42 cl (mm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70 ml (cm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1000 ml (m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0,25 hl (m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0,31 l (dm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800 cl (cm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0,56 hl (dm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)</a:t>
            </a:r>
          </a:p>
          <a:p>
            <a:endParaRPr lang="cs-CZ" dirty="0"/>
          </a:p>
        </p:txBody>
      </p:sp>
      <p:sp>
        <p:nvSpPr>
          <p:cNvPr id="5" name="TextBox 4"/>
          <p:cNvSpPr txBox="1"/>
          <p:nvPr/>
        </p:nvSpPr>
        <p:spPr>
          <a:xfrm>
            <a:off x="5076056" y="2132856"/>
            <a:ext cx="30243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30 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(l)</a:t>
            </a:r>
          </a:p>
          <a:p>
            <a:r>
              <a:rPr lang="cs-CZ" sz="2800" dirty="0" smtClean="0"/>
              <a:t>60 cm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(cl)</a:t>
            </a:r>
          </a:p>
          <a:p>
            <a:r>
              <a:rPr lang="cs-CZ" sz="2800" dirty="0" smtClean="0"/>
              <a:t>900 mm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(dl)</a:t>
            </a:r>
          </a:p>
          <a:p>
            <a:r>
              <a:rPr lang="cs-CZ" sz="2800" dirty="0" smtClean="0"/>
              <a:t>7,5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(hl)</a:t>
            </a:r>
          </a:p>
          <a:p>
            <a:r>
              <a:rPr lang="cs-CZ" sz="2800" dirty="0" smtClean="0"/>
              <a:t>6 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(ml)</a:t>
            </a:r>
          </a:p>
          <a:p>
            <a:r>
              <a:rPr lang="cs-CZ" sz="2800" dirty="0" smtClean="0"/>
              <a:t>82 cm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(cl)</a:t>
            </a:r>
          </a:p>
          <a:p>
            <a:r>
              <a:rPr lang="cs-CZ" sz="2800" dirty="0" smtClean="0"/>
              <a:t>0,042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(dl)</a:t>
            </a:r>
          </a:p>
          <a:p>
            <a:r>
              <a:rPr lang="cs-CZ" sz="2800" dirty="0" smtClean="0"/>
              <a:t>100 mm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(ml)</a:t>
            </a:r>
          </a:p>
          <a:p>
            <a:r>
              <a:rPr lang="cs-CZ" sz="2800" dirty="0" smtClean="0"/>
              <a:t>500 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(hl)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827584" y="836712"/>
            <a:ext cx="7632848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1. Co je to objem?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2. Kdy použiji jednotku litr a kdy metr krychlový?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3. Napiš tři historické jednotky objemu.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4. Převeď: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a) 40 l (ml)            b) 574 dl (mm</a:t>
            </a:r>
            <a:r>
              <a:rPr kumimoji="0" lang="cs-CZ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          c)  80 dl (dm</a:t>
            </a:r>
            <a:r>
              <a:rPr kumimoji="0" lang="cs-CZ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d) 5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(cl)               e) 0,79 hl  (l)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87824" y="188640"/>
            <a:ext cx="293491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OBJEM</a:t>
            </a:r>
            <a:endParaRPr lang="en-US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92280" y="836712"/>
            <a:ext cx="151216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>
                  <a:solidFill>
                    <a:srgbClr val="FF0000"/>
                  </a:solidFill>
                </a:ln>
                <a:solidFill>
                  <a:srgbClr val="CC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A.</a:t>
            </a:r>
            <a:endParaRPr lang="en-US" sz="9600" b="1" cap="none" spc="0" dirty="0">
              <a:ln w="11430">
                <a:solidFill>
                  <a:srgbClr val="FF0000"/>
                </a:solidFill>
              </a:ln>
              <a:solidFill>
                <a:srgbClr val="CC00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323528" y="3645024"/>
            <a:ext cx="8496944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827584" y="4221088"/>
            <a:ext cx="792088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1. Jak značíme objem a jaké má základní jednotky?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2. Jakým zařízením měříme objem?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3. Co musím před měřením zjistit?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4. Převeď: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a) 50 cm</a:t>
            </a:r>
            <a:r>
              <a:rPr kumimoji="0" lang="cs-CZ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(cl)                b) 5,78 dl (cl)                 c) 48,9 dm</a:t>
            </a:r>
            <a:r>
              <a:rPr kumimoji="0" lang="cs-CZ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(hl)        d)  0,43 hl (l)                 e) 45,6 cm</a:t>
            </a:r>
            <a:r>
              <a:rPr kumimoji="0" lang="cs-CZ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(dl)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80312" y="4365104"/>
            <a:ext cx="120417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cs-CZ" sz="9600" b="1" i="0" u="none" strike="noStrike" cap="none" spc="0" normalizeH="0" baseline="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B.</a:t>
            </a:r>
            <a:endParaRPr lang="cs-CZ" sz="96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001000" cy="1143000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340768"/>
            <a:ext cx="86044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prostor, který těleso zaujímá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Litr – kapaliny, polotekuté a sypké látky</a:t>
            </a:r>
          </a:p>
          <a:p>
            <a:pPr marL="342900" indent="-342900"/>
            <a:r>
              <a:rPr lang="cs-CZ" sz="2400" dirty="0" smtClean="0"/>
              <a:t>     m</a:t>
            </a:r>
            <a:r>
              <a:rPr lang="cs-CZ" sz="2400" baseline="30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cs-CZ" sz="2400" dirty="0" smtClean="0"/>
              <a:t> – pevné látky</a:t>
            </a:r>
          </a:p>
          <a:p>
            <a:pPr marL="342900" indent="-342900"/>
            <a:r>
              <a:rPr lang="cs-CZ" sz="2400" dirty="0" smtClean="0"/>
              <a:t>3. věrtel, pinta, barel</a:t>
            </a:r>
          </a:p>
          <a:p>
            <a:pPr marL="342900" indent="-342900"/>
            <a:r>
              <a:rPr lang="cs-CZ" sz="2400" dirty="0" smtClean="0"/>
              <a:t>4. a) 40 000 ml         b) 57 400 000 mm</a:t>
            </a:r>
            <a:r>
              <a:rPr lang="cs-CZ" sz="2400" baseline="30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cs-CZ" sz="2400" dirty="0" smtClean="0"/>
              <a:t>            c) 8 dm</a:t>
            </a:r>
            <a:r>
              <a:rPr lang="cs-CZ" sz="2400" baseline="30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cs-CZ" sz="2400" dirty="0" smtClean="0"/>
              <a:t>   </a:t>
            </a:r>
          </a:p>
          <a:p>
            <a:pPr marL="342900" indent="-342900"/>
            <a:r>
              <a:rPr lang="cs-CZ" sz="2400" dirty="0" smtClean="0"/>
              <a:t>    d) 500 cl               e) 79 l    </a:t>
            </a: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467544" y="3789040"/>
            <a:ext cx="8208912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7092280" y="836712"/>
            <a:ext cx="151216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>
                  <a:solidFill>
                    <a:srgbClr val="FF0000"/>
                  </a:solidFill>
                </a:ln>
                <a:solidFill>
                  <a:srgbClr val="CC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A.</a:t>
            </a:r>
            <a:endParaRPr lang="en-US" sz="9600" b="1" cap="none" spc="0" dirty="0">
              <a:ln w="11430">
                <a:solidFill>
                  <a:srgbClr val="FF0000"/>
                </a:solidFill>
              </a:ln>
              <a:solidFill>
                <a:srgbClr val="CC00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4077072"/>
            <a:ext cx="90730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>
                <a:latin typeface="+mj-lt"/>
              </a:rPr>
              <a:t>V  </a:t>
            </a:r>
            <a:r>
              <a:rPr lang="en-US" sz="2400" dirty="0" smtClean="0">
                <a:latin typeface="+mj-lt"/>
              </a:rPr>
              <a:t>[</a:t>
            </a:r>
            <a:r>
              <a:rPr lang="cs-CZ" sz="2400" dirty="0" smtClean="0">
                <a:latin typeface="+mj-lt"/>
              </a:rPr>
              <a:t>m</a:t>
            </a:r>
            <a:r>
              <a:rPr lang="cs-CZ" sz="2400" baseline="30000" dirty="0" smtClean="0">
                <a:latin typeface="+mj-lt"/>
                <a:ea typeface="Calibri" pitchFamily="34" charset="0"/>
                <a:cs typeface="Times New Roman" pitchFamily="18" charset="0"/>
              </a:rPr>
              <a:t>3 </a:t>
            </a:r>
            <a:r>
              <a:rPr lang="cs-CZ" sz="2400" dirty="0" smtClean="0">
                <a:latin typeface="+mj-lt"/>
                <a:ea typeface="Calibri" pitchFamily="34" charset="0"/>
                <a:cs typeface="Times New Roman" pitchFamily="18" charset="0"/>
              </a:rPr>
              <a:t> ,l</a:t>
            </a:r>
            <a:r>
              <a:rPr lang="en-US" sz="2400" dirty="0" smtClean="0">
                <a:latin typeface="+mj-lt"/>
                <a:ea typeface="Calibri" pitchFamily="34" charset="0"/>
                <a:cs typeface="Times New Roman" pitchFamily="18" charset="0"/>
              </a:rPr>
              <a:t> ]</a:t>
            </a:r>
          </a:p>
          <a:p>
            <a:pPr marL="342900" indent="-342900">
              <a:buAutoNum type="arabicPeriod"/>
            </a:pPr>
            <a:r>
              <a:rPr lang="en-US" sz="2400" dirty="0" err="1" smtClean="0">
                <a:latin typeface="+mj-lt"/>
                <a:ea typeface="Calibri" pitchFamily="34" charset="0"/>
                <a:cs typeface="Times New Roman" pitchFamily="18" charset="0"/>
              </a:rPr>
              <a:t>Odm</a:t>
            </a:r>
            <a:r>
              <a:rPr lang="cs-CZ" sz="2400" dirty="0" smtClean="0">
                <a:latin typeface="+mj-lt"/>
                <a:ea typeface="Calibri" pitchFamily="34" charset="0"/>
                <a:cs typeface="Times New Roman" pitchFamily="18" charset="0"/>
              </a:rPr>
              <a:t>ěrným válcem</a:t>
            </a:r>
          </a:p>
          <a:p>
            <a:pPr marL="342900" indent="-342900">
              <a:buAutoNum type="arabicPeriod"/>
            </a:pPr>
            <a:r>
              <a:rPr lang="cs-CZ" sz="2400" dirty="0" smtClean="0">
                <a:latin typeface="+mj-lt"/>
                <a:ea typeface="Calibri" pitchFamily="34" charset="0"/>
                <a:cs typeface="Times New Roman" pitchFamily="18" charset="0"/>
              </a:rPr>
              <a:t>- rozsah stupnice</a:t>
            </a:r>
          </a:p>
          <a:p>
            <a:pPr marL="342900" indent="-342900"/>
            <a:r>
              <a:rPr lang="cs-CZ" sz="2400" dirty="0" smtClean="0">
                <a:latin typeface="+mj-lt"/>
                <a:ea typeface="Calibri" pitchFamily="34" charset="0"/>
                <a:cs typeface="Times New Roman" pitchFamily="18" charset="0"/>
              </a:rPr>
              <a:t>     - nejmenší dílek</a:t>
            </a:r>
          </a:p>
          <a:p>
            <a:pPr marL="342900" indent="-342900"/>
            <a:r>
              <a:rPr lang="cs-CZ" sz="2400" dirty="0" smtClean="0">
                <a:latin typeface="+mj-lt"/>
                <a:ea typeface="Calibri" pitchFamily="34" charset="0"/>
                <a:cs typeface="Times New Roman" pitchFamily="18" charset="0"/>
              </a:rPr>
              <a:t>     - v jakých jednotkách je stupnice</a:t>
            </a:r>
          </a:p>
          <a:p>
            <a:pPr marL="342900" indent="-342900"/>
            <a:endParaRPr lang="cs-CZ" sz="2400" dirty="0" smtClean="0">
              <a:latin typeface="+mj-lt"/>
              <a:ea typeface="Calibri" pitchFamily="34" charset="0"/>
              <a:cs typeface="Times New Roman" pitchFamily="18" charset="0"/>
            </a:endParaRPr>
          </a:p>
          <a:p>
            <a:pPr marL="342900" indent="-342900"/>
            <a:r>
              <a:rPr lang="cs-CZ" sz="2400" dirty="0" smtClean="0">
                <a:latin typeface="+mj-lt"/>
                <a:ea typeface="Calibri" pitchFamily="34" charset="0"/>
                <a:cs typeface="Times New Roman" pitchFamily="18" charset="0"/>
              </a:rPr>
              <a:t>4. a) 5 cl     b) 57,8 cl        c) 0,489 hl       d)  43 l     e) 0,456 dl  </a:t>
            </a:r>
          </a:p>
        </p:txBody>
      </p:sp>
      <p:sp>
        <p:nvSpPr>
          <p:cNvPr id="8" name="Rectangle 7"/>
          <p:cNvSpPr/>
          <p:nvPr/>
        </p:nvSpPr>
        <p:spPr>
          <a:xfrm>
            <a:off x="6660232" y="4293096"/>
            <a:ext cx="120417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cs-CZ" sz="9600" b="1" i="0" u="none" strike="noStrike" cap="none" spc="0" normalizeH="0" baseline="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B.</a:t>
            </a:r>
            <a:endParaRPr lang="cs-CZ" sz="96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72400" cy="803176"/>
          </a:xfrm>
        </p:spPr>
        <p:txBody>
          <a:bodyPr/>
          <a:lstStyle/>
          <a:p>
            <a:r>
              <a:rPr lang="cs-CZ" dirty="0" smtClean="0"/>
              <a:t>Zdroje :</a:t>
            </a:r>
            <a:endParaRPr lang="cs-CZ" dirty="0"/>
          </a:p>
        </p:txBody>
      </p:sp>
      <p:sp>
        <p:nvSpPr>
          <p:cNvPr id="4" name="Rectangle 3"/>
          <p:cNvSpPr/>
          <p:nvPr/>
        </p:nvSpPr>
        <p:spPr>
          <a:xfrm>
            <a:off x="755576" y="1412776"/>
            <a:ext cx="48118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Ilustrace: http://office.microsoft.com</a:t>
            </a:r>
            <a:endParaRPr lang="cs-CZ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1150" y="404664"/>
            <a:ext cx="1537683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5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RIVE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IV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VET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VET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Theme15</Template>
  <TotalTime>89</TotalTime>
  <Words>610</Words>
  <Application>Microsoft Office PowerPoint</Application>
  <PresentationFormat>On-screen Show (4:3)</PresentationFormat>
  <Paragraphs>131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Theme15</vt:lpstr>
      <vt:lpstr>Slide 1</vt:lpstr>
      <vt:lpstr>Anotace:</vt:lpstr>
      <vt:lpstr>Převody - objem</vt:lpstr>
      <vt:lpstr>Převody  - objem</vt:lpstr>
      <vt:lpstr>Převody  - objem</vt:lpstr>
      <vt:lpstr>Slide 6</vt:lpstr>
      <vt:lpstr>ŘEŠENÍ</vt:lpstr>
      <vt:lpstr>Zdroje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kb</dc:creator>
  <cp:lastModifiedBy>kb</cp:lastModifiedBy>
  <cp:revision>15</cp:revision>
  <dcterms:created xsi:type="dcterms:W3CDTF">2012-03-12T22:02:50Z</dcterms:created>
  <dcterms:modified xsi:type="dcterms:W3CDTF">2012-04-12T05:36:57Z</dcterms:modified>
</cp:coreProperties>
</file>