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9A381BF-47EC-431D-9483-CC5BDDA7153B}" type="datetimeFigureOut">
              <a:rPr lang="cs-CZ" smtClean="0"/>
              <a:pPr/>
              <a:t>29.4.2012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74E584-12A2-4F69-90F1-7B4CECF0BD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187624" y="260648"/>
            <a:ext cx="5962530" cy="377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AUTOR: Mgr. Miroslava Šerá   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DATUM VYTVOŘENÍ : duben 2012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NÁZEV: VY_32_INOVACE_14_FYZIKA_6._ROČNÍK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VZDĚLÁVACÍ  OBLAST: Člověk a příroda</a:t>
            </a: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TÉMA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smtClean="0">
                <a:latin typeface="Arial" pitchFamily="34" charset="0"/>
                <a:cs typeface="Arial" pitchFamily="34" charset="0"/>
              </a:rPr>
              <a:t>Převody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jednotek - hmotnost</a:t>
            </a:r>
          </a:p>
          <a:p>
            <a:pPr eaLnBrk="0" hangingPunct="0"/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r>
              <a:rPr lang="cs-CZ" sz="1600" dirty="0" smtClean="0">
                <a:latin typeface="Arial" pitchFamily="34" charset="0"/>
                <a:cs typeface="Arial" pitchFamily="34" charset="0"/>
              </a:rPr>
              <a:t>ČÍSLO PROJEKTU: CZ.1.07/1.4.00/21.1427 </a:t>
            </a:r>
            <a:endParaRPr lang="cs-CZ" sz="900" dirty="0" smtClean="0">
              <a:latin typeface="Arial" pitchFamily="34" charset="0"/>
              <a:cs typeface="Arial" pitchFamily="34" charset="0"/>
            </a:endParaRPr>
          </a:p>
          <a:p>
            <a:pPr eaLnBrk="0" hangingPunct="0"/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292600"/>
            <a:ext cx="597217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547664" y="0"/>
            <a:ext cx="7406640" cy="1472184"/>
          </a:xfrm>
        </p:spPr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388319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 určeno žákům 6. ročníku</a:t>
            </a:r>
          </a:p>
          <a:p>
            <a:pPr>
              <a:buFontTx/>
              <a:buChar char="-"/>
            </a:pPr>
            <a:r>
              <a:rPr lang="cs-CZ" dirty="0" smtClean="0"/>
              <a:t> žák si zopakuje převody jednotek hmotnosti  </a:t>
            </a:r>
          </a:p>
          <a:p>
            <a:pPr>
              <a:buFontTx/>
              <a:buChar char="-"/>
            </a:pPr>
            <a:r>
              <a:rPr lang="cs-CZ" dirty="0" smtClean="0"/>
              <a:t> 4 opakovací snímky:</a:t>
            </a:r>
          </a:p>
          <a:p>
            <a:pPr marL="541782" indent="-514350"/>
            <a:r>
              <a:rPr lang="cs-CZ" dirty="0" smtClean="0"/>
              <a:t>1. – 2. snímek </a:t>
            </a:r>
          </a:p>
          <a:p>
            <a:pPr marL="541782" indent="-514350"/>
            <a:r>
              <a:rPr lang="cs-CZ" dirty="0" smtClean="0"/>
              <a:t>       - žák si procvičí převody jednotek hmotnosti</a:t>
            </a:r>
          </a:p>
          <a:p>
            <a:pPr marL="541782" indent="-514350"/>
            <a:r>
              <a:rPr lang="cs-CZ" dirty="0" smtClean="0"/>
              <a:t>3. snímek – zadání testu</a:t>
            </a:r>
          </a:p>
          <a:p>
            <a:pPr marL="541782" indent="-514350"/>
            <a:r>
              <a:rPr lang="cs-CZ" dirty="0" smtClean="0"/>
              <a:t>4. snímek – řešení testu</a:t>
            </a:r>
          </a:p>
          <a:p>
            <a:r>
              <a:rPr lang="cs-CZ" dirty="0" smtClean="0"/>
              <a:t>                           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cs-CZ" dirty="0" smtClean="0"/>
              <a:t>Převody - hmotnost</a:t>
            </a:r>
            <a:endParaRPr lang="cs-CZ" dirty="0"/>
          </a:p>
        </p:txBody>
      </p:sp>
      <p:sp>
        <p:nvSpPr>
          <p:cNvPr id="3" name="TextBox 2"/>
          <p:cNvSpPr txBox="1"/>
          <p:nvPr/>
        </p:nvSpPr>
        <p:spPr>
          <a:xfrm>
            <a:off x="2627784" y="1196752"/>
            <a:ext cx="309634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400" dirty="0"/>
              <a:t>53,26 g (kg)                                        </a:t>
            </a:r>
            <a:endParaRPr lang="cs-CZ" sz="2400" dirty="0" smtClean="0"/>
          </a:p>
          <a:p>
            <a:pPr lvl="0"/>
            <a:endParaRPr lang="cs-CZ" sz="800" dirty="0"/>
          </a:p>
          <a:p>
            <a:pPr lvl="0"/>
            <a:r>
              <a:rPr lang="cs-CZ" sz="2400" dirty="0" smtClean="0"/>
              <a:t>3336,6 </a:t>
            </a:r>
            <a:r>
              <a:rPr lang="cs-CZ" sz="2400" dirty="0"/>
              <a:t>mg  (g)                         </a:t>
            </a:r>
            <a:r>
              <a:rPr lang="cs-CZ" sz="2400" dirty="0" smtClean="0"/>
              <a:t> </a:t>
            </a:r>
          </a:p>
          <a:p>
            <a:pPr lvl="0"/>
            <a:endParaRPr lang="cs-CZ" sz="800" dirty="0"/>
          </a:p>
          <a:p>
            <a:pPr lvl="0"/>
            <a:r>
              <a:rPr lang="cs-CZ" sz="2400" dirty="0" smtClean="0"/>
              <a:t>986358 </a:t>
            </a:r>
            <a:r>
              <a:rPr lang="cs-CZ" sz="2400" dirty="0"/>
              <a:t>mg  (t)                        </a:t>
            </a:r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0,34 </a:t>
            </a:r>
            <a:r>
              <a:rPr lang="cs-CZ" sz="2400" dirty="0"/>
              <a:t>g  (mg)                                  </a:t>
            </a:r>
            <a:endParaRPr lang="cs-CZ" sz="2400" dirty="0" smtClean="0"/>
          </a:p>
          <a:p>
            <a:pPr lvl="0"/>
            <a:endParaRPr lang="cs-CZ" sz="800" dirty="0"/>
          </a:p>
          <a:p>
            <a:pPr lvl="0"/>
            <a:r>
              <a:rPr lang="cs-CZ" sz="2400" dirty="0" smtClean="0"/>
              <a:t>0,0045 </a:t>
            </a:r>
            <a:r>
              <a:rPr lang="cs-CZ" sz="2400" dirty="0"/>
              <a:t>t (kg)                           </a:t>
            </a:r>
            <a:endParaRPr lang="cs-CZ" sz="2400" dirty="0" smtClean="0"/>
          </a:p>
          <a:p>
            <a:pPr lvl="0"/>
            <a:endParaRPr lang="cs-CZ" sz="800" dirty="0"/>
          </a:p>
          <a:p>
            <a:pPr lvl="0"/>
            <a:r>
              <a:rPr lang="cs-CZ" sz="2400" dirty="0" smtClean="0"/>
              <a:t>21,21 </a:t>
            </a:r>
            <a:r>
              <a:rPr lang="cs-CZ" sz="2400" dirty="0"/>
              <a:t>g ( kg )</a:t>
            </a:r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89650 </a:t>
            </a:r>
            <a:r>
              <a:rPr lang="cs-CZ" sz="2400" dirty="0"/>
              <a:t>mg (kg)                                   </a:t>
            </a:r>
            <a:r>
              <a:rPr lang="cs-CZ" sz="2400" dirty="0" smtClean="0"/>
              <a:t> </a:t>
            </a:r>
          </a:p>
          <a:p>
            <a:pPr lvl="0"/>
            <a:endParaRPr lang="cs-CZ" sz="800" dirty="0"/>
          </a:p>
          <a:p>
            <a:pPr lvl="0"/>
            <a:r>
              <a:rPr lang="cs-CZ" sz="2400" dirty="0" smtClean="0"/>
              <a:t>0,888 </a:t>
            </a:r>
            <a:r>
              <a:rPr lang="cs-CZ" sz="2400" dirty="0"/>
              <a:t>kg  (g)                           </a:t>
            </a:r>
            <a:endParaRPr lang="cs-CZ" sz="2400" dirty="0" smtClean="0"/>
          </a:p>
          <a:p>
            <a:pPr lvl="0"/>
            <a:endParaRPr lang="cs-CZ" sz="800" dirty="0"/>
          </a:p>
          <a:p>
            <a:pPr lvl="0"/>
            <a:r>
              <a:rPr lang="cs-CZ" sz="2400" dirty="0" smtClean="0"/>
              <a:t>3215 mg (kg)</a:t>
            </a:r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202020 </a:t>
            </a:r>
            <a:r>
              <a:rPr lang="cs-CZ" sz="2400" dirty="0"/>
              <a:t>mg (g</a:t>
            </a:r>
            <a:r>
              <a:rPr lang="cs-CZ" sz="2400" dirty="0" smtClean="0"/>
              <a:t>)</a:t>
            </a:r>
          </a:p>
          <a:p>
            <a:endParaRPr lang="cs-CZ" sz="800" dirty="0" smtClean="0"/>
          </a:p>
          <a:p>
            <a:r>
              <a:rPr lang="cs-CZ" sz="2400" dirty="0" smtClean="0"/>
              <a:t>5,210 kg (mg)  </a:t>
            </a:r>
            <a:endParaRPr lang="cs-CZ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cs-CZ" dirty="0" smtClean="0"/>
              <a:t>Převody hmotnost</a:t>
            </a:r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2123728" y="979468"/>
            <a:ext cx="525658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62,35 g (mg)                                        </a:t>
            </a:r>
            <a:endParaRPr lang="cs-CZ" sz="2400" dirty="0" smtClean="0"/>
          </a:p>
          <a:p>
            <a:endParaRPr lang="cs-CZ" sz="800" dirty="0" smtClean="0"/>
          </a:p>
          <a:p>
            <a:r>
              <a:rPr lang="cs-CZ" sz="2400" dirty="0" smtClean="0"/>
              <a:t>6,636 </a:t>
            </a:r>
            <a:r>
              <a:rPr lang="cs-CZ" sz="2400" dirty="0"/>
              <a:t>g  (mg)                     </a:t>
            </a:r>
            <a:endParaRPr lang="cs-CZ" sz="2400" dirty="0" smtClean="0"/>
          </a:p>
          <a:p>
            <a:endParaRPr lang="cs-CZ" sz="800" dirty="0" smtClean="0"/>
          </a:p>
          <a:p>
            <a:r>
              <a:rPr lang="cs-CZ" sz="2400" dirty="0" smtClean="0"/>
              <a:t>23,59 </a:t>
            </a:r>
            <a:r>
              <a:rPr lang="cs-CZ" sz="2400" dirty="0"/>
              <a:t>t (kg)                        </a:t>
            </a:r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450 mg  (g)                           </a:t>
            </a:r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212000 </a:t>
            </a:r>
            <a:r>
              <a:rPr lang="cs-CZ" sz="2400" dirty="0"/>
              <a:t>g ( t )</a:t>
            </a:r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89650 </a:t>
            </a:r>
            <a:r>
              <a:rPr lang="cs-CZ" sz="2400" dirty="0"/>
              <a:t>mg (g )                                      </a:t>
            </a:r>
            <a:endParaRPr lang="cs-CZ" sz="2400" dirty="0" smtClean="0"/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88 </a:t>
            </a:r>
            <a:r>
              <a:rPr lang="cs-CZ" sz="2400" dirty="0"/>
              <a:t>000 g (t)                     </a:t>
            </a:r>
            <a:endParaRPr lang="cs-CZ" sz="2400" dirty="0" smtClean="0"/>
          </a:p>
          <a:p>
            <a:pPr lvl="0"/>
            <a:endParaRPr lang="cs-CZ" sz="800" dirty="0" smtClean="0"/>
          </a:p>
          <a:p>
            <a:pPr lvl="0"/>
            <a:r>
              <a:rPr lang="cs-CZ" sz="2400" dirty="0" smtClean="0"/>
              <a:t>0,3215 </a:t>
            </a:r>
            <a:r>
              <a:rPr lang="cs-CZ" sz="2400" dirty="0"/>
              <a:t>t ( kg)</a:t>
            </a:r>
          </a:p>
          <a:p>
            <a:endParaRPr lang="cs-CZ" sz="800" dirty="0" smtClean="0"/>
          </a:p>
          <a:p>
            <a:r>
              <a:rPr lang="cs-CZ" sz="2400" dirty="0" smtClean="0"/>
              <a:t>0,000020 </a:t>
            </a:r>
            <a:r>
              <a:rPr lang="cs-CZ" sz="2400" dirty="0"/>
              <a:t>kg (mg)                                </a:t>
            </a:r>
            <a:endParaRPr lang="cs-CZ" sz="2400" dirty="0" smtClean="0"/>
          </a:p>
          <a:p>
            <a:endParaRPr lang="cs-CZ" sz="800" dirty="0" smtClean="0"/>
          </a:p>
          <a:p>
            <a:r>
              <a:rPr lang="cs-CZ" sz="2400" dirty="0" smtClean="0"/>
              <a:t>85,85 </a:t>
            </a:r>
            <a:r>
              <a:rPr lang="cs-CZ" sz="2400" dirty="0"/>
              <a:t>kg (t)                       </a:t>
            </a:r>
            <a:endParaRPr lang="cs-CZ" sz="2400" dirty="0" smtClean="0"/>
          </a:p>
          <a:p>
            <a:endParaRPr lang="cs-CZ" sz="800" dirty="0" smtClean="0"/>
          </a:p>
          <a:p>
            <a:r>
              <a:rPr lang="cs-CZ" sz="2400" dirty="0" smtClean="0"/>
              <a:t>5,6 </a:t>
            </a:r>
            <a:r>
              <a:rPr lang="cs-CZ" sz="2400" dirty="0"/>
              <a:t>kg (g)                                                                                                                                                     </a:t>
            </a:r>
          </a:p>
          <a:p>
            <a:endParaRPr lang="cs-CZ" sz="8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0"/>
            <a:ext cx="7498080" cy="1143000"/>
          </a:xfrm>
        </p:spPr>
        <p:txBody>
          <a:bodyPr/>
          <a:lstStyle/>
          <a:p>
            <a:pPr algn="ctr"/>
            <a:r>
              <a:rPr lang="cs-CZ" dirty="0" smtClean="0"/>
              <a:t>HMOTNOST - test</a:t>
            </a:r>
            <a:endParaRPr lang="cs-CZ" dirty="0"/>
          </a:p>
        </p:txBody>
      </p:sp>
      <p:sp>
        <p:nvSpPr>
          <p:cNvPr id="3" name="TextBox 2"/>
          <p:cNvSpPr txBox="1"/>
          <p:nvPr/>
        </p:nvSpPr>
        <p:spPr>
          <a:xfrm>
            <a:off x="1403648" y="1052736"/>
            <a:ext cx="72728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AutoNum type="alphaLcParenR"/>
            </a:pPr>
            <a:r>
              <a:rPr lang="cs-CZ" sz="2400" dirty="0" smtClean="0"/>
              <a:t>53,26 </a:t>
            </a:r>
            <a:r>
              <a:rPr lang="cs-CZ" sz="2400" dirty="0"/>
              <a:t>g  [kg]                                   </a:t>
            </a:r>
            <a:endParaRPr lang="cs-CZ" sz="2400" dirty="0" smtClean="0"/>
          </a:p>
          <a:p>
            <a:pPr marL="457200" lvl="0" indent="-457200">
              <a:buAutoNum type="alphaLcParenR"/>
            </a:pPr>
            <a:r>
              <a:rPr lang="cs-CZ" sz="2400" dirty="0" smtClean="0"/>
              <a:t>3336,6 </a:t>
            </a:r>
            <a:r>
              <a:rPr lang="cs-CZ" sz="2400" dirty="0"/>
              <a:t>mg  </a:t>
            </a:r>
            <a:r>
              <a:rPr lang="en-US" sz="2400" dirty="0"/>
              <a:t>[</a:t>
            </a:r>
            <a:r>
              <a:rPr lang="cs-CZ" sz="2400" dirty="0"/>
              <a:t>g]                         </a:t>
            </a:r>
            <a:endParaRPr lang="cs-CZ" sz="2400" dirty="0" smtClean="0"/>
          </a:p>
          <a:p>
            <a:pPr marL="457200" lvl="0" indent="-457200">
              <a:buAutoNum type="alphaLcParenR"/>
            </a:pPr>
            <a:r>
              <a:rPr lang="cs-CZ" sz="2400" dirty="0" smtClean="0"/>
              <a:t>986358 </a:t>
            </a:r>
            <a:r>
              <a:rPr lang="cs-CZ" sz="2400" dirty="0"/>
              <a:t>mg  [t]                        </a:t>
            </a:r>
          </a:p>
          <a:p>
            <a:pPr marL="457200" lvl="0" indent="-457200">
              <a:buAutoNum type="alphaLcParenR" startAt="4"/>
            </a:pPr>
            <a:r>
              <a:rPr lang="cs-CZ" sz="2400" dirty="0" smtClean="0"/>
              <a:t>0,3804 </a:t>
            </a:r>
            <a:r>
              <a:rPr lang="cs-CZ" sz="2400" dirty="0"/>
              <a:t>g  [mg]                                   </a:t>
            </a:r>
            <a:endParaRPr lang="cs-CZ" sz="2400" dirty="0" smtClean="0"/>
          </a:p>
          <a:p>
            <a:pPr marL="457200" lvl="0" indent="-457200">
              <a:buAutoNum type="alphaLcParenR" startAt="4"/>
            </a:pPr>
            <a:r>
              <a:rPr lang="cs-CZ" sz="2400" dirty="0" smtClean="0"/>
              <a:t>0,0045 </a:t>
            </a:r>
            <a:r>
              <a:rPr lang="cs-CZ" sz="2400" dirty="0"/>
              <a:t>t [kg]                                </a:t>
            </a:r>
            <a:endParaRPr lang="cs-CZ" sz="2400" dirty="0" smtClean="0"/>
          </a:p>
          <a:p>
            <a:pPr marL="457200" lvl="0" indent="-457200">
              <a:buAutoNum type="alphaLcParenR" startAt="4"/>
            </a:pPr>
            <a:r>
              <a:rPr lang="cs-CZ" sz="2400" dirty="0" smtClean="0"/>
              <a:t>21,21 </a:t>
            </a:r>
            <a:r>
              <a:rPr lang="cs-CZ" sz="2400" dirty="0"/>
              <a:t>g [kg</a:t>
            </a:r>
            <a:r>
              <a:rPr lang="cs-CZ" sz="2400" dirty="0" smtClean="0"/>
              <a:t>]</a:t>
            </a:r>
            <a:endParaRPr lang="cs-CZ" sz="2400" dirty="0"/>
          </a:p>
        </p:txBody>
      </p:sp>
      <p:sp>
        <p:nvSpPr>
          <p:cNvPr id="4" name="Rectangle 3"/>
          <p:cNvSpPr/>
          <p:nvPr/>
        </p:nvSpPr>
        <p:spPr>
          <a:xfrm>
            <a:off x="5868144" y="1340768"/>
            <a:ext cx="151216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>
                  <a:solidFill>
                    <a:srgbClr val="FF0000"/>
                  </a:solidFill>
                </a:ln>
                <a:solidFill>
                  <a:srgbClr val="CC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A.</a:t>
            </a:r>
            <a:endParaRPr lang="en-US" sz="9600" b="1" cap="none" spc="0" dirty="0">
              <a:ln w="11430">
                <a:solidFill>
                  <a:srgbClr val="FF0000"/>
                </a:solidFill>
              </a:ln>
              <a:solidFill>
                <a:srgbClr val="CC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971600" y="3501008"/>
            <a:ext cx="81724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364088" y="3861048"/>
            <a:ext cx="324036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a) 62,35 </a:t>
            </a:r>
            <a:r>
              <a:rPr lang="cs-CZ" sz="2400" dirty="0"/>
              <a:t>g [mg]                                       </a:t>
            </a:r>
            <a:r>
              <a:rPr lang="cs-CZ" sz="2400" dirty="0" smtClean="0"/>
              <a:t>b) </a:t>
            </a:r>
            <a:r>
              <a:rPr lang="cs-CZ" sz="2400" dirty="0"/>
              <a:t>6636 mg  [g]                            </a:t>
            </a:r>
            <a:r>
              <a:rPr lang="cs-CZ" sz="2400" dirty="0" smtClean="0"/>
              <a:t>c)  </a:t>
            </a:r>
            <a:r>
              <a:rPr lang="cs-CZ" sz="2400" dirty="0"/>
              <a:t>23,59 t [kg]</a:t>
            </a:r>
          </a:p>
          <a:p>
            <a:r>
              <a:rPr lang="cs-CZ" sz="2400" dirty="0" smtClean="0"/>
              <a:t>d) </a:t>
            </a:r>
            <a:r>
              <a:rPr lang="cs-CZ" sz="2400" dirty="0"/>
              <a:t>888 000 g [t]                                      </a:t>
            </a:r>
            <a:r>
              <a:rPr lang="cs-CZ" sz="2400" dirty="0" smtClean="0"/>
              <a:t>e) </a:t>
            </a:r>
            <a:r>
              <a:rPr lang="cs-CZ" sz="2400" dirty="0"/>
              <a:t>0,3215 t [kg]                          f)  0,000020 kg [mg]                              </a:t>
            </a:r>
          </a:p>
          <a:p>
            <a:endParaRPr lang="cs-CZ" dirty="0"/>
          </a:p>
        </p:txBody>
      </p:sp>
      <p:sp>
        <p:nvSpPr>
          <p:cNvPr id="8" name="Rectangle 7"/>
          <p:cNvSpPr/>
          <p:nvPr/>
        </p:nvSpPr>
        <p:spPr>
          <a:xfrm>
            <a:off x="2915816" y="4293096"/>
            <a:ext cx="136815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cs-CZ" sz="9600" b="1" i="0" u="none" strike="noStrike" cap="none" spc="0" normalizeH="0" baseline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B.</a:t>
            </a:r>
            <a:endParaRPr lang="cs-CZ" sz="96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TextBox 2"/>
          <p:cNvSpPr txBox="1"/>
          <p:nvPr/>
        </p:nvSpPr>
        <p:spPr>
          <a:xfrm>
            <a:off x="1619672" y="1052736"/>
            <a:ext cx="30243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a) 0,05326 kg </a:t>
            </a:r>
          </a:p>
          <a:p>
            <a:r>
              <a:rPr lang="cs-CZ" sz="2400" dirty="0" smtClean="0"/>
              <a:t>b) 3,3366 g</a:t>
            </a:r>
          </a:p>
          <a:p>
            <a:r>
              <a:rPr lang="cs-CZ" sz="2400" dirty="0" smtClean="0"/>
              <a:t>c) 0,000 986 358 t</a:t>
            </a:r>
          </a:p>
          <a:p>
            <a:r>
              <a:rPr lang="cs-CZ" sz="2400" dirty="0" smtClean="0"/>
              <a:t>d) 380,4 mg</a:t>
            </a:r>
          </a:p>
          <a:p>
            <a:r>
              <a:rPr lang="cs-CZ" sz="2400" dirty="0" smtClean="0"/>
              <a:t>e) 4,5 kg</a:t>
            </a:r>
          </a:p>
          <a:p>
            <a:r>
              <a:rPr lang="cs-CZ" sz="2400" dirty="0" smtClean="0"/>
              <a:t>f) 0,02121kg</a:t>
            </a:r>
            <a:endParaRPr lang="cs-CZ" sz="24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043608" y="3573016"/>
            <a:ext cx="810039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220072" y="3933056"/>
            <a:ext cx="27363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a) 62350 mg </a:t>
            </a:r>
          </a:p>
          <a:p>
            <a:r>
              <a:rPr lang="cs-CZ" sz="2400" dirty="0" smtClean="0"/>
              <a:t>b) 6,636 g</a:t>
            </a:r>
          </a:p>
          <a:p>
            <a:r>
              <a:rPr lang="cs-CZ" sz="2400" dirty="0" smtClean="0"/>
              <a:t>c) 23590 t</a:t>
            </a:r>
          </a:p>
          <a:p>
            <a:r>
              <a:rPr lang="cs-CZ" sz="2400" dirty="0" smtClean="0"/>
              <a:t>d) 0, 888  t</a:t>
            </a:r>
          </a:p>
          <a:p>
            <a:r>
              <a:rPr lang="cs-CZ" sz="2400" dirty="0" smtClean="0"/>
              <a:t>e) 321,5 kg</a:t>
            </a:r>
          </a:p>
          <a:p>
            <a:r>
              <a:rPr lang="cs-CZ" sz="2400" dirty="0" smtClean="0"/>
              <a:t>f) 20 mg</a:t>
            </a:r>
          </a:p>
        </p:txBody>
      </p:sp>
      <p:sp>
        <p:nvSpPr>
          <p:cNvPr id="8" name="Rectangle 7"/>
          <p:cNvSpPr/>
          <p:nvPr/>
        </p:nvSpPr>
        <p:spPr>
          <a:xfrm>
            <a:off x="5868144" y="1340768"/>
            <a:ext cx="151216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>
                  <a:solidFill>
                    <a:srgbClr val="FF0000"/>
                  </a:solidFill>
                </a:ln>
                <a:solidFill>
                  <a:srgbClr val="CC00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A.</a:t>
            </a:r>
            <a:endParaRPr lang="en-US" sz="9600" b="1" cap="none" spc="0" dirty="0">
              <a:ln w="11430">
                <a:solidFill>
                  <a:srgbClr val="FF0000"/>
                </a:solidFill>
              </a:ln>
              <a:solidFill>
                <a:srgbClr val="CC00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15816" y="4293096"/>
            <a:ext cx="136815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kumimoji="0" lang="cs-CZ" sz="9600" b="1" i="0" u="none" strike="noStrike" cap="none" spc="0" normalizeH="0" baseline="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C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B.</a:t>
            </a:r>
            <a:endParaRPr lang="cs-CZ" sz="9600" b="1" cap="none" spc="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26">
  <a:themeElements>
    <a:clrScheme name="Custom 5">
      <a:dk1>
        <a:sysClr val="windowText" lastClr="000000"/>
      </a:dk1>
      <a:lt1>
        <a:srgbClr val="E0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Theme26</Template>
  <TotalTime>33</TotalTime>
  <Words>343</Words>
  <Application>Microsoft Office PowerPoint</Application>
  <PresentationFormat>On-screen Show (4:3)</PresentationFormat>
  <Paragraphs>96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Theme26</vt:lpstr>
      <vt:lpstr>Slide 1</vt:lpstr>
      <vt:lpstr>ANOTACE</vt:lpstr>
      <vt:lpstr>Převody - hmotnost</vt:lpstr>
      <vt:lpstr>Převody hmotnost</vt:lpstr>
      <vt:lpstr>HMOTNOST - test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kb</dc:creator>
  <cp:lastModifiedBy>kb</cp:lastModifiedBy>
  <cp:revision>5</cp:revision>
  <dcterms:created xsi:type="dcterms:W3CDTF">2012-04-29T19:52:13Z</dcterms:created>
  <dcterms:modified xsi:type="dcterms:W3CDTF">2012-04-29T20:26:14Z</dcterms:modified>
</cp:coreProperties>
</file>