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C87287-C51C-453A-9CD1-444E555B5A7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F4E625-7CA0-4CC8-AFCE-08BB5B5936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C87287-C51C-453A-9CD1-444E555B5A7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F4E625-7CA0-4CC8-AFCE-08BB5B593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C87287-C51C-453A-9CD1-444E555B5A7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F4E625-7CA0-4CC8-AFCE-08BB5B5936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C87287-C51C-453A-9CD1-444E555B5A7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F4E625-7CA0-4CC8-AFCE-08BB5B593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C87287-C51C-453A-9CD1-444E555B5A7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F4E625-7CA0-4CC8-AFCE-08BB5B593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C87287-C51C-453A-9CD1-444E555B5A7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F4E625-7CA0-4CC8-AFCE-08BB5B593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C87287-C51C-453A-9CD1-444E555B5A7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F4E625-7CA0-4CC8-AFCE-08BB5B5936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C87287-C51C-453A-9CD1-444E555B5A7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F4E625-7CA0-4CC8-AFCE-08BB5B593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C87287-C51C-453A-9CD1-444E555B5A7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F4E625-7CA0-4CC8-AFCE-08BB5B5936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C87287-C51C-453A-9CD1-444E555B5A7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F4E625-7CA0-4CC8-AFCE-08BB5B593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C87287-C51C-453A-9CD1-444E555B5A7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F4E625-7CA0-4CC8-AFCE-08BB5B5936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2C87287-C51C-453A-9CD1-444E555B5A7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5F4E625-7CA0-4CC8-AFCE-08BB5B5936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1187624" y="260648"/>
            <a:ext cx="5962530" cy="377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AUTOR: Mgr. Miroslava Šerá   </a:t>
            </a:r>
          </a:p>
          <a:p>
            <a:pPr eaLnBrk="0" hangingPunct="0"/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DATUM VYTVOŘENÍ : duben 2012</a:t>
            </a: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 VY_32_INOVACE_15_FYZIKA_6._ROČNÍK</a:t>
            </a:r>
          </a:p>
          <a:p>
            <a:pPr eaLnBrk="0" hangingPunct="0"/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VZDĚLÁVACÍ  OBLAST: Člověk a příroda</a:t>
            </a: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TÉMA: Hmotnost – opakování</a:t>
            </a:r>
          </a:p>
          <a:p>
            <a:pPr eaLnBrk="0" hangingPunct="0"/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ČÍSLO PROJEKTU: CZ.1.07/1.4.00/21.1427 </a:t>
            </a:r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83685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624" y="1844824"/>
            <a:ext cx="7740352" cy="2016224"/>
          </a:xfrm>
        </p:spPr>
        <p:txBody>
          <a:bodyPr>
            <a:normAutofit fontScale="85000"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 určeno žákům 6. ročníku</a:t>
            </a:r>
          </a:p>
          <a:p>
            <a:pPr>
              <a:buFontTx/>
              <a:buChar char="-"/>
            </a:pPr>
            <a:r>
              <a:rPr lang="cs-CZ" dirty="0" smtClean="0"/>
              <a:t> žák si zopakuje hmotnost těles</a:t>
            </a:r>
          </a:p>
          <a:p>
            <a:pPr>
              <a:buFontTx/>
              <a:buChar char="-"/>
            </a:pPr>
            <a:r>
              <a:rPr lang="cs-CZ" dirty="0" smtClean="0"/>
              <a:t> 4 opakovací snímky</a:t>
            </a:r>
          </a:p>
          <a:p>
            <a:r>
              <a:rPr lang="cs-CZ" dirty="0" smtClean="0"/>
              <a:t>                           - každý žák zodpoví jednu otázku</a:t>
            </a:r>
          </a:p>
          <a:p>
            <a:r>
              <a:rPr lang="cs-CZ" dirty="0" smtClean="0"/>
              <a:t>                           - správnost odpovědi si ověří kliknutím myši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ctrTitle"/>
          </p:nvPr>
        </p:nvSpPr>
        <p:spPr>
          <a:xfrm>
            <a:off x="1043608" y="-171400"/>
            <a:ext cx="8100392" cy="1124886"/>
          </a:xfrm>
        </p:spPr>
        <p:txBody>
          <a:bodyPr/>
          <a:lstStyle/>
          <a:p>
            <a:pPr algn="ctr"/>
            <a:r>
              <a:rPr lang="cs-CZ" b="1" u="sng" dirty="0" smtClean="0"/>
              <a:t>HMOTNOST - opakování</a:t>
            </a:r>
            <a:endParaRPr lang="cs-CZ" b="1" u="sng" dirty="0"/>
          </a:p>
        </p:txBody>
      </p:sp>
      <p:sp>
        <p:nvSpPr>
          <p:cNvPr id="11" name="TextBox 10"/>
          <p:cNvSpPr txBox="1"/>
          <p:nvPr/>
        </p:nvSpPr>
        <p:spPr>
          <a:xfrm>
            <a:off x="1331640" y="1556792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Definuj pojem hmotnost.</a:t>
            </a:r>
            <a:endParaRPr lang="cs-CZ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2555776" y="1988840"/>
            <a:ext cx="6588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m</a:t>
            </a:r>
            <a:r>
              <a:rPr lang="cs-CZ" sz="2400" dirty="0" smtClean="0">
                <a:solidFill>
                  <a:srgbClr val="002060"/>
                </a:solidFill>
              </a:rPr>
              <a:t>nožství látky v tělese, vyjádřené pomocí čísel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331640" y="2636912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Jak značíme hmotnost ve fyzice?</a:t>
            </a:r>
            <a:endParaRPr lang="cs-CZ" sz="2400" dirty="0"/>
          </a:p>
        </p:txBody>
      </p:sp>
      <p:sp>
        <p:nvSpPr>
          <p:cNvPr id="14" name="TextBox 13"/>
          <p:cNvSpPr txBox="1"/>
          <p:nvPr/>
        </p:nvSpPr>
        <p:spPr>
          <a:xfrm>
            <a:off x="6732240" y="270892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331640" y="3429000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Jaké má hmotnost základní jednotky?</a:t>
            </a:r>
            <a:endParaRPr lang="cs-CZ" sz="2400" dirty="0"/>
          </a:p>
        </p:txBody>
      </p:sp>
      <p:sp>
        <p:nvSpPr>
          <p:cNvPr id="16" name="TextBox 15"/>
          <p:cNvSpPr txBox="1"/>
          <p:nvPr/>
        </p:nvSpPr>
        <p:spPr>
          <a:xfrm>
            <a:off x="6876256" y="371703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k</a:t>
            </a:r>
            <a:r>
              <a:rPr lang="cs-CZ" sz="2400" dirty="0" smtClean="0">
                <a:solidFill>
                  <a:srgbClr val="002060"/>
                </a:solidFill>
              </a:rPr>
              <a:t>ilogram </a:t>
            </a:r>
            <a:r>
              <a:rPr lang="en-US" sz="2400" dirty="0" smtClean="0">
                <a:solidFill>
                  <a:srgbClr val="002060"/>
                </a:solidFill>
              </a:rPr>
              <a:t>[</a:t>
            </a:r>
            <a:r>
              <a:rPr lang="cs-CZ" sz="2400" dirty="0" smtClean="0">
                <a:solidFill>
                  <a:srgbClr val="002060"/>
                </a:solidFill>
              </a:rPr>
              <a:t>kg</a:t>
            </a:r>
            <a:r>
              <a:rPr lang="en-US" sz="2400" dirty="0" smtClean="0">
                <a:solidFill>
                  <a:srgbClr val="002060"/>
                </a:solidFill>
              </a:rPr>
              <a:t>]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403648" y="4437112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Vyjmenuj vedlejší jednotky hmotnosti.</a:t>
            </a:r>
            <a:endParaRPr lang="cs-CZ" sz="2400" dirty="0"/>
          </a:p>
        </p:txBody>
      </p:sp>
      <p:sp>
        <p:nvSpPr>
          <p:cNvPr id="18" name="TextBox 17"/>
          <p:cNvSpPr txBox="1"/>
          <p:nvPr/>
        </p:nvSpPr>
        <p:spPr>
          <a:xfrm>
            <a:off x="5580112" y="486916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t</a:t>
            </a:r>
            <a:r>
              <a:rPr lang="cs-CZ" sz="2400" dirty="0" smtClean="0">
                <a:solidFill>
                  <a:srgbClr val="002060"/>
                </a:solidFill>
              </a:rPr>
              <a:t>una, gram, miligram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331640" y="5589240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Kolik má tuna kilogramů?</a:t>
            </a:r>
            <a:endParaRPr lang="cs-CZ" sz="2400" dirty="0"/>
          </a:p>
        </p:txBody>
      </p:sp>
      <p:sp>
        <p:nvSpPr>
          <p:cNvPr id="20" name="TextBox 19"/>
          <p:cNvSpPr txBox="1"/>
          <p:nvPr/>
        </p:nvSpPr>
        <p:spPr>
          <a:xfrm>
            <a:off x="5436096" y="587727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tisíc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980728"/>
            <a:ext cx="1754938" cy="97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404664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6. Kolik má kilogram miligramů?</a:t>
            </a:r>
            <a:endParaRPr lang="cs-CZ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6084168" y="47667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milion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31640" y="1124744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 Co je těžší kilo peří nebo kilo železa?</a:t>
            </a:r>
            <a:endParaRPr lang="cs-CZ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6948264" y="112474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stejné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403648" y="1988840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8. Jak zjistíme hmotnost tělesa?</a:t>
            </a:r>
            <a:endParaRPr lang="cs-CZ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6012160" y="206084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vážením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331640" y="278092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9. Jaké zařízení použiji pro zjištění hmotnosti tělesa?</a:t>
            </a:r>
            <a:endParaRPr lang="cs-CZ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5436096" y="328498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r</a:t>
            </a:r>
            <a:r>
              <a:rPr lang="cs-CZ" sz="2400" dirty="0" smtClean="0">
                <a:solidFill>
                  <a:srgbClr val="002060"/>
                </a:solidFill>
              </a:rPr>
              <a:t>ovnoramenné váhy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259632" y="378904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10. Z jakých částí se skládají rovnoramenné váhy?</a:t>
            </a:r>
            <a:endParaRPr lang="cs-CZ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2051720" y="4365104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s</a:t>
            </a:r>
            <a:r>
              <a:rPr lang="cs-CZ" sz="2400" dirty="0" smtClean="0">
                <a:solidFill>
                  <a:srgbClr val="002060"/>
                </a:solidFill>
              </a:rPr>
              <a:t>tavěcí šrouby, aretovací šroub, jazýček, sloupek, misky, stupnice, olovnice, vahadlo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43608" y="5445224"/>
            <a:ext cx="81003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11. Který živočich dosahuje největší hmotnosti až 150 tun?</a:t>
            </a:r>
          </a:p>
          <a:p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5868144" y="594928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p</a:t>
            </a:r>
            <a:r>
              <a:rPr lang="cs-CZ" sz="2400" dirty="0" smtClean="0">
                <a:solidFill>
                  <a:srgbClr val="002060"/>
                </a:solidFill>
              </a:rPr>
              <a:t>lejtvák obrovský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60648"/>
            <a:ext cx="166934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404664"/>
            <a:ext cx="77048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12. </a:t>
            </a:r>
            <a:r>
              <a:rPr lang="cs-CZ" sz="2400" dirty="0" smtClean="0">
                <a:solidFill>
                  <a:schemeClr val="tx1"/>
                </a:solidFill>
              </a:rPr>
              <a:t>O kolik kilogramů se zvýší tvoje hmotnost, když vypiješ půl litru vody?</a:t>
            </a:r>
          </a:p>
          <a:p>
            <a:endParaRPr lang="cs-CZ" dirty="0"/>
          </a:p>
        </p:txBody>
      </p:sp>
      <p:sp>
        <p:nvSpPr>
          <p:cNvPr id="4" name="TextBox 3"/>
          <p:cNvSpPr txBox="1"/>
          <p:nvPr/>
        </p:nvSpPr>
        <p:spPr>
          <a:xfrm>
            <a:off x="6084168" y="98072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p</a:t>
            </a:r>
            <a:r>
              <a:rPr lang="cs-CZ" sz="2400" dirty="0" smtClean="0">
                <a:solidFill>
                  <a:srgbClr val="002060"/>
                </a:solidFill>
              </a:rPr>
              <a:t>ůl kilogramu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59632" y="1700808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13. Jaký je postup při vážení pevného tělesa?</a:t>
            </a:r>
            <a:endParaRPr lang="cs-CZ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1907704" y="2348880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váhy nastavíme pomocí stavěcích šroubů do správné polohy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907704" y="3356992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těleso, které chceme zvážit položíme na jednu misku zaaretovaných vah 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07704" y="4365104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Na druhou misku pokládáme závaží ze sady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259632" y="5085184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14. Jaký je postup při vážení kapaliny? </a:t>
            </a:r>
            <a:endParaRPr lang="cs-CZ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1979712" y="58052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zvážím hmotnost prázdné nádoby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23720" y="3861048"/>
            <a:ext cx="2520280" cy="2176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403648" y="476672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poté naliji do nádoby kapalinu a zvážím její hmotnost 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403648" y="1340768"/>
            <a:ext cx="7740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hmotnost kapaliny zjistím rozdílem obou naměřených    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    hodnot  (m</a:t>
            </a:r>
            <a:r>
              <a:rPr lang="cs-CZ" sz="2400" baseline="-25000" dirty="0" smtClean="0">
                <a:solidFill>
                  <a:srgbClr val="002060"/>
                </a:solidFill>
              </a:rPr>
              <a:t>k </a:t>
            </a:r>
            <a:r>
              <a:rPr lang="cs-CZ" sz="2400" dirty="0" smtClean="0">
                <a:solidFill>
                  <a:srgbClr val="002060"/>
                </a:solidFill>
              </a:rPr>
              <a:t>= m</a:t>
            </a:r>
            <a:r>
              <a:rPr lang="cs-CZ" sz="2400" b="1" baseline="-250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 – m</a:t>
            </a:r>
            <a:r>
              <a:rPr lang="cs-CZ" sz="2400" baseline="-25000" dirty="0" smtClean="0">
                <a:solidFill>
                  <a:srgbClr val="002060"/>
                </a:solidFill>
              </a:rPr>
              <a:t>1</a:t>
            </a:r>
            <a:r>
              <a:rPr lang="cs-CZ" sz="2400" dirty="0" smtClean="0">
                <a:solidFill>
                  <a:srgbClr val="002060"/>
                </a:solidFill>
              </a:rPr>
              <a:t>)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59632" y="249289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15. Mají všechna tělesa stejnou hmotnost?</a:t>
            </a:r>
            <a:endParaRPr lang="cs-CZ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7308304" y="2564904"/>
            <a:ext cx="1835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Ne, nemají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331640" y="3573016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 startAt="16"/>
            </a:pPr>
            <a:r>
              <a:rPr lang="cs-CZ" sz="2400" dirty="0" smtClean="0"/>
              <a:t>Každé těleso má hmotnost a na každé těleso</a:t>
            </a:r>
          </a:p>
          <a:p>
            <a:pPr marL="457200" indent="-457200"/>
            <a:r>
              <a:rPr lang="cs-CZ" sz="2400" dirty="0" smtClean="0"/>
              <a:t> působí síla, kterou nazýváme ................................... </a:t>
            </a:r>
            <a:endParaRPr lang="cs-CZ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7020272" y="386104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gravitační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797152"/>
            <a:ext cx="2133935" cy="1196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Rectangle 2"/>
          <p:cNvSpPr/>
          <p:nvPr/>
        </p:nvSpPr>
        <p:spPr>
          <a:xfrm>
            <a:off x="1331640" y="1484784"/>
            <a:ext cx="38096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Ilustrace: http://office.microsoft.com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28">
  <a:themeElements>
    <a:clrScheme name="Custom 5">
      <a:dk1>
        <a:sysClr val="windowText" lastClr="000000"/>
      </a:dk1>
      <a:lt1>
        <a:srgbClr val="E0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Theme28</Template>
  <TotalTime>86</TotalTime>
  <Words>351</Words>
  <Application>Microsoft Office PowerPoint</Application>
  <PresentationFormat>On-screen Show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Theme28</vt:lpstr>
      <vt:lpstr>Slide 1</vt:lpstr>
      <vt:lpstr>ANOTACE</vt:lpstr>
      <vt:lpstr>HMOTNOST - opakování</vt:lpstr>
      <vt:lpstr>Slide 4</vt:lpstr>
      <vt:lpstr>Slide 5</vt:lpstr>
      <vt:lpstr>Slide 6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kb</dc:creator>
  <cp:lastModifiedBy>kb</cp:lastModifiedBy>
  <cp:revision>12</cp:revision>
  <dcterms:created xsi:type="dcterms:W3CDTF">2012-04-12T19:17:27Z</dcterms:created>
  <dcterms:modified xsi:type="dcterms:W3CDTF">2012-05-09T19:55:55Z</dcterms:modified>
</cp:coreProperties>
</file>