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87" descr="title - 2.png"/>
          <p:cNvPicPr>
            <a:picLocks noChangeAspect="1"/>
          </p:cNvPicPr>
          <p:nvPr/>
        </p:nvPicPr>
        <p:blipFill>
          <a:blip r:embed="rId2" cstate="print"/>
          <a:srcRect l="13043" t="17903" r="2805" b="264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9900" y="954741"/>
            <a:ext cx="7315200" cy="1676400"/>
          </a:xfrm>
        </p:spPr>
        <p:txBody>
          <a:bodyPr>
            <a:noAutofit/>
          </a:bodyPr>
          <a:lstStyle>
            <a:lvl1pPr algn="l">
              <a:defRPr sz="48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2300" y="2895600"/>
            <a:ext cx="4559300" cy="2590800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buNone/>
              <a:defRPr sz="18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577788"/>
          </a:xfrm>
        </p:spPr>
        <p:txBody>
          <a:bodyPr>
            <a:normAutofit/>
          </a:bodyPr>
          <a:lstStyle>
            <a:lvl1pPr algn="l">
              <a:defRPr sz="4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ummer1.png"/>
          <p:cNvPicPr>
            <a:picLocks noChangeAspect="1"/>
          </p:cNvPicPr>
          <p:nvPr/>
        </p:nvPicPr>
        <p:blipFill>
          <a:blip r:embed="rId2" cstate="print"/>
          <a:srcRect l="4545" r="4545"/>
          <a:stretch>
            <a:fillRect/>
          </a:stretch>
        </p:blipFill>
        <p:spPr>
          <a:xfrm>
            <a:off x="0" y="1618637"/>
            <a:ext cx="9144000" cy="39911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887" y="1295400"/>
            <a:ext cx="6399213" cy="15906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887" y="3657600"/>
            <a:ext cx="6399213" cy="15001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1800"/>
              </a:spcBef>
              <a:buFontTx/>
              <a:buNone/>
              <a:defRPr sz="1800" kern="12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976718"/>
            <a:ext cx="3017520" cy="41494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1976718"/>
            <a:ext cx="3017520" cy="415137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5186" y="1828800"/>
            <a:ext cx="3017520" cy="7159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5186" y="2743200"/>
            <a:ext cx="3017520" cy="338296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2601" y="1828800"/>
            <a:ext cx="3017520" cy="7159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2601" y="2743200"/>
            <a:ext cx="3017520" cy="338296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itle - 2.png"/>
          <p:cNvPicPr>
            <a:picLocks noChangeAspect="1"/>
          </p:cNvPicPr>
          <p:nvPr/>
        </p:nvPicPr>
        <p:blipFill>
          <a:blip r:embed="rId2" cstate="print"/>
          <a:srcRect l="13043" t="17903" r="10455" b="987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flowers content.png"/>
          <p:cNvPicPr>
            <a:picLocks noChangeAspect="1"/>
          </p:cNvPicPr>
          <p:nvPr/>
        </p:nvPicPr>
        <p:blipFill>
          <a:blip r:embed="rId2" cstate="print"/>
          <a:srcRect l="4545" t="8217" r="4545" b="131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860550"/>
          </a:xfrm>
        </p:spPr>
        <p:txBody>
          <a:bodyPr anchor="ctr" anchorCtr="0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914400"/>
            <a:ext cx="4114800" cy="50292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1544" y="2286000"/>
            <a:ext cx="2079625" cy="386079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4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2" cy="1860550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b="0" kern="12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62400" y="914400"/>
            <a:ext cx="4114800" cy="5029200"/>
          </a:xfrm>
          <a:prstGeom prst="ellipse">
            <a:avLst/>
          </a:prstGeom>
          <a:ln w="63500">
            <a:gradFill>
              <a:gsLst>
                <a:gs pos="0">
                  <a:schemeClr val="accent1"/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0"/>
            </a:gradFill>
          </a:ln>
          <a:effectLst>
            <a:innerShdw blurRad="381000">
              <a:schemeClr val="bg1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1544" y="2286000"/>
            <a:ext cx="2079625" cy="3860798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4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0400" y="295835"/>
            <a:ext cx="1676400" cy="5830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9900" y="1653988"/>
            <a:ext cx="6007100" cy="44721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bg2">
                <a:lumMod val="90000"/>
              </a:schemeClr>
            </a:gs>
            <a:gs pos="100000">
              <a:schemeClr val="bg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Master - 1.png"/>
          <p:cNvPicPr>
            <a:picLocks noChangeAspect="1"/>
          </p:cNvPicPr>
          <p:nvPr/>
        </p:nvPicPr>
        <p:blipFill>
          <a:blip r:embed="rId13" cstate="print"/>
          <a:srcRect b="501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01532"/>
            <a:ext cx="8229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997" y="1981200"/>
            <a:ext cx="6412006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22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1pPr>
      <a:lvl2pPr marL="5778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20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2pPr>
      <a:lvl3pPr marL="8064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3pPr>
      <a:lvl4pPr marL="10350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18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4pPr>
      <a:lvl5pPr marL="12636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5pPr>
      <a:lvl6pPr marL="14922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6pPr>
      <a:lvl7pPr marL="17208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7pPr>
      <a:lvl8pPr marL="19494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8pPr>
      <a:lvl9pPr marL="21780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187624" y="260648"/>
            <a:ext cx="596253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AUTOR: Mgr. Miroslava Šerá   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DATUM VYTVOŘENÍ : květen 2012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 VY_32_INOVACE_16_FYZIKA_6._ROČNÍK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VZDĚLÁVACÍ  OBLAST: Člověk a příroda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TÉMA: Hustota – výpočet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ČÍSLO PROJEKTU: CZ.1.07/1.4.00/21.1427 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9752" y="764704"/>
            <a:ext cx="6381452" cy="1178115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83568" y="2204864"/>
            <a:ext cx="7740352" cy="23762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5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určeno žákům 6. ročníku</a:t>
            </a:r>
          </a:p>
          <a:p>
            <a:pPr marL="0" marR="0" lvl="0" indent="0" algn="l" defTabSz="914400" rtl="0" eaLnBrk="1" fontAlgn="auto" latinLnBrk="0" hangingPunct="1">
              <a:lnSpc>
                <a:spcPct val="125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400" b="1" dirty="0" smtClean="0"/>
              <a:t>3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opakovací snímky</a:t>
            </a:r>
          </a:p>
          <a:p>
            <a:pPr lvl="0">
              <a:lnSpc>
                <a:spcPct val="125000"/>
              </a:lnSpc>
              <a:spcBef>
                <a:spcPts val="1800"/>
              </a:spcBef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</a:t>
            </a:r>
            <a:r>
              <a:rPr lang="cs-CZ" sz="2400" b="1" dirty="0"/>
              <a:t>- žák si zopakuje výpočet hustoty tělesa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5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- správnost výpočtu si ověří kliknutím myši</a:t>
            </a:r>
          </a:p>
          <a:p>
            <a:pPr lvl="0">
              <a:lnSpc>
                <a:spcPct val="125000"/>
              </a:lnSpc>
              <a:spcBef>
                <a:spcPts val="1800"/>
              </a:spcBef>
            </a:pPr>
            <a:r>
              <a:rPr lang="cs-CZ" sz="2400" b="1" dirty="0" smtClean="0"/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32556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PŘÍKLAD č.1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63688" y="1916832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Nerost má hmotnost 60 g a objem 0, 020 dm</a:t>
            </a:r>
            <a:r>
              <a:rPr lang="cs-CZ" sz="2400" baseline="30000" dirty="0" smtClean="0"/>
              <a:t>3 </a:t>
            </a:r>
            <a:r>
              <a:rPr lang="cs-CZ" sz="2400" dirty="0" smtClean="0"/>
              <a:t>. Jaká je hustota nerostu?  </a:t>
            </a:r>
            <a:endParaRPr lang="cs-CZ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763688" y="2924944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60g = 0,06 kg</a:t>
            </a:r>
          </a:p>
          <a:p>
            <a:r>
              <a:rPr lang="cs-CZ" sz="2400" dirty="0" smtClean="0"/>
              <a:t>V = 0,02 dm</a:t>
            </a:r>
            <a:r>
              <a:rPr lang="cs-CZ" sz="2400" baseline="30000" dirty="0" smtClean="0"/>
              <a:t>3  </a:t>
            </a:r>
            <a:r>
              <a:rPr lang="cs-CZ" sz="2400" dirty="0" smtClean="0"/>
              <a:t>= 0,000 02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</a:t>
            </a:r>
          </a:p>
          <a:p>
            <a:r>
              <a:rPr lang="el-GR" sz="2400" dirty="0" smtClean="0"/>
              <a:t>ρ</a:t>
            </a:r>
            <a:r>
              <a:rPr lang="cs-CZ" sz="2400" dirty="0" smtClean="0"/>
              <a:t>  = ?  </a:t>
            </a:r>
            <a:r>
              <a:rPr lang="en-US" sz="2400" dirty="0" smtClean="0"/>
              <a:t>[</a:t>
            </a:r>
            <a:r>
              <a:rPr lang="cs-CZ" sz="2400" dirty="0" smtClean="0"/>
              <a:t>kg/m</a:t>
            </a:r>
            <a:r>
              <a:rPr lang="cs-CZ" sz="2400" baseline="30000" dirty="0" smtClean="0"/>
              <a:t>3 </a:t>
            </a:r>
            <a:r>
              <a:rPr lang="en-US" sz="2400" dirty="0" smtClean="0"/>
              <a:t>]</a:t>
            </a:r>
            <a:endParaRPr lang="cs-CZ" sz="24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1619672" y="4221088"/>
            <a:ext cx="29523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835696" y="4365104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ρ</a:t>
            </a:r>
            <a:r>
              <a:rPr lang="cs-CZ" sz="2400" dirty="0" smtClean="0"/>
              <a:t> = m : V</a:t>
            </a:r>
          </a:p>
          <a:p>
            <a:r>
              <a:rPr lang="el-GR" sz="2400" dirty="0" smtClean="0"/>
              <a:t>ρ</a:t>
            </a:r>
            <a:r>
              <a:rPr lang="cs-CZ" sz="2400" dirty="0" smtClean="0"/>
              <a:t> = 0,06 : 0,000 02</a:t>
            </a:r>
          </a:p>
          <a:p>
            <a:r>
              <a:rPr lang="el-GR" sz="2400" b="1" u="sng" dirty="0" smtClean="0"/>
              <a:t>ρ</a:t>
            </a:r>
            <a:r>
              <a:rPr lang="cs-CZ" sz="2400" b="1" u="sng" dirty="0" smtClean="0"/>
              <a:t> = 3000 kg /m</a:t>
            </a:r>
            <a:r>
              <a:rPr lang="cs-CZ" sz="2400" b="1" u="sng" baseline="30000" dirty="0" smtClean="0"/>
              <a:t>3</a:t>
            </a:r>
            <a:r>
              <a:rPr lang="cs-CZ" sz="2400" b="1" u="sng" dirty="0" smtClean="0"/>
              <a:t> </a:t>
            </a:r>
            <a:endParaRPr lang="cs-CZ" sz="2400" b="1" u="sng" dirty="0"/>
          </a:p>
        </p:txBody>
      </p:sp>
      <p:sp>
        <p:nvSpPr>
          <p:cNvPr id="8" name="Rectangle 7"/>
          <p:cNvSpPr/>
          <p:nvPr/>
        </p:nvSpPr>
        <p:spPr>
          <a:xfrm>
            <a:off x="1043608" y="2780928"/>
            <a:ext cx="496855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71600" y="4365104"/>
            <a:ext cx="417646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1547664" y="30689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79371E-6 L 0.61424 -2.7937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0999E-6 L 0.69306 -0.016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57262E-7 L -0.49601 0.0053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836712"/>
            <a:ext cx="6408712" cy="132556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PŘÍKLAD č.2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63688" y="2060848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je hustota rybářského </a:t>
            </a:r>
            <a:r>
              <a:rPr lang="cs-CZ" sz="2400" dirty="0" smtClean="0"/>
              <a:t>olůvka, má–li </a:t>
            </a:r>
            <a:r>
              <a:rPr lang="cs-CZ" sz="2400" dirty="0" smtClean="0"/>
              <a:t>objem 0,9cm</a:t>
            </a:r>
            <a:r>
              <a:rPr lang="cs-CZ" sz="2400" baseline="30000" dirty="0" smtClean="0"/>
              <a:t>3 </a:t>
            </a:r>
            <a:r>
              <a:rPr lang="cs-CZ" sz="2400" dirty="0" smtClean="0"/>
              <a:t> a hmotnost 10g?  </a:t>
            </a:r>
            <a:endParaRPr lang="cs-CZ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1691680" y="3140968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0,9 cm</a:t>
            </a:r>
            <a:r>
              <a:rPr lang="cs-CZ" sz="2400" baseline="30000" dirty="0" smtClean="0"/>
              <a:t>3 </a:t>
            </a:r>
            <a:r>
              <a:rPr lang="cs-CZ" sz="2400" dirty="0" smtClean="0"/>
              <a:t>= 0,000 0009 m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r>
              <a:rPr lang="cs-CZ" sz="2400" dirty="0"/>
              <a:t>m</a:t>
            </a:r>
            <a:r>
              <a:rPr lang="cs-CZ" sz="2400" dirty="0" smtClean="0"/>
              <a:t> = 10 g = 0,01 kg</a:t>
            </a:r>
          </a:p>
          <a:p>
            <a:r>
              <a:rPr lang="cs-CZ" sz="2400" dirty="0" smtClean="0"/>
              <a:t>ρ = ? </a:t>
            </a:r>
            <a:r>
              <a:rPr lang="en-US" sz="2400" dirty="0" smtClean="0"/>
              <a:t>[</a:t>
            </a:r>
            <a:r>
              <a:rPr lang="cs-CZ" sz="2400" dirty="0" smtClean="0"/>
              <a:t>kg /m</a:t>
            </a:r>
            <a:r>
              <a:rPr lang="cs-CZ" sz="2400" baseline="30000" dirty="0" smtClean="0"/>
              <a:t>3</a:t>
            </a:r>
            <a:r>
              <a:rPr lang="en-US" sz="2400" dirty="0" smtClean="0"/>
              <a:t>]</a:t>
            </a:r>
            <a:endParaRPr lang="cs-CZ" sz="24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619672" y="4365104"/>
            <a:ext cx="432048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835696" y="4581128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ρ </a:t>
            </a:r>
            <a:r>
              <a:rPr lang="en-US" sz="2400" dirty="0" smtClean="0"/>
              <a:t>=</a:t>
            </a:r>
            <a:r>
              <a:rPr lang="cs-CZ" sz="2400" dirty="0" smtClean="0"/>
              <a:t> m : V</a:t>
            </a:r>
          </a:p>
          <a:p>
            <a:r>
              <a:rPr lang="cs-CZ" sz="2400" dirty="0" smtClean="0"/>
              <a:t>ρ = 0,01 : 0,000 000 9</a:t>
            </a:r>
          </a:p>
          <a:p>
            <a:r>
              <a:rPr lang="cs-CZ" sz="2400" b="1" u="sng" dirty="0" smtClean="0"/>
              <a:t>ρ = 11 111 kg /m</a:t>
            </a:r>
            <a:r>
              <a:rPr lang="cs-CZ" sz="2400" b="1" u="sng" baseline="30000" dirty="0" smtClean="0"/>
              <a:t>3</a:t>
            </a:r>
            <a:endParaRPr lang="cs-CZ" sz="2400" b="1" u="sng" dirty="0"/>
          </a:p>
        </p:txBody>
      </p:sp>
      <p:sp>
        <p:nvSpPr>
          <p:cNvPr id="10" name="Rectangle 9"/>
          <p:cNvSpPr/>
          <p:nvPr/>
        </p:nvSpPr>
        <p:spPr>
          <a:xfrm>
            <a:off x="1331640" y="2852936"/>
            <a:ext cx="496855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1835696" y="31409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  <p:sp>
        <p:nvSpPr>
          <p:cNvPr id="12" name="Rectangle 11"/>
          <p:cNvSpPr/>
          <p:nvPr/>
        </p:nvSpPr>
        <p:spPr>
          <a:xfrm>
            <a:off x="1403648" y="4509120"/>
            <a:ext cx="417646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79371E-6 L 0.61424 -2.7937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0999E-6 L 0.69306 -0.016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57262E-7 L -0.49601 0.0053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908720"/>
            <a:ext cx="8229600" cy="132556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PŘÍKLAD č.3</a:t>
            </a:r>
            <a:endParaRPr lang="cs-CZ" dirty="0"/>
          </a:p>
        </p:txBody>
      </p:sp>
      <p:sp>
        <p:nvSpPr>
          <p:cNvPr id="3" name="TextBox 2"/>
          <p:cNvSpPr txBox="1"/>
          <p:nvPr/>
        </p:nvSpPr>
        <p:spPr>
          <a:xfrm>
            <a:off x="1835696" y="1988840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Dřevěný kvádr má objem 0,2 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a hmotnost 0,15 kg. Jaká je hustota dřevěného kvádru?</a:t>
            </a:r>
            <a:endParaRPr lang="cs-CZ" sz="2400" dirty="0"/>
          </a:p>
        </p:txBody>
      </p:sp>
      <p:sp>
        <p:nvSpPr>
          <p:cNvPr id="4" name="Rectangle 3"/>
          <p:cNvSpPr/>
          <p:nvPr/>
        </p:nvSpPr>
        <p:spPr>
          <a:xfrm>
            <a:off x="1835696" y="306896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V = 0,2 dm</a:t>
            </a:r>
            <a:r>
              <a:rPr lang="cs-CZ" sz="2800" baseline="30000" dirty="0" smtClean="0"/>
              <a:t>3 </a:t>
            </a:r>
            <a:r>
              <a:rPr lang="cs-CZ" sz="2800" dirty="0" smtClean="0"/>
              <a:t>= 0, 0002 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dirty="0" smtClean="0"/>
              <a:t>m = 10 g = 0,15 kg</a:t>
            </a:r>
          </a:p>
          <a:p>
            <a:r>
              <a:rPr lang="cs-CZ" sz="2800" dirty="0" smtClean="0"/>
              <a:t>ρ = ? </a:t>
            </a:r>
            <a:r>
              <a:rPr lang="en-US" sz="2800" dirty="0" smtClean="0"/>
              <a:t>[</a:t>
            </a:r>
            <a:r>
              <a:rPr lang="cs-CZ" sz="2800" dirty="0" smtClean="0"/>
              <a:t>kg /m</a:t>
            </a:r>
            <a:r>
              <a:rPr lang="cs-CZ" sz="2800" baseline="30000" dirty="0" smtClean="0"/>
              <a:t>3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1619672" y="4509120"/>
            <a:ext cx="460851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1331640" y="2852936"/>
            <a:ext cx="496855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Box 7"/>
          <p:cNvSpPr txBox="1"/>
          <p:nvPr/>
        </p:nvSpPr>
        <p:spPr>
          <a:xfrm>
            <a:off x="1835696" y="31409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  <p:sp>
        <p:nvSpPr>
          <p:cNvPr id="9" name="Rectangle 8"/>
          <p:cNvSpPr/>
          <p:nvPr/>
        </p:nvSpPr>
        <p:spPr>
          <a:xfrm>
            <a:off x="1835696" y="458112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ρ </a:t>
            </a:r>
            <a:r>
              <a:rPr lang="en-US" sz="2400" dirty="0" smtClean="0"/>
              <a:t>=</a:t>
            </a:r>
            <a:r>
              <a:rPr lang="cs-CZ" sz="2400" dirty="0" smtClean="0"/>
              <a:t> m : V</a:t>
            </a:r>
          </a:p>
          <a:p>
            <a:r>
              <a:rPr lang="cs-CZ" sz="2400" dirty="0" smtClean="0"/>
              <a:t>ρ = 0,15 : 0,000 2</a:t>
            </a:r>
          </a:p>
          <a:p>
            <a:r>
              <a:rPr lang="cs-CZ" sz="2400" b="1" u="sng" dirty="0" smtClean="0"/>
              <a:t>ρ =  750 kg /m</a:t>
            </a:r>
            <a:r>
              <a:rPr lang="cs-CZ" sz="2400" b="1" u="sng" baseline="30000" dirty="0" smtClean="0"/>
              <a:t>3</a:t>
            </a:r>
            <a:endParaRPr lang="cs-CZ" sz="2400" b="1" u="sng" dirty="0"/>
          </a:p>
        </p:txBody>
      </p:sp>
      <p:sp>
        <p:nvSpPr>
          <p:cNvPr id="10" name="Rectangle 9"/>
          <p:cNvSpPr/>
          <p:nvPr/>
        </p:nvSpPr>
        <p:spPr>
          <a:xfrm>
            <a:off x="1475656" y="4581128"/>
            <a:ext cx="417646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79371E-6 L 0.61424 -2.7937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0999E-6 L 0.69306 -0.016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57262E-7 L -0.49601 0.0053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32556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31640" y="2132856"/>
            <a:ext cx="66967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JÁCHIM, František a Jiří TESAŘ. </a:t>
            </a:r>
            <a:r>
              <a:rPr lang="cs-CZ" sz="2400" i="1" dirty="0" smtClean="0"/>
              <a:t>Sbírka úloh z fyziky</a:t>
            </a:r>
            <a:r>
              <a:rPr lang="cs-CZ" sz="2400" dirty="0" smtClean="0"/>
              <a:t>: </a:t>
            </a:r>
            <a:r>
              <a:rPr lang="cs-CZ" sz="2400" i="1" dirty="0" smtClean="0"/>
              <a:t>pro 6.-9. ročník základní školy</a:t>
            </a:r>
            <a:r>
              <a:rPr lang="cs-CZ" sz="2400" dirty="0" smtClean="0"/>
              <a:t>. 1. vyd. Praha: Státní pedagogické nakladatelství, 2004, 222 s. ISBN 80-723-5256-3.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me29">
  <a:themeElements>
    <a:clrScheme name="Custom 8">
      <a:dk1>
        <a:sysClr val="windowText" lastClr="000000"/>
      </a:dk1>
      <a:lt1>
        <a:sysClr val="window" lastClr="FFFFFF"/>
      </a:lt1>
      <a:dk2>
        <a:srgbClr val="065218"/>
      </a:dk2>
      <a:lt2>
        <a:srgbClr val="DCE860"/>
      </a:lt2>
      <a:accent1>
        <a:srgbClr val="8FCB17"/>
      </a:accent1>
      <a:accent2>
        <a:srgbClr val="769F11"/>
      </a:accent2>
      <a:accent3>
        <a:srgbClr val="D4E336"/>
      </a:accent3>
      <a:accent4>
        <a:srgbClr val="0C8228"/>
      </a:accent4>
      <a:accent5>
        <a:srgbClr val="C0EDA8"/>
      </a:accent5>
      <a:accent6>
        <a:srgbClr val="3B4F18"/>
      </a:accent6>
      <a:hlink>
        <a:srgbClr val="0A6A21"/>
      </a:hlink>
      <a:folHlink>
        <a:srgbClr val="406EA5"/>
      </a:folHlink>
    </a:clrScheme>
    <a:fontScheme name="Wildflowers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ildflowers">
      <a:fillStyleLst>
        <a:solidFill>
          <a:schemeClr val="phClr">
            <a:shade val="85000"/>
            <a:satMod val="110000"/>
          </a:schemeClr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35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100000"/>
                <a:shade val="100000"/>
                <a:satMod val="135000"/>
              </a:schemeClr>
            </a:gs>
          </a:gsLst>
          <a:lin ang="10800000" scaled="1"/>
        </a:gradFill>
        <a:gradFill rotWithShape="1">
          <a:gsLst>
            <a:gs pos="0">
              <a:schemeClr val="phClr">
                <a:shade val="70000"/>
                <a:satMod val="135000"/>
              </a:schemeClr>
            </a:gs>
            <a:gs pos="80000">
              <a:schemeClr val="phClr">
                <a:shade val="90000"/>
                <a:satMod val="135000"/>
              </a:schemeClr>
            </a:gs>
            <a:gs pos="100000">
              <a:schemeClr val="phClr">
                <a:shade val="95000"/>
                <a:satMod val="13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38100" cap="flat" cmpd="sng" algn="ctr">
          <a:gradFill>
            <a:gsLst>
              <a:gs pos="0">
                <a:schemeClr val="phClr"/>
              </a:gs>
              <a:gs pos="50000">
                <a:schemeClr val="phClr">
                  <a:lumMod val="60000"/>
                  <a:lumOff val="40000"/>
                </a:schemeClr>
              </a:gs>
              <a:gs pos="100000">
                <a:schemeClr val="phClr">
                  <a:lumMod val="20000"/>
                  <a:lumOff val="80000"/>
                </a:schemeClr>
              </a:gs>
            </a:gsLst>
            <a:lin ang="5400000" scaled="0"/>
          </a:gradFill>
          <a:prstDash val="solid"/>
        </a:ln>
        <a:ln w="63500" cap="flat" cmpd="sng" algn="ctr">
          <a:gradFill>
            <a:gsLst>
              <a:gs pos="0">
                <a:schemeClr val="phClr"/>
              </a:gs>
              <a:gs pos="50000">
                <a:schemeClr val="phClr">
                  <a:lumMod val="60000"/>
                  <a:lumOff val="40000"/>
                </a:schemeClr>
              </a:gs>
              <a:gs pos="100000">
                <a:schemeClr val="phClr">
                  <a:lumMod val="20000"/>
                  <a:lumOff val="80000"/>
                </a:schemeClr>
              </a:gs>
            </a:gsLst>
            <a:lin ang="5400000" scaled="0"/>
          </a:gradFill>
          <a:prstDash val="solid"/>
        </a:ln>
      </a:lnStyleLst>
      <a:effectStyleLst>
        <a:effectStyle>
          <a:effectLst/>
        </a:effectStyle>
        <a:effectStyle>
          <a:effectLst>
            <a:innerShdw blurRad="63500">
              <a:srgbClr val="FFFFFF">
                <a:alpha val="50000"/>
              </a:srgbClr>
            </a:innerShdw>
          </a:effectLst>
        </a:effectStyle>
        <a:effectStyle>
          <a:effectLst>
            <a:innerShdw blurRad="190500">
              <a:srgbClr val="FFFFFF">
                <a:alpha val="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25400" prst="relaxedInset"/>
          </a:sp3d>
        </a:effectStyle>
      </a:effectStyleLst>
      <a:bgFillStyleLst>
        <a:solidFill>
          <a:schemeClr val="phClr"/>
        </a:solidFill>
        <a:gradFill flip="none" rotWithShape="1">
          <a:gsLst>
            <a:gs pos="0">
              <a:schemeClr val="phClr"/>
            </a:gs>
            <a:gs pos="50000">
              <a:schemeClr val="phClr">
                <a:lumMod val="90000"/>
                <a:alpha val="70000"/>
              </a:schemeClr>
            </a:gs>
            <a:gs pos="100000">
              <a:schemeClr val="phClr"/>
            </a:gs>
          </a:gsLst>
          <a:path path="circle">
            <a:fillToRect l="50000" t="50000" r="50000" b="50000"/>
          </a:path>
          <a:tileRect/>
        </a:gradFill>
        <a:gradFill flip="none" rotWithShape="1">
          <a:gsLst>
            <a:gs pos="0">
              <a:schemeClr val="phClr"/>
            </a:gs>
            <a:gs pos="50000">
              <a:schemeClr val="phClr">
                <a:lumMod val="90000"/>
              </a:schemeClr>
            </a:gs>
            <a:gs pos="100000">
              <a:schemeClr val="phClr"/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Theme29</Template>
  <TotalTime>61</TotalTime>
  <Words>290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Theme29</vt:lpstr>
      <vt:lpstr>Snímek 1</vt:lpstr>
      <vt:lpstr>ANOTACE</vt:lpstr>
      <vt:lpstr>PŘÍKLAD č.1</vt:lpstr>
      <vt:lpstr>PŘÍKLAD č.2</vt:lpstr>
      <vt:lpstr>PŘÍKLAD č.3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kb</dc:creator>
  <cp:lastModifiedBy>Dum</cp:lastModifiedBy>
  <cp:revision>11</cp:revision>
  <dcterms:created xsi:type="dcterms:W3CDTF">2012-05-09T20:50:18Z</dcterms:created>
  <dcterms:modified xsi:type="dcterms:W3CDTF">2012-05-25T18:12:55Z</dcterms:modified>
</cp:coreProperties>
</file>