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303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6" r:id="rId10"/>
    <p:sldId id="267" r:id="rId11"/>
    <p:sldId id="268" r:id="rId12"/>
    <p:sldId id="269" r:id="rId13"/>
    <p:sldId id="270" r:id="rId14"/>
    <p:sldId id="290" r:id="rId15"/>
    <p:sldId id="273" r:id="rId16"/>
    <p:sldId id="291" r:id="rId17"/>
    <p:sldId id="277" r:id="rId18"/>
    <p:sldId id="278" r:id="rId19"/>
    <p:sldId id="275" r:id="rId20"/>
    <p:sldId id="298" r:id="rId21"/>
    <p:sldId id="299" r:id="rId22"/>
    <p:sldId id="279" r:id="rId23"/>
    <p:sldId id="281" r:id="rId24"/>
    <p:sldId id="282" r:id="rId25"/>
    <p:sldId id="292" r:id="rId26"/>
    <p:sldId id="293" r:id="rId27"/>
    <p:sldId id="301" r:id="rId28"/>
    <p:sldId id="286" r:id="rId29"/>
    <p:sldId id="287" r:id="rId30"/>
    <p:sldId id="289" r:id="rId31"/>
    <p:sldId id="302" r:id="rId32"/>
    <p:sldId id="294" r:id="rId33"/>
    <p:sldId id="295" r:id="rId34"/>
    <p:sldId id="296" r:id="rId35"/>
    <p:sldId id="297" r:id="rId36"/>
    <p:sldId id="300" r:id="rId37"/>
    <p:sldId id="271" r:id="rId38"/>
    <p:sldId id="272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00FFCC"/>
    <a:srgbClr val="00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80C7CC-1A09-4297-80DB-EA2C95EBB4F0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BDB3E0-4E57-4B23-ADF7-ECBB9D8D31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070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81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01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45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65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75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86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96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27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47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57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02431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474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764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609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37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15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613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536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31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908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734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4763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8013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>
          <a:xfrm>
            <a:off x="457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>
          <a:xfrm>
            <a:off x="3124200" y="6245225"/>
            <a:ext cx="2894013" cy="47466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>
          <a:xfrm>
            <a:off x="6553200" y="6245225"/>
            <a:ext cx="2132013" cy="474663"/>
          </a:xfrm>
        </p:spPr>
        <p:txBody>
          <a:bodyPr/>
          <a:lstStyle>
            <a:lvl1pPr>
              <a:defRPr/>
            </a:lvl1pPr>
          </a:lstStyle>
          <a:p>
            <a:fld id="{9FA4C90F-A306-4264-94EE-100AD212554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0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3CBDB-0D8C-4F7B-95E1-273A2BF347C4}" type="datetimeFigureOut">
              <a:rPr lang="cs-CZ" smtClean="0"/>
              <a:t>13.9.2011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DDD0F-52C6-49DA-BAB1-E286B25B4F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286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34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7828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8. + 9.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VY_32_INOVACE_30_Stavební slohy - opakování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Řehořková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Jarmila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66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slohy</a:t>
            </a:r>
            <a:endParaRPr lang="cs-CZ" sz="6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63688" y="4725143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Klasicismus - kubismus – secese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4708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7895"/>
            <a:ext cx="3015549" cy="42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0824" y="923487"/>
            <a:ext cx="2894413" cy="3857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11668" y="116632"/>
            <a:ext cx="3888616" cy="9233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3600" b="1" dirty="0"/>
              <a:t>ROMÁNSKÝ SLOH</a:t>
            </a:r>
          </a:p>
          <a:p>
            <a:r>
              <a:rPr lang="cs-CZ" dirty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776" y="5229200"/>
            <a:ext cx="62469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půlkruhové </a:t>
            </a:r>
            <a:r>
              <a:rPr lang="cs-CZ" b="1" dirty="0"/>
              <a:t>okno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stavby </a:t>
            </a:r>
            <a:r>
              <a:rPr lang="cs-CZ" b="1" dirty="0"/>
              <a:t>z kamene -malé okenní a dveřní otvory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silné zdi</a:t>
            </a:r>
            <a:endParaRPr lang="cs-CZ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sdružená </a:t>
            </a:r>
            <a:r>
              <a:rPr lang="cs-CZ" b="1" dirty="0"/>
              <a:t>okna</a:t>
            </a:r>
          </a:p>
          <a:p>
            <a:r>
              <a:rPr lang="cs-CZ" b="1" dirty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096" y="4720393"/>
            <a:ext cx="486513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Dokážeš určit základní znaky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827584" y="5292498"/>
            <a:ext cx="7056784" cy="1350732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EM\AppData\Local\Microsoft\Windows\Temporary Internet Files\Content.IE5\ACJE728X\MM900303364[3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328" y="2409419"/>
            <a:ext cx="1152496" cy="1101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RZBRHLXH\MC90043485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23287"/>
            <a:ext cx="1214202" cy="1214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100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843" y="697867"/>
            <a:ext cx="4667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3116271" cy="42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29116" y="215453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rotundy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733256"/>
            <a:ext cx="3116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Půlkruhový půdorys</a:t>
            </a:r>
            <a:endParaRPr lang="cs-CZ" sz="2400" b="1" dirty="0"/>
          </a:p>
        </p:txBody>
      </p:sp>
      <p:sp>
        <p:nvSpPr>
          <p:cNvPr id="10" name="Šipka nahoru 9"/>
          <p:cNvSpPr/>
          <p:nvPr/>
        </p:nvSpPr>
        <p:spPr>
          <a:xfrm>
            <a:off x="1783363" y="4869159"/>
            <a:ext cx="484632" cy="85307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637428" y="215453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baziliky</a:t>
            </a:r>
            <a:endParaRPr lang="cs-CZ" sz="2800" b="1" dirty="0"/>
          </a:p>
        </p:txBody>
      </p:sp>
      <p:sp>
        <p:nvSpPr>
          <p:cNvPr id="13" name="Šipka dolů 12"/>
          <p:cNvSpPr/>
          <p:nvPr/>
        </p:nvSpPr>
        <p:spPr>
          <a:xfrm>
            <a:off x="6838393" y="908720"/>
            <a:ext cx="432048" cy="8778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2576889">
            <a:off x="3236693" y="582501"/>
            <a:ext cx="396385" cy="10978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09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 animBg="1"/>
      <p:bldP spid="12" grpId="0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048" y="989439"/>
            <a:ext cx="6672000" cy="50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954081" y="404664"/>
            <a:ext cx="3060847" cy="369332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b="1" dirty="0"/>
              <a:t>lomený oblouk (sepnuté </a:t>
            </a:r>
            <a:r>
              <a:rPr lang="cs-CZ" b="1" dirty="0" smtClean="0"/>
              <a:t>ruce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04664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GOTIKA</a:t>
            </a:r>
            <a:endParaRPr lang="cs-CZ" sz="3200" b="1" dirty="0"/>
          </a:p>
        </p:txBody>
      </p:sp>
      <p:sp>
        <p:nvSpPr>
          <p:cNvPr id="4" name="Šipka doleva 3"/>
          <p:cNvSpPr/>
          <p:nvPr/>
        </p:nvSpPr>
        <p:spPr>
          <a:xfrm rot="18777400">
            <a:off x="3604479" y="1881161"/>
            <a:ext cx="2493421" cy="13001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165304"/>
            <a:ext cx="3384376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Poznáš základní znak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pic>
        <p:nvPicPr>
          <p:cNvPr id="2050" name="Picture 2" descr="C:\Users\OEM\AppData\Local\Microsoft\Windows\Temporary Internet Files\Content.IE5\RZBRHLXH\MC9004348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965" y="1088918"/>
            <a:ext cx="1142291" cy="114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856077" y="305982"/>
            <a:ext cx="3146784" cy="6567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374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31718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8721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87624" y="6165304"/>
            <a:ext cx="1512168" cy="461665"/>
          </a:xfrm>
          <a:prstGeom prst="rect">
            <a:avLst/>
          </a:prstGeom>
          <a:solidFill>
            <a:srgbClr val="00FF00"/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vitráže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89693" y="6165304"/>
            <a:ext cx="1037400" cy="461665"/>
          </a:xfrm>
          <a:prstGeom prst="rect">
            <a:avLst/>
          </a:prstGeom>
          <a:solidFill>
            <a:srgbClr val="0070C0"/>
          </a:solidFill>
        </p:spPr>
        <p:txBody>
          <a:bodyPr wrap="none">
            <a:spAutoFit/>
          </a:bodyPr>
          <a:lstStyle/>
          <a:p>
            <a:r>
              <a:rPr lang="cs-CZ" sz="2400" b="1" dirty="0" smtClean="0"/>
              <a:t>klenby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5297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726000" cy="49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6649"/>
            <a:ext cx="3534600" cy="49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86503" y="6011995"/>
            <a:ext cx="7320475" cy="461665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pěrný systém                                             věžičky - fiály</a:t>
            </a:r>
            <a:endParaRPr lang="cs-CZ" sz="2400" b="1" dirty="0"/>
          </a:p>
        </p:txBody>
      </p:sp>
      <p:sp>
        <p:nvSpPr>
          <p:cNvPr id="3" name="Šipka nahoru 2"/>
          <p:cNvSpPr/>
          <p:nvPr/>
        </p:nvSpPr>
        <p:spPr>
          <a:xfrm rot="20628275">
            <a:off x="1357638" y="3899625"/>
            <a:ext cx="206923" cy="197365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>
            <a:off x="5508104" y="2592356"/>
            <a:ext cx="216024" cy="306889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38569" y="5865828"/>
            <a:ext cx="7920880" cy="86409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AppData\Local\Microsoft\Windows\Temporary Internet Files\Content.IE5\RZBRHLXH\MC9004348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3" y="5661248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33730" y="127317"/>
            <a:ext cx="413761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tyto znaky poznáš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39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87893"/>
            <a:ext cx="3143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OEM\AppData\Local\Microsoft\Windows\Temporary Internet Files\Content.IE5\S2OJ9WZ5\MP9004254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852" y="1556792"/>
            <a:ext cx="3694704" cy="508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557206"/>
            <a:ext cx="2288376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ysoké stavby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4025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011" y="1124744"/>
            <a:ext cx="6912000" cy="51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32656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RENESANCE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169278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9250" y="297208"/>
            <a:ext cx="6672000" cy="50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5301208"/>
            <a:ext cx="7992888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 římsy</a:t>
            </a:r>
            <a:endParaRPr lang="cs-CZ" sz="24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 </a:t>
            </a:r>
            <a:r>
              <a:rPr lang="cs-CZ" sz="2400" b="1" dirty="0" smtClean="0"/>
              <a:t>atika =  falešná </a:t>
            </a:r>
            <a:r>
              <a:rPr lang="cs-CZ" sz="2400" b="1" dirty="0"/>
              <a:t>střecha</a:t>
            </a:r>
          </a:p>
          <a:p>
            <a:r>
              <a:rPr lang="cs-CZ" sz="2400" b="1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2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762000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4683"/>
            <a:ext cx="3504000" cy="26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13648" y="1772816"/>
            <a:ext cx="159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sgrafita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476672"/>
            <a:ext cx="4019600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Poznáš tento základní znak?</a:t>
            </a:r>
            <a:endParaRPr lang="cs-CZ" sz="2400" b="1" dirty="0"/>
          </a:p>
        </p:txBody>
      </p:sp>
      <p:sp>
        <p:nvSpPr>
          <p:cNvPr id="4" name="Šipka doleva 3"/>
          <p:cNvSpPr/>
          <p:nvPr/>
        </p:nvSpPr>
        <p:spPr>
          <a:xfrm>
            <a:off x="4359255" y="1537709"/>
            <a:ext cx="2664296" cy="1368152"/>
          </a:xfrm>
          <a:prstGeom prst="leftArrow">
            <a:avLst/>
          </a:prstGeom>
          <a:solidFill>
            <a:srgbClr val="FFFF0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OEM\AppData\Local\Microsoft\Windows\Temporary Internet Files\Content.IE5\0NLCKSJM\MC9004348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268760"/>
            <a:ext cx="1315720" cy="131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239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98671"/>
            <a:ext cx="14854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arkády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221" y="1627110"/>
            <a:ext cx="7186490" cy="47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>
            <a:off x="1835696" y="1145002"/>
            <a:ext cx="288032" cy="3220102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2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706" y="2564904"/>
            <a:ext cx="4128000" cy="3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54706" y="574640"/>
            <a:ext cx="3605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BAROKO</a:t>
            </a:r>
            <a:endParaRPr lang="cs-CZ" sz="3600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98102"/>
            <a:ext cx="3786187" cy="571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09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3063" y="4800837"/>
            <a:ext cx="317761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zakřivené </a:t>
            </a:r>
            <a:r>
              <a:rPr lang="cs-CZ" sz="2400" b="1" dirty="0" smtClean="0"/>
              <a:t>linie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zvlněné </a:t>
            </a:r>
            <a:r>
              <a:rPr lang="cs-CZ" sz="2400" b="1" dirty="0" smtClean="0"/>
              <a:t>tvary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bohatá </a:t>
            </a:r>
            <a:r>
              <a:rPr lang="cs-CZ" sz="2400" b="1" dirty="0" smtClean="0"/>
              <a:t>zdobnost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složitý </a:t>
            </a:r>
            <a:r>
              <a:rPr lang="cs-CZ" sz="2400" b="1" dirty="0" smtClean="0"/>
              <a:t>půdorys</a:t>
            </a:r>
          </a:p>
          <a:p>
            <a:r>
              <a:rPr lang="cs-CZ" sz="2400" b="1" dirty="0" smtClean="0"/>
              <a:t> </a:t>
            </a:r>
            <a:r>
              <a:rPr lang="cs-CZ" sz="2400" b="1" dirty="0"/>
              <a:t>užití zlata a mramoru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3187083" cy="4684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36" y="1409480"/>
            <a:ext cx="3242727" cy="4269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OEM\AppData\Local\Microsoft\Windows\Temporary Internet Files\Content.IE5\NIFFOPHG\MC90043440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843" y="2060848"/>
            <a:ext cx="1368151" cy="1916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3096344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Jaké jsou základní znaky baroka?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68348" y="3994446"/>
            <a:ext cx="1121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86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5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598470"/>
            <a:ext cx="1944216" cy="584775"/>
          </a:xfrm>
          <a:prstGeom prst="rect">
            <a:avLst/>
          </a:prstGeom>
          <a:solidFill>
            <a:srgbClr val="0099FF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kupole</a:t>
            </a:r>
            <a:endParaRPr lang="cs-CZ" sz="3200" b="1" dirty="0"/>
          </a:p>
        </p:txBody>
      </p:sp>
      <p:sp>
        <p:nvSpPr>
          <p:cNvPr id="3" name="Šipka doprava 2"/>
          <p:cNvSpPr/>
          <p:nvPr/>
        </p:nvSpPr>
        <p:spPr>
          <a:xfrm rot="3178947">
            <a:off x="4093765" y="1790940"/>
            <a:ext cx="1614919" cy="1860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133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19" y="1124744"/>
            <a:ext cx="6864000" cy="51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70519" y="476672"/>
            <a:ext cx="50256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elské baroko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954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body"/>
          </p:nvPr>
        </p:nvSpPr>
        <p:spPr>
          <a:xfrm>
            <a:off x="179512" y="1412776"/>
            <a:ext cx="3106688" cy="4714875"/>
          </a:xfrm>
          <a:ln/>
        </p:spPr>
        <p:txBody>
          <a:bodyPr anchor="t"/>
          <a:lstStyle/>
          <a:p>
            <a:pPr marL="457200" indent="-457200" algn="l">
              <a:spcBef>
                <a:spcPts val="700"/>
              </a:spcBef>
              <a:buFont typeface="Arial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 smtClean="0"/>
              <a:t> </a:t>
            </a:r>
            <a:r>
              <a:rPr lang="cs-CZ" sz="2800" dirty="0"/>
              <a:t>trojúhelníkovitý štít</a:t>
            </a:r>
          </a:p>
          <a:p>
            <a:pPr marL="457200" indent="-457200" algn="l">
              <a:spcBef>
                <a:spcPts val="700"/>
              </a:spcBef>
              <a:buFont typeface="Arial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/>
              <a:t>n</a:t>
            </a:r>
            <a:r>
              <a:rPr lang="cs-CZ" sz="2800" dirty="0" smtClean="0"/>
              <a:t>apodobeniny </a:t>
            </a:r>
            <a:r>
              <a:rPr lang="cs-CZ" sz="2800" dirty="0"/>
              <a:t>antických sloupů v průčelí</a:t>
            </a:r>
          </a:p>
          <a:p>
            <a:pPr marL="457200" indent="-457200" algn="l">
              <a:spcBef>
                <a:spcPts val="700"/>
              </a:spcBef>
              <a:buFont typeface="Arial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/>
              <a:t>m</a:t>
            </a:r>
            <a:r>
              <a:rPr lang="cs-CZ" sz="2800" dirty="0" smtClean="0"/>
              <a:t>álo </a:t>
            </a:r>
            <a:r>
              <a:rPr lang="cs-CZ" sz="2800" dirty="0"/>
              <a:t>církevních staveb</a:t>
            </a:r>
          </a:p>
          <a:p>
            <a:pPr marL="457200" indent="-457200" algn="l">
              <a:spcBef>
                <a:spcPts val="700"/>
              </a:spcBef>
              <a:buFont typeface="Arial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/>
              <a:t>n</a:t>
            </a:r>
            <a:r>
              <a:rPr lang="cs-CZ" sz="2800" dirty="0" smtClean="0"/>
              <a:t>ová </a:t>
            </a:r>
            <a:r>
              <a:rPr lang="cs-CZ" sz="2800" dirty="0"/>
              <a:t>předměstí</a:t>
            </a:r>
          </a:p>
          <a:p>
            <a:pPr marL="457200" indent="-457200" algn="l">
              <a:spcBef>
                <a:spcPts val="700"/>
              </a:spcBef>
              <a:buFont typeface="Arial" pitchFamily="34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800" dirty="0"/>
              <a:t>n</a:t>
            </a:r>
            <a:r>
              <a:rPr lang="cs-CZ" sz="2800" dirty="0" smtClean="0"/>
              <a:t>ábřeží</a:t>
            </a:r>
            <a:r>
              <a:rPr lang="cs-CZ" sz="2800" dirty="0"/>
              <a:t>, kolonády, špitály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95536" y="404664"/>
            <a:ext cx="3024336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KLASICISMUS</a:t>
            </a:r>
            <a:endParaRPr lang="cs-CZ" sz="32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890" y="1412776"/>
            <a:ext cx="5194300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3275856" y="1700808"/>
            <a:ext cx="194421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3275856" y="2852936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40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3096344" cy="1143000"/>
          </a:xfrm>
          <a:solidFill>
            <a:srgbClr val="FFFF00"/>
          </a:solidFill>
          <a:ln/>
        </p:spPr>
        <p:txBody>
          <a:bodyPr>
            <a:normAutofit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 dirty="0"/>
              <a:t>Užitkové stavby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56994"/>
            <a:ext cx="7013356" cy="52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158417"/>
            <a:ext cx="3096344" cy="461665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Poznáš tuto stavbu?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40152" y="1124744"/>
            <a:ext cx="2088232" cy="369332"/>
          </a:xfrm>
          <a:prstGeom prst="rect">
            <a:avLst/>
          </a:prstGeom>
          <a:solidFill>
            <a:srgbClr val="0099FF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Stavovské divadlo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796136" y="908720"/>
            <a:ext cx="2448272" cy="792088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OEM\AppData\Local\Microsoft\Windows\Temporary Internet Files\Content.IE5\0NLCKSJM\MC90043485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19146"/>
            <a:ext cx="1037848" cy="103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28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206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021288"/>
            <a:ext cx="36724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Zámek </a:t>
            </a:r>
            <a:r>
              <a:rPr lang="cs-CZ" dirty="0" err="1" smtClean="0"/>
              <a:t>Kačina</a:t>
            </a:r>
            <a:r>
              <a:rPr lang="cs-CZ" dirty="0" smtClean="0"/>
              <a:t> u Kutné Hory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02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5760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HISTORIZUJÍCÍ SLOHY</a:t>
            </a:r>
          </a:p>
          <a:p>
            <a:r>
              <a:rPr lang="cs-CZ" sz="2800" b="1" dirty="0" smtClean="0"/>
              <a:t>NOVOGOTIKA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89659"/>
            <a:ext cx="6810102" cy="471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90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25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080000" cy="30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104051"/>
            <a:ext cx="4752000" cy="35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76055" y="404664"/>
            <a:ext cx="35874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NOVORENESANCE</a:t>
            </a:r>
          </a:p>
        </p:txBody>
      </p:sp>
      <p:pic>
        <p:nvPicPr>
          <p:cNvPr id="8194" name="Picture 2" descr="C:\Users\OEM\AppData\Local\Microsoft\Windows\Temporary Internet Files\Content.IE5\B4A6B7Q4\MC90043441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918" y="3713113"/>
            <a:ext cx="864034" cy="97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803" y="3999077"/>
            <a:ext cx="2376264" cy="40011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Tyto stavby poznáš?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412776"/>
            <a:ext cx="1872208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Národní muzeum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26685" y="5974257"/>
            <a:ext cx="1716764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Národní divadlo</a:t>
            </a:r>
            <a:endParaRPr lang="cs-CZ" b="1" dirty="0"/>
          </a:p>
        </p:txBody>
      </p:sp>
      <p:sp>
        <p:nvSpPr>
          <p:cNvPr id="6" name="Šipka doleva 5"/>
          <p:cNvSpPr/>
          <p:nvPr/>
        </p:nvSpPr>
        <p:spPr>
          <a:xfrm>
            <a:off x="4470581" y="1201398"/>
            <a:ext cx="2466255" cy="792088"/>
          </a:xfrm>
          <a:prstGeom prst="leftArrow">
            <a:avLst/>
          </a:prstGeom>
          <a:solidFill>
            <a:srgbClr val="00B0F0"/>
          </a:solidFill>
          <a:ln>
            <a:solidFill>
              <a:srgbClr val="002060"/>
            </a:solidFill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324927" y="5587931"/>
            <a:ext cx="2520280" cy="1080120"/>
          </a:xfrm>
          <a:prstGeom prst="rightArrow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5" name="Picture 3" descr="C:\Users\OEM\AppData\Local\Microsoft\Windows\Temporary Internet Files\Content.IE5\0NLCKSJM\MC90043485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721" y="1296124"/>
            <a:ext cx="72008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OEM\AppData\Local\Microsoft\Windows\Temporary Internet Files\Content.IE5\0NLCKSJM\MC90043485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16" y="5658744"/>
            <a:ext cx="937219" cy="937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952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2895600" cy="5695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2671" y="1268760"/>
            <a:ext cx="1980220" cy="707886"/>
          </a:xfrm>
          <a:prstGeom prst="rect">
            <a:avLst/>
          </a:prstGeom>
          <a:solidFill>
            <a:srgbClr val="FFC0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SECESE</a:t>
            </a:r>
            <a:endParaRPr lang="cs-CZ" sz="40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891" y="404664"/>
            <a:ext cx="3656554" cy="49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5805264"/>
            <a:ext cx="403244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Alfons Mucha (1860 – 1939) </a:t>
            </a:r>
          </a:p>
          <a:p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3386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416824" cy="49414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88024" y="5490057"/>
            <a:ext cx="4032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b="1" dirty="0"/>
              <a:t>ornamentálnost (přírodní tvary) </a:t>
            </a:r>
            <a:r>
              <a:rPr lang="cs-CZ" b="1" dirty="0" smtClean="0"/>
              <a:t> </a:t>
            </a:r>
            <a:endParaRPr lang="cs-CZ" b="1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</a:t>
            </a:r>
            <a:r>
              <a:rPr lang="cs-CZ" b="1" dirty="0"/>
              <a:t>vlnící se křivka =&gt; pohyb v ploše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 křivka </a:t>
            </a:r>
            <a:r>
              <a:rPr lang="cs-CZ" b="1" dirty="0"/>
              <a:t>a rostlinný ornament. </a:t>
            </a:r>
          </a:p>
        </p:txBody>
      </p:sp>
      <p:sp>
        <p:nvSpPr>
          <p:cNvPr id="5" name="Šipka doprava se zářezem 4"/>
          <p:cNvSpPr/>
          <p:nvPr/>
        </p:nvSpPr>
        <p:spPr>
          <a:xfrm>
            <a:off x="539552" y="5375658"/>
            <a:ext cx="3960440" cy="1152128"/>
          </a:xfrm>
          <a:prstGeom prst="notchedRightArrow">
            <a:avLst>
              <a:gd name="adj1" fmla="val 74566"/>
              <a:gd name="adj2" fmla="val 5000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7030A0"/>
            </a:solidFill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27684" y="562855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znaky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7320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983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656" y="404664"/>
            <a:ext cx="3810000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971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"/>
    </mc:Choice>
    <mc:Fallback xmlns="">
      <p:transition spd="slow" advTm="700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00" y="17938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939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5087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04664"/>
            <a:ext cx="4680520" cy="523220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Památník bitvy u Slavkova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5112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21296"/>
            <a:ext cx="4752528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026291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Antonio </a:t>
            </a:r>
            <a:r>
              <a:rPr lang="cs-CZ" sz="2800" b="1" dirty="0" err="1" smtClean="0"/>
              <a:t>Gaudí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 Barcelona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2538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630" y="1556792"/>
            <a:ext cx="5332279" cy="4367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77690"/>
            <a:ext cx="3807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6748" y="196785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KUBISMUS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539552" y="6208565"/>
            <a:ext cx="5197192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/>
              <a:t>tvary  z jehlanů, krychlí a hranolů </a:t>
            </a:r>
          </a:p>
        </p:txBody>
      </p:sp>
      <p:sp>
        <p:nvSpPr>
          <p:cNvPr id="3" name="Rovnoramenný trojúhelník 2"/>
          <p:cNvSpPr/>
          <p:nvPr/>
        </p:nvSpPr>
        <p:spPr>
          <a:xfrm rot="306170">
            <a:off x="439031" y="1389182"/>
            <a:ext cx="1186991" cy="2207428"/>
          </a:xfrm>
          <a:prstGeom prst="triangle">
            <a:avLst>
              <a:gd name="adj" fmla="val 2204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795209">
            <a:off x="1801523" y="2109039"/>
            <a:ext cx="1726450" cy="1415785"/>
          </a:xfrm>
          <a:prstGeom prst="rtTriangl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944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96821"/>
            <a:ext cx="4083740" cy="5444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4642"/>
            <a:ext cx="3954408" cy="5929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59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92696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259" y="5954187"/>
            <a:ext cx="3085661" cy="523220"/>
          </a:xfrm>
          <a:prstGeom prst="rect">
            <a:avLst/>
          </a:prstGeom>
          <a:solidFill>
            <a:srgbClr val="00FFCC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Lázně Bohdaneč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449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052736"/>
            <a:ext cx="3672408" cy="92333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Opakování</a:t>
            </a:r>
            <a:endParaRPr lang="cs-CZ" sz="5400" dirty="0"/>
          </a:p>
        </p:txBody>
      </p:sp>
      <p:pic>
        <p:nvPicPr>
          <p:cNvPr id="9219" name="Picture 3" descr="C:\Users\OEM\AppData\Local\Microsoft\Windows\Temporary Internet Files\Content.IE5\NIFFOPHG\MC90043440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36912"/>
            <a:ext cx="2088232" cy="292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41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8854"/>
            <a:ext cx="2701501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8680"/>
            <a:ext cx="2760983" cy="38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572" y="2371370"/>
            <a:ext cx="2881112" cy="43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97037" y="368854"/>
            <a:ext cx="8268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9872" y="2276872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56376" y="548680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19888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kubismus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47251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gotika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5949280"/>
            <a:ext cx="24482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396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6605"/>
            <a:ext cx="2511360" cy="34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277" y="2722240"/>
            <a:ext cx="2494597" cy="37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6591"/>
            <a:ext cx="3942436" cy="29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40466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2564904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35406" y="277619"/>
            <a:ext cx="558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93305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ománský sloh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04874" y="6381328"/>
            <a:ext cx="2830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secese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5730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klasicismus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5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1989"/>
            <a:ext cx="2924461" cy="21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74672"/>
            <a:ext cx="2998666" cy="39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72" y="2676053"/>
            <a:ext cx="3052696" cy="40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01989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085184"/>
            <a:ext cx="707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11719" y="4884549"/>
            <a:ext cx="6480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127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4441" y="630932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gotika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48691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r</a:t>
            </a:r>
            <a:r>
              <a:rPr lang="cs-CZ" b="1" dirty="0" smtClean="0"/>
              <a:t>ománský sloh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810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136" y="968534"/>
            <a:ext cx="2867918" cy="37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60648"/>
            <a:ext cx="732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4" y="836712"/>
            <a:ext cx="3745260" cy="25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128826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11</a:t>
            </a:r>
            <a:endParaRPr lang="cs-CZ" sz="40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72928"/>
            <a:ext cx="2031982" cy="39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83768" y="573325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12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64502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istorizující - novogotika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55910" y="6441142"/>
            <a:ext cx="2720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secese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baroko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84650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6408712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Renesance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Kubismus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Gotika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Románský sloh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Secese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Klasicismus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Renesance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Gotika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Románský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Novogotika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Baroko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Secese</a:t>
            </a:r>
          </a:p>
          <a:p>
            <a:pPr marL="342900" indent="-34290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76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4479" y="1200047"/>
            <a:ext cx="76328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http://commons.wikimedia.org/wiki/File:Vossem_(Tervuren)_Sint-Pauluskerk.jpg?uselang=cs</a:t>
            </a:r>
          </a:p>
        </p:txBody>
      </p:sp>
      <p:sp>
        <p:nvSpPr>
          <p:cNvPr id="3" name="Obdélník 2"/>
          <p:cNvSpPr/>
          <p:nvPr/>
        </p:nvSpPr>
        <p:spPr>
          <a:xfrm>
            <a:off x="335427" y="1459412"/>
            <a:ext cx="72728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http://commons.wikimedia.org/wiki/File:Breisacher_Muenster_Tuerme.jpg?uselang=cs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1484" y="1861234"/>
            <a:ext cx="80648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http://commons.wikimedia.org/wiki/File:Aghadoe_Cathedral_western_doorway_romanesque_April_2010.jpg?uselang=cs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3886" y="2138233"/>
            <a:ext cx="782453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http://commons.wikimedia.org/wiki/File:Gurk_Cathedral.jpg?uselang=cs</a:t>
            </a:r>
          </a:p>
        </p:txBody>
      </p:sp>
      <p:sp>
        <p:nvSpPr>
          <p:cNvPr id="6" name="Obdélník 5"/>
          <p:cNvSpPr/>
          <p:nvPr/>
        </p:nvSpPr>
        <p:spPr>
          <a:xfrm>
            <a:off x="363078" y="2402861"/>
            <a:ext cx="74888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http://cs.wikipedia.org/wiki/Soubor:SvJakub6.jpg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3886" y="2684405"/>
            <a:ext cx="84005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http://cs.wikipedia.org/wiki/Soubor:StDenis_Langhauswand2.JPG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5536" y="2961404"/>
            <a:ext cx="773670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http://cs.wikipedia.org/wiki/Soubor:SalvatorAnezskyKlaster.jpg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3078" y="3192554"/>
            <a:ext cx="742703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http://cs.wikipedia.org/wiki/Soubor:Hohenfurth_-_Klosterkirche_-_Apsis_2.jpg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3078" y="3469553"/>
            <a:ext cx="799403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http://commons.wikimedia.org/wiki/File:Kutna_Hora_CZ_St_Barbara_Cathedral_front_view_02.JPG?uselang=cs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63078" y="3759481"/>
            <a:ext cx="734481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http://cs.wikipedia.org/wiki/Soubor:Aftnn_The_old_town_end_of_the_King_Charles_bridge.jpg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51484" y="4061455"/>
            <a:ext cx="813575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http://commons.wikimedia.org/wiki/File:Opo%C4%8Dno_-_z%C3%A1meck%C3%A9_n%C3%A1dvo%C5%99%C3%AD.jpg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23528" y="4338454"/>
            <a:ext cx="738007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http://commons.wikimedia.org/wiki/File:Alfons_Mucha_-_1896_-_Spring.jpg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3078" y="4617408"/>
            <a:ext cx="773832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http://commons.wikimedia.org/wiki/File:Secesn%C3%AD_fas%C3%A1da_v_Brn%C4%9B.jpg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53886" y="4866157"/>
            <a:ext cx="792443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http://commons.wikimedia.org/wiki/Category:Municipal_House_(Prague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63078" y="5143156"/>
            <a:ext cx="660465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http://commons.wikimedia.org/wiki/File:Grand_hotel_europa_Prague.JPG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63078" y="5420155"/>
            <a:ext cx="766161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http://commons.wikimedia.org/wiki/File:Frieden_Austerlitz_Monument.jpg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63078" y="5690098"/>
            <a:ext cx="824136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http://cs.wikipedia.org/wiki/Soubor:U%C4%8Ditelsk%C3%A9_domy</a:t>
            </a:r>
            <a:r>
              <a:rPr lang="cs-CZ" sz="1200" dirty="0" smtClean="0"/>
              <a:t>__</a:t>
            </a:r>
            <a:r>
              <a:rPr lang="cs-CZ" sz="1200" dirty="0"/>
              <a:t>ul._Eli%C5%A1ky_Kr%C3%A1snohorsk%C3%A9_v_Praze.jpg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53886" y="5964213"/>
            <a:ext cx="783690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http://commons.wikimedia.org/wiki/File:Praha_2005-09-20_n%C3%A1rodn%C3%AD_divadlo-01.jpg?uselang=cs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683568" y="620688"/>
            <a:ext cx="1505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94318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3175" y="1242394"/>
            <a:ext cx="77048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http://cs.wikipedia.org/wiki/Soubor:Litomysl3.jpg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3175" y="1519393"/>
            <a:ext cx="77048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http://cs.wikipedia.org/wiki/Soubor:Slavonice,_Horn%C3%AD_n%C3%A1m%C4%9Bst%C3%AD_02.jpg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3175" y="1803043"/>
            <a:ext cx="76838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http://commons.wikimedia.org/wiki/File:Breznice_PB_CZ_chateau_sgraffito_detail_605.jpg?uselang=cs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2060066"/>
            <a:ext cx="594799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http://cs.wikipedia.org/wiki/Soubor:Telc109.jpg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0942" y="2337065"/>
            <a:ext cx="774819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http://cs.wikipedia.org/wiki/Soubor:Vilnius_StStanislasChurch_Altar.JPG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6609" y="2617457"/>
            <a:ext cx="77768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http://commons.wikimedia.org/wiki/File:P%C5%99%C3%ADbram-Svata_Hora-areal.jpg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3175" y="2894456"/>
            <a:ext cx="76328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http://cs.wikipedia.org/wiki/Soubor:Chram_sv_Mikulase_z_upati_Petrina.jpg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333533" y="322275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http://cs.wikipedia.org/wiki/Soubor:La_Madeleine_Paris.jpg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30424" y="3499757"/>
            <a:ext cx="781026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http://commons.wikimedia.org/wiki/File:KacinaChateauCzechRepublic.jpg?uselang=cs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3533" y="3766973"/>
            <a:ext cx="73448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http://cs.wikipedia.org/wiki/Soubor:Stavovsk%C3%A9_divadlo_1.JPG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33533" y="4043972"/>
            <a:ext cx="74523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http://commons.wikimedia.org/wiki/File:Hola%C5%A1ovice2.JPG?uselang=cs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33128" y="4296034"/>
            <a:ext cx="783541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http://cs.wikipedia.org/wiki/Soubor:U_cerne_matky_bozi1.jpg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33128" y="4532354"/>
            <a:ext cx="745272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http://commons.wikimedia.org/wiki/File:Praha,_Nov%C3%A9_m%C4%9Bsto,_kubistick%C3%BD_d%C5%AFm.JPG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33128" y="4782423"/>
            <a:ext cx="77234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http://cs.wikipedia.org/wiki/Soubor:Josef_Go%C4%8D%C3%A1r_pavillion_L%C3%A1zn%C4%9B_Bohdane%C4%8D.JPG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30424" y="5059422"/>
            <a:ext cx="767835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http://cs.wikipedia.org/wiki/N%C3%A1rodn%C3%AD_muzeum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23528" y="5367699"/>
            <a:ext cx="835292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http://cs.wikipedia.org/wiki/Soubor:050529_Barcelona_026.jpg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30424" y="5738772"/>
            <a:ext cx="45523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Klipart web office.com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5925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670</TotalTime>
  <Words>396</Words>
  <Application>Microsoft Office PowerPoint</Application>
  <PresentationFormat>Předvádění na obrazovce (4:3)</PresentationFormat>
  <Paragraphs>154</Paragraphs>
  <Slides>38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Prezentace aplikace PowerPoint</vt:lpstr>
      <vt:lpstr>Stavební slohy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Užitkové stavby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57</cp:revision>
  <dcterms:created xsi:type="dcterms:W3CDTF">2011-05-22T18:43:06Z</dcterms:created>
  <dcterms:modified xsi:type="dcterms:W3CDTF">2011-09-13T16:08:11Z</dcterms:modified>
</cp:coreProperties>
</file>