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57" r:id="rId4"/>
    <p:sldId id="279" r:id="rId5"/>
    <p:sldId id="259" r:id="rId6"/>
    <p:sldId id="274" r:id="rId7"/>
    <p:sldId id="261" r:id="rId8"/>
    <p:sldId id="263" r:id="rId9"/>
    <p:sldId id="275" r:id="rId10"/>
    <p:sldId id="265" r:id="rId11"/>
    <p:sldId id="276" r:id="rId12"/>
    <p:sldId id="267" r:id="rId13"/>
    <p:sldId id="277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>
        <p:scale>
          <a:sx n="70" d="100"/>
          <a:sy n="70" d="100"/>
        </p:scale>
        <p:origin x="-139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micro.magnet.fsu.edu/primer/java/mirrors/concavemirrors/index.html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2132856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Kulová zrcadla.</a:t>
            </a:r>
          </a:p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Zobrazení zrcadlem dutým.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051720" y="4437112"/>
            <a:ext cx="5040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VY_32_INOVACE_50_Zobrazeni_zrcadlem_</a:t>
            </a:r>
            <a:r>
              <a:rPr lang="cs-CZ" dirty="0" err="1" smtClean="0"/>
              <a:t>dutym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sz="quarter" idx="4294967295"/>
          </p:nvPr>
        </p:nvSpPr>
        <p:spPr>
          <a:xfrm>
            <a:off x="0" y="0"/>
            <a:ext cx="9144000" cy="47625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70000"/>
              </a:lnSpc>
            </a:pPr>
            <a:r>
              <a:rPr lang="cs-CZ" sz="3200" b="1" dirty="0"/>
              <a:t>Kulová zrcadla</a:t>
            </a:r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548680"/>
            <a:ext cx="914400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2400" dirty="0" smtClean="0"/>
              <a:t>= taková zrcadla, která mají plochu ve tvaru kulové plochy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2956" y="1124744"/>
            <a:ext cx="8496944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Duté zrcadlo = obraz vytváří vnitřní kulová plocha (zrcátko u zubaře, vnitřní odrazná plocha reflektoru, …)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7932" y="5878930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864937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3" name="Picture 2" descr="C:\Users\user\AppData\Local\Microsoft\Windows\Temporary Internet Files\Content.IE5\DE4CGPLA\MP9003211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0" y="21871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ser\AppData\Local\Microsoft\Windows\Temporary Internet Files\Content.IE5\DE4CGPLA\MP9003138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87144"/>
            <a:ext cx="279806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DE4CGPLA\MP9003869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471" y="2187888"/>
            <a:ext cx="2608558" cy="365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08234" y="5830751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48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animBg="1"/>
      <p:bldP spid="23560" grpId="0"/>
      <p:bldP spid="12" grpId="0" animBg="1"/>
      <p:bldP spid="2" grpId="0"/>
      <p:bldP spid="15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70000"/>
              </a:lnSpc>
            </a:pPr>
            <a:r>
              <a:rPr lang="cs-CZ" sz="3600" b="1"/>
              <a:t>Základní údaje a popis</a:t>
            </a:r>
            <a:r>
              <a:rPr lang="cs-CZ" sz="3600"/>
              <a:t> 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715169" y="4541838"/>
            <a:ext cx="7202488" cy="2199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/>
            </a:r>
            <a:br>
              <a:rPr lang="cs-CZ" sz="2400" b="1" dirty="0"/>
            </a:br>
            <a:endParaRPr lang="cs-CZ" sz="2400" b="1" dirty="0"/>
          </a:p>
        </p:txBody>
      </p:sp>
      <p:sp>
        <p:nvSpPr>
          <p:cNvPr id="49288" name="Rectangle 136"/>
          <p:cNvSpPr>
            <a:spLocks noChangeArrowheads="1"/>
          </p:cNvSpPr>
          <p:nvPr/>
        </p:nvSpPr>
        <p:spPr bwMode="auto">
          <a:xfrm>
            <a:off x="6227763" y="987708"/>
            <a:ext cx="2808733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grpSp>
        <p:nvGrpSpPr>
          <p:cNvPr id="2" name="Group 143"/>
          <p:cNvGrpSpPr>
            <a:grpSpLocks/>
          </p:cNvGrpSpPr>
          <p:nvPr/>
        </p:nvGrpSpPr>
        <p:grpSpPr bwMode="auto">
          <a:xfrm>
            <a:off x="715169" y="1071414"/>
            <a:ext cx="5289550" cy="3560763"/>
            <a:chOff x="455" y="618"/>
            <a:chExt cx="3332" cy="2243"/>
          </a:xfrm>
        </p:grpSpPr>
        <p:sp>
          <p:nvSpPr>
            <p:cNvPr id="49180" name="Rectangle 28"/>
            <p:cNvSpPr>
              <a:spLocks noChangeAspect="1" noChangeArrowheads="1"/>
            </p:cNvSpPr>
            <p:nvPr/>
          </p:nvSpPr>
          <p:spPr bwMode="auto">
            <a:xfrm>
              <a:off x="455" y="618"/>
              <a:ext cx="3332" cy="2243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9289" name="Line 137"/>
            <p:cNvSpPr>
              <a:spLocks noChangeShapeType="1"/>
            </p:cNvSpPr>
            <p:nvPr/>
          </p:nvSpPr>
          <p:spPr bwMode="auto">
            <a:xfrm flipV="1">
              <a:off x="1791" y="799"/>
              <a:ext cx="0" cy="8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90" name="Line 138"/>
            <p:cNvSpPr>
              <a:spLocks noChangeShapeType="1"/>
            </p:cNvSpPr>
            <p:nvPr/>
          </p:nvSpPr>
          <p:spPr bwMode="auto">
            <a:xfrm>
              <a:off x="2263" y="1661"/>
              <a:ext cx="0" cy="5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81" name="Line 29"/>
            <p:cNvSpPr>
              <a:spLocks noChangeAspect="1" noChangeShapeType="1"/>
            </p:cNvSpPr>
            <p:nvPr/>
          </p:nvSpPr>
          <p:spPr bwMode="auto">
            <a:xfrm flipH="1">
              <a:off x="2006" y="1610"/>
              <a:ext cx="1" cy="13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3" name="Group 30"/>
            <p:cNvGrpSpPr>
              <a:grpSpLocks noChangeAspect="1"/>
            </p:cNvGrpSpPr>
            <p:nvPr/>
          </p:nvGrpSpPr>
          <p:grpSpPr bwMode="auto">
            <a:xfrm>
              <a:off x="1872" y="958"/>
              <a:ext cx="1393" cy="1428"/>
              <a:chOff x="2838" y="1671"/>
              <a:chExt cx="1856" cy="1905"/>
            </a:xfrm>
          </p:grpSpPr>
          <p:sp>
            <p:nvSpPr>
              <p:cNvPr id="49183" name="Arc 31"/>
              <p:cNvSpPr>
                <a:spLocks noChangeAspect="1"/>
              </p:cNvSpPr>
              <p:nvPr/>
            </p:nvSpPr>
            <p:spPr bwMode="auto">
              <a:xfrm rot="18948353" flipV="1">
                <a:off x="2838" y="1671"/>
                <a:ext cx="1856" cy="1905"/>
              </a:xfrm>
              <a:custGeom>
                <a:avLst/>
                <a:gdLst>
                  <a:gd name="G0" fmla="+- 6003 0 0"/>
                  <a:gd name="G1" fmla="+- 21600 0 0"/>
                  <a:gd name="G2" fmla="+- 21600 0 0"/>
                  <a:gd name="T0" fmla="*/ 0 w 27603"/>
                  <a:gd name="T1" fmla="*/ 851 h 28344"/>
                  <a:gd name="T2" fmla="*/ 26523 w 27603"/>
                  <a:gd name="T3" fmla="*/ 28344 h 28344"/>
                  <a:gd name="T4" fmla="*/ 6003 w 27603"/>
                  <a:gd name="T5" fmla="*/ 21600 h 283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7603" h="28344" fill="none" extrusionOk="0">
                    <a:moveTo>
                      <a:pt x="-1" y="850"/>
                    </a:moveTo>
                    <a:cubicBezTo>
                      <a:pt x="1951" y="286"/>
                      <a:pt x="3971" y="-1"/>
                      <a:pt x="6003" y="0"/>
                    </a:cubicBezTo>
                    <a:cubicBezTo>
                      <a:pt x="17932" y="0"/>
                      <a:pt x="27603" y="9670"/>
                      <a:pt x="27603" y="21600"/>
                    </a:cubicBezTo>
                    <a:cubicBezTo>
                      <a:pt x="27603" y="23891"/>
                      <a:pt x="27238" y="26167"/>
                      <a:pt x="26523" y="28344"/>
                    </a:cubicBezTo>
                  </a:path>
                  <a:path w="27603" h="28344" stroke="0" extrusionOk="0">
                    <a:moveTo>
                      <a:pt x="-1" y="850"/>
                    </a:moveTo>
                    <a:cubicBezTo>
                      <a:pt x="1951" y="286"/>
                      <a:pt x="3971" y="-1"/>
                      <a:pt x="6003" y="0"/>
                    </a:cubicBezTo>
                    <a:cubicBezTo>
                      <a:pt x="17932" y="0"/>
                      <a:pt x="27603" y="9670"/>
                      <a:pt x="27603" y="21600"/>
                    </a:cubicBezTo>
                    <a:cubicBezTo>
                      <a:pt x="27603" y="23891"/>
                      <a:pt x="27238" y="26167"/>
                      <a:pt x="26523" y="28344"/>
                    </a:cubicBezTo>
                    <a:lnTo>
                      <a:pt x="6003" y="21600"/>
                    </a:lnTo>
                    <a:close/>
                  </a:path>
                </a:pathLst>
              </a:custGeom>
              <a:noFill/>
              <a:ln w="139700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184" name="Arc 32"/>
              <p:cNvSpPr>
                <a:spLocks noChangeAspect="1"/>
              </p:cNvSpPr>
              <p:nvPr/>
            </p:nvSpPr>
            <p:spPr bwMode="auto">
              <a:xfrm rot="18948353" flipV="1">
                <a:off x="2840" y="1696"/>
                <a:ext cx="1811" cy="1860"/>
              </a:xfrm>
              <a:custGeom>
                <a:avLst/>
                <a:gdLst>
                  <a:gd name="G0" fmla="+- 5340 0 0"/>
                  <a:gd name="G1" fmla="+- 21600 0 0"/>
                  <a:gd name="G2" fmla="+- 21600 0 0"/>
                  <a:gd name="T0" fmla="*/ 0 w 26940"/>
                  <a:gd name="T1" fmla="*/ 671 h 27664"/>
                  <a:gd name="T2" fmla="*/ 26071 w 26940"/>
                  <a:gd name="T3" fmla="*/ 27664 h 27664"/>
                  <a:gd name="T4" fmla="*/ 5340 w 26940"/>
                  <a:gd name="T5" fmla="*/ 21600 h 276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6940" h="27664" fill="none" extrusionOk="0">
                    <a:moveTo>
                      <a:pt x="-1" y="670"/>
                    </a:moveTo>
                    <a:cubicBezTo>
                      <a:pt x="1745" y="225"/>
                      <a:pt x="3538" y="-1"/>
                      <a:pt x="5340" y="0"/>
                    </a:cubicBezTo>
                    <a:cubicBezTo>
                      <a:pt x="17269" y="0"/>
                      <a:pt x="26940" y="9670"/>
                      <a:pt x="26940" y="21600"/>
                    </a:cubicBezTo>
                    <a:cubicBezTo>
                      <a:pt x="26940" y="23652"/>
                      <a:pt x="26647" y="25694"/>
                      <a:pt x="26071" y="27664"/>
                    </a:cubicBezTo>
                  </a:path>
                  <a:path w="26940" h="27664" stroke="0" extrusionOk="0">
                    <a:moveTo>
                      <a:pt x="-1" y="670"/>
                    </a:moveTo>
                    <a:cubicBezTo>
                      <a:pt x="1745" y="225"/>
                      <a:pt x="3538" y="-1"/>
                      <a:pt x="5340" y="0"/>
                    </a:cubicBezTo>
                    <a:cubicBezTo>
                      <a:pt x="17269" y="0"/>
                      <a:pt x="26940" y="9670"/>
                      <a:pt x="26940" y="21600"/>
                    </a:cubicBezTo>
                    <a:cubicBezTo>
                      <a:pt x="26940" y="23652"/>
                      <a:pt x="26647" y="25694"/>
                      <a:pt x="26071" y="27664"/>
                    </a:cubicBezTo>
                    <a:lnTo>
                      <a:pt x="5340" y="21600"/>
                    </a:ln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4" name="Group 33"/>
            <p:cNvGrpSpPr>
              <a:grpSpLocks noChangeAspect="1"/>
            </p:cNvGrpSpPr>
            <p:nvPr/>
          </p:nvGrpSpPr>
          <p:grpSpPr bwMode="auto">
            <a:xfrm>
              <a:off x="694" y="1645"/>
              <a:ext cx="3026" cy="230"/>
              <a:chOff x="1247" y="2586"/>
              <a:chExt cx="3901" cy="309"/>
            </a:xfrm>
          </p:grpSpPr>
          <p:sp>
            <p:nvSpPr>
              <p:cNvPr id="49186" name="Line 34"/>
              <p:cNvSpPr>
                <a:spLocks noChangeAspect="1" noChangeShapeType="1"/>
              </p:cNvSpPr>
              <p:nvPr/>
            </p:nvSpPr>
            <p:spPr bwMode="auto">
              <a:xfrm>
                <a:off x="1247" y="2632"/>
                <a:ext cx="3901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prstDash val="lgDashDot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9187" name="Text Box 35"/>
              <p:cNvSpPr txBox="1">
                <a:spLocks noChangeAspect="1" noChangeArrowheads="1"/>
              </p:cNvSpPr>
              <p:nvPr/>
            </p:nvSpPr>
            <p:spPr bwMode="auto">
              <a:xfrm>
                <a:off x="4760" y="2586"/>
                <a:ext cx="232" cy="3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cs-CZ" b="1"/>
                  <a:t>o</a:t>
                </a:r>
              </a:p>
            </p:txBody>
          </p:sp>
        </p:grpSp>
        <p:sp>
          <p:nvSpPr>
            <p:cNvPr id="49188" name="Text Box 36"/>
            <p:cNvSpPr txBox="1">
              <a:spLocks noChangeAspect="1" noChangeArrowheads="1"/>
            </p:cNvSpPr>
            <p:nvPr/>
          </p:nvSpPr>
          <p:spPr bwMode="auto">
            <a:xfrm>
              <a:off x="2876" y="1476"/>
              <a:ext cx="300" cy="2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/>
                <a:t>V</a:t>
              </a:r>
            </a:p>
          </p:txBody>
        </p:sp>
        <p:sp>
          <p:nvSpPr>
            <p:cNvPr id="49189" name="Text Box 37"/>
            <p:cNvSpPr txBox="1">
              <a:spLocks noChangeAspect="1" noChangeArrowheads="1"/>
            </p:cNvSpPr>
            <p:nvPr/>
          </p:nvSpPr>
          <p:spPr bwMode="auto">
            <a:xfrm>
              <a:off x="1907" y="1430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/>
                <a:t>S</a:t>
              </a:r>
            </a:p>
          </p:txBody>
        </p:sp>
        <p:sp>
          <p:nvSpPr>
            <p:cNvPr id="49192" name="Line 40"/>
            <p:cNvSpPr>
              <a:spLocks noChangeAspect="1" noChangeShapeType="1"/>
            </p:cNvSpPr>
            <p:nvPr/>
          </p:nvSpPr>
          <p:spPr bwMode="auto">
            <a:xfrm>
              <a:off x="816" y="1292"/>
              <a:ext cx="2190" cy="6"/>
            </a:xfrm>
            <a:prstGeom prst="line">
              <a:avLst/>
            </a:prstGeom>
            <a:noFill/>
            <a:ln w="28575">
              <a:solidFill>
                <a:srgbClr val="00CC0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93" name="Text Box 41"/>
            <p:cNvSpPr txBox="1">
              <a:spLocks noChangeAspect="1" noChangeArrowheads="1"/>
            </p:cNvSpPr>
            <p:nvPr/>
          </p:nvSpPr>
          <p:spPr bwMode="auto">
            <a:xfrm>
              <a:off x="2432" y="1430"/>
              <a:ext cx="24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/>
                <a:t>F</a:t>
              </a:r>
            </a:p>
          </p:txBody>
        </p:sp>
        <p:sp>
          <p:nvSpPr>
            <p:cNvPr id="49194" name="Line 42"/>
            <p:cNvSpPr>
              <a:spLocks noChangeAspect="1" noChangeShapeType="1"/>
            </p:cNvSpPr>
            <p:nvPr/>
          </p:nvSpPr>
          <p:spPr bwMode="auto">
            <a:xfrm flipH="1">
              <a:off x="2542" y="1610"/>
              <a:ext cx="0" cy="13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95" name="Line 43"/>
            <p:cNvSpPr>
              <a:spLocks noChangeAspect="1" noChangeShapeType="1"/>
            </p:cNvSpPr>
            <p:nvPr/>
          </p:nvSpPr>
          <p:spPr bwMode="auto">
            <a:xfrm flipH="1">
              <a:off x="1735" y="1292"/>
              <a:ext cx="1257" cy="1087"/>
            </a:xfrm>
            <a:prstGeom prst="line">
              <a:avLst/>
            </a:prstGeom>
            <a:noFill/>
            <a:ln w="28575">
              <a:solidFill>
                <a:srgbClr val="00CC0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96" name="Line 44"/>
            <p:cNvSpPr>
              <a:spLocks noChangeAspect="1" noChangeShapeType="1"/>
            </p:cNvSpPr>
            <p:nvPr/>
          </p:nvSpPr>
          <p:spPr bwMode="auto">
            <a:xfrm>
              <a:off x="1204" y="1005"/>
              <a:ext cx="1836" cy="918"/>
            </a:xfrm>
            <a:prstGeom prst="line">
              <a:avLst/>
            </a:prstGeom>
            <a:noFill/>
            <a:ln w="28575">
              <a:solidFill>
                <a:srgbClr val="00CC0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97" name="Line 45"/>
            <p:cNvSpPr>
              <a:spLocks noChangeAspect="1" noChangeShapeType="1"/>
            </p:cNvSpPr>
            <p:nvPr/>
          </p:nvSpPr>
          <p:spPr bwMode="auto">
            <a:xfrm flipH="1">
              <a:off x="747" y="1923"/>
              <a:ext cx="2279" cy="0"/>
            </a:xfrm>
            <a:prstGeom prst="line">
              <a:avLst/>
            </a:prstGeom>
            <a:noFill/>
            <a:ln w="28575">
              <a:solidFill>
                <a:srgbClr val="00CC0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03" name="Line 51"/>
            <p:cNvSpPr>
              <a:spLocks noChangeAspect="1" noChangeShapeType="1"/>
            </p:cNvSpPr>
            <p:nvPr/>
          </p:nvSpPr>
          <p:spPr bwMode="auto">
            <a:xfrm>
              <a:off x="2006" y="1665"/>
              <a:ext cx="0" cy="115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04" name="Line 52"/>
            <p:cNvSpPr>
              <a:spLocks noChangeAspect="1" noChangeShapeType="1"/>
            </p:cNvSpPr>
            <p:nvPr/>
          </p:nvSpPr>
          <p:spPr bwMode="auto">
            <a:xfrm>
              <a:off x="3073" y="799"/>
              <a:ext cx="0" cy="202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05" name="Line 53"/>
            <p:cNvSpPr>
              <a:spLocks noChangeAspect="1" noChangeShapeType="1"/>
            </p:cNvSpPr>
            <p:nvPr/>
          </p:nvSpPr>
          <p:spPr bwMode="auto">
            <a:xfrm>
              <a:off x="2537" y="1665"/>
              <a:ext cx="0" cy="78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06" name="Line 54"/>
            <p:cNvSpPr>
              <a:spLocks noChangeAspect="1" noChangeShapeType="1"/>
            </p:cNvSpPr>
            <p:nvPr/>
          </p:nvSpPr>
          <p:spPr bwMode="auto">
            <a:xfrm>
              <a:off x="2006" y="2786"/>
              <a:ext cx="1071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07" name="Line 55"/>
            <p:cNvSpPr>
              <a:spLocks noChangeAspect="1" noChangeShapeType="1"/>
            </p:cNvSpPr>
            <p:nvPr/>
          </p:nvSpPr>
          <p:spPr bwMode="auto">
            <a:xfrm>
              <a:off x="2537" y="2344"/>
              <a:ext cx="543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12" name="Text Box 60"/>
            <p:cNvSpPr txBox="1">
              <a:spLocks noChangeAspect="1" noChangeArrowheads="1"/>
            </p:cNvSpPr>
            <p:nvPr/>
          </p:nvSpPr>
          <p:spPr bwMode="auto">
            <a:xfrm>
              <a:off x="2422" y="2577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rgbClr val="FF0000"/>
                  </a:solidFill>
                  <a:latin typeface="Times New Roman" pitchFamily="18" charset="0"/>
                </a:rPr>
                <a:t>r</a:t>
              </a:r>
            </a:p>
          </p:txBody>
        </p:sp>
        <p:sp>
          <p:nvSpPr>
            <p:cNvPr id="49213" name="Text Box 61"/>
            <p:cNvSpPr txBox="1">
              <a:spLocks noChangeAspect="1" noChangeArrowheads="1"/>
            </p:cNvSpPr>
            <p:nvPr/>
          </p:nvSpPr>
          <p:spPr bwMode="auto">
            <a:xfrm>
              <a:off x="2720" y="2136"/>
              <a:ext cx="2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b="1">
                  <a:solidFill>
                    <a:srgbClr val="FF0000"/>
                  </a:solidFill>
                  <a:latin typeface="Times New Roman" pitchFamily="18" charset="0"/>
                </a:rPr>
                <a:t>f</a:t>
              </a:r>
            </a:p>
          </p:txBody>
        </p:sp>
        <p:sp>
          <p:nvSpPr>
            <p:cNvPr id="49282" name="Line 130"/>
            <p:cNvSpPr>
              <a:spLocks noChangeShapeType="1"/>
            </p:cNvSpPr>
            <p:nvPr/>
          </p:nvSpPr>
          <p:spPr bwMode="auto">
            <a:xfrm flipV="1">
              <a:off x="1788" y="1298"/>
              <a:ext cx="0" cy="385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83" name="Line 131"/>
            <p:cNvSpPr>
              <a:spLocks noChangeShapeType="1"/>
            </p:cNvSpPr>
            <p:nvPr/>
          </p:nvSpPr>
          <p:spPr bwMode="auto">
            <a:xfrm>
              <a:off x="2260" y="1670"/>
              <a:ext cx="0" cy="249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84" name="Text Box 132"/>
            <p:cNvSpPr txBox="1">
              <a:spLocks noChangeAspect="1" noChangeArrowheads="1"/>
            </p:cNvSpPr>
            <p:nvPr/>
          </p:nvSpPr>
          <p:spPr bwMode="auto">
            <a:xfrm>
              <a:off x="1616" y="1317"/>
              <a:ext cx="203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200" b="1">
                  <a:solidFill>
                    <a:schemeClr val="accent2"/>
                  </a:solidFill>
                  <a:latin typeface="Times New Roman" pitchFamily="18" charset="0"/>
                </a:rPr>
                <a:t>y</a:t>
              </a:r>
            </a:p>
          </p:txBody>
        </p:sp>
        <p:sp>
          <p:nvSpPr>
            <p:cNvPr id="49285" name="Text Box 133"/>
            <p:cNvSpPr txBox="1">
              <a:spLocks noChangeAspect="1" noChangeArrowheads="1"/>
            </p:cNvSpPr>
            <p:nvPr/>
          </p:nvSpPr>
          <p:spPr bwMode="auto">
            <a:xfrm>
              <a:off x="2048" y="1625"/>
              <a:ext cx="294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200" b="1">
                  <a:solidFill>
                    <a:schemeClr val="accent2"/>
                  </a:solidFill>
                  <a:latin typeface="Times New Roman" pitchFamily="18" charset="0"/>
                </a:rPr>
                <a:t>y´</a:t>
              </a:r>
            </a:p>
          </p:txBody>
        </p:sp>
        <p:sp>
          <p:nvSpPr>
            <p:cNvPr id="49291" name="Line 139"/>
            <p:cNvSpPr>
              <a:spLocks noChangeAspect="1" noChangeShapeType="1"/>
            </p:cNvSpPr>
            <p:nvPr/>
          </p:nvSpPr>
          <p:spPr bwMode="auto">
            <a:xfrm>
              <a:off x="1782" y="1117"/>
              <a:ext cx="129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92" name="Text Box 140"/>
            <p:cNvSpPr txBox="1">
              <a:spLocks noChangeAspect="1" noChangeArrowheads="1"/>
            </p:cNvSpPr>
            <p:nvPr/>
          </p:nvSpPr>
          <p:spPr bwMode="auto">
            <a:xfrm>
              <a:off x="2313" y="890"/>
              <a:ext cx="20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000" b="1">
                  <a:solidFill>
                    <a:srgbClr val="FF0000"/>
                  </a:solidFill>
                  <a:latin typeface="Times New Roman" pitchFamily="18" charset="0"/>
                </a:rPr>
                <a:t>a</a:t>
              </a:r>
            </a:p>
          </p:txBody>
        </p:sp>
        <p:sp>
          <p:nvSpPr>
            <p:cNvPr id="49293" name="Line 141"/>
            <p:cNvSpPr>
              <a:spLocks noChangeAspect="1" noChangeShapeType="1"/>
            </p:cNvSpPr>
            <p:nvPr/>
          </p:nvSpPr>
          <p:spPr bwMode="auto">
            <a:xfrm>
              <a:off x="2254" y="2114"/>
              <a:ext cx="839" cy="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294" name="Text Box 142"/>
            <p:cNvSpPr txBox="1">
              <a:spLocks noChangeAspect="1" noChangeArrowheads="1"/>
            </p:cNvSpPr>
            <p:nvPr/>
          </p:nvSpPr>
          <p:spPr bwMode="auto">
            <a:xfrm>
              <a:off x="2558" y="1888"/>
              <a:ext cx="32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000" b="1" dirty="0">
                  <a:solidFill>
                    <a:srgbClr val="FF0000"/>
                  </a:solidFill>
                  <a:latin typeface="Times New Roman" pitchFamily="18" charset="0"/>
                </a:rPr>
                <a:t>a´</a:t>
              </a:r>
            </a:p>
          </p:txBody>
        </p:sp>
      </p:grpSp>
      <p:sp>
        <p:nvSpPr>
          <p:cNvPr id="49296" name="Rectangle 144"/>
          <p:cNvSpPr>
            <a:spLocks noChangeArrowheads="1"/>
          </p:cNvSpPr>
          <p:nvPr/>
        </p:nvSpPr>
        <p:spPr bwMode="auto">
          <a:xfrm>
            <a:off x="1244600" y="1211263"/>
            <a:ext cx="1584325" cy="86518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373747" y="2611438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6" y="4541838"/>
            <a:ext cx="7990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o … optická osa </a:t>
            </a:r>
            <a:r>
              <a:rPr lang="cs-CZ" sz="2400" b="1" dirty="0" smtClean="0">
                <a:solidFill>
                  <a:prstClr val="black"/>
                </a:solidFill>
              </a:rPr>
              <a:t>zrcadla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13432" y="4896813"/>
            <a:ext cx="794553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 … střed křivosti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653" y="5230428"/>
            <a:ext cx="4922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V … vrchol zrcadla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-5783" y="5952959"/>
            <a:ext cx="71278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r = |CV| … poloměr křivosti zrcadla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6" y="5626054"/>
            <a:ext cx="68786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F … ohnisko kulového zrcadla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653" y="6396335"/>
            <a:ext cx="81356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f = |FV| … ohnisková vzdálenost </a:t>
            </a:r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2961185" y="2334768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4528322" y="2334768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4" name="Ovál 83"/>
          <p:cNvSpPr/>
          <p:nvPr/>
        </p:nvSpPr>
        <p:spPr>
          <a:xfrm>
            <a:off x="3789214" y="2328418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3797946" y="4143079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196705" y="3409156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29797" y="987708"/>
            <a:ext cx="228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a … předmětová </a:t>
            </a: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        vzdálenost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288098" y="1823303"/>
            <a:ext cx="228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a´… obrazová</a:t>
            </a: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        vzdálenost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288098" y="2749053"/>
            <a:ext cx="28581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y … výška předmětu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88098" y="3295002"/>
            <a:ext cx="28559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y´… výška obrazu</a:t>
            </a:r>
          </a:p>
        </p:txBody>
      </p:sp>
      <p:sp>
        <p:nvSpPr>
          <p:cNvPr id="91" name="Ovál 90"/>
          <p:cNvSpPr/>
          <p:nvPr/>
        </p:nvSpPr>
        <p:spPr>
          <a:xfrm>
            <a:off x="3645546" y="1444476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4062911" y="3010197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2547789" y="2271268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>
            <a:off x="3198214" y="2721617"/>
            <a:ext cx="398759" cy="3987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75" dur="2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3" dur="2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17" dur="2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1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45" dur="2000" fill="hold"/>
                                        <p:tgtEl>
                                          <p:spTgt spid="1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animBg="1" autoUpdateAnimBg="0"/>
      <p:bldP spid="5" grpId="0" animBg="1"/>
      <p:bldP spid="5" grpId="1" animBg="1"/>
      <p:bldP spid="5" grpId="2" animBg="1"/>
      <p:bldP spid="6" grpId="0"/>
      <p:bldP spid="7" grpId="0"/>
      <p:bldP spid="8" grpId="0"/>
      <p:bldP spid="9" grpId="0"/>
      <p:bldP spid="10" grpId="0"/>
      <p:bldP spid="11" grpId="0"/>
      <p:bldP spid="47" grpId="0" animBg="1"/>
      <p:bldP spid="47" grpId="1" animBg="1"/>
      <p:bldP spid="47" grpId="2" animBg="1"/>
      <p:bldP spid="48" grpId="0" animBg="1"/>
      <p:bldP spid="48" grpId="1" animBg="1"/>
      <p:bldP spid="48" grpId="2" animBg="1"/>
      <p:bldP spid="84" grpId="0" animBg="1"/>
      <p:bldP spid="84" grpId="1" animBg="1"/>
      <p:bldP spid="84" grpId="2" animBg="1"/>
      <p:bldP spid="85" grpId="0" animBg="1"/>
      <p:bldP spid="85" grpId="1" animBg="1"/>
      <p:bldP spid="85" grpId="2" animBg="1"/>
      <p:bldP spid="86" grpId="0" animBg="1"/>
      <p:bldP spid="86" grpId="1" animBg="1"/>
      <p:bldP spid="86" grpId="2" animBg="1"/>
      <p:bldP spid="12" grpId="0"/>
      <p:bldP spid="13" grpId="0"/>
      <p:bldP spid="14" grpId="0"/>
      <p:bldP spid="15" grpId="0"/>
      <p:bldP spid="91" grpId="0" animBg="1"/>
      <p:bldP spid="91" grpId="1" animBg="1"/>
      <p:bldP spid="91" grpId="2" animBg="1"/>
      <p:bldP spid="127" grpId="0" animBg="1"/>
      <p:bldP spid="127" grpId="1" animBg="1"/>
      <p:bldP spid="127" grpId="2" animBg="1"/>
      <p:bldP spid="164" grpId="0" animBg="1"/>
      <p:bldP spid="164" grpId="1" animBg="1"/>
      <p:bldP spid="164" grpId="2" animBg="1"/>
      <p:bldP spid="165" grpId="0" animBg="1"/>
      <p:bldP spid="165" grpId="1" animBg="1"/>
      <p:bldP spid="165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ChangeArrowheads="1"/>
          </p:cNvSpPr>
          <p:nvPr/>
        </p:nvSpPr>
        <p:spPr bwMode="auto">
          <a:xfrm>
            <a:off x="314431" y="1052736"/>
            <a:ext cx="842493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800" b="1" dirty="0"/>
              <a:t>Při optickém zobrazení použijeme pro konstrukci obrazu vždy minimálně dva ze tří význačných paprsků:</a:t>
            </a:r>
            <a:r>
              <a:rPr lang="cs-CZ" sz="2800" dirty="0"/>
              <a:t> </a:t>
            </a:r>
          </a:p>
        </p:txBody>
      </p:sp>
      <p:sp>
        <p:nvSpPr>
          <p:cNvPr id="66563" name="Rectangle 3"/>
          <p:cNvSpPr>
            <a:spLocks noChangeArrowheads="1"/>
          </p:cNvSpPr>
          <p:nvPr/>
        </p:nvSpPr>
        <p:spPr bwMode="auto">
          <a:xfrm>
            <a:off x="868372" y="2780927"/>
            <a:ext cx="7676828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>
                <a:solidFill>
                  <a:srgbClr val="00CC00"/>
                </a:solidFill>
              </a:rPr>
              <a:t>Paprsek </a:t>
            </a:r>
            <a:r>
              <a:rPr lang="cs-CZ" sz="2400" b="1" dirty="0" smtClean="0">
                <a:solidFill>
                  <a:srgbClr val="00CC00"/>
                </a:solidFill>
              </a:rPr>
              <a:t>procházející středem </a:t>
            </a:r>
            <a:r>
              <a:rPr lang="cs-CZ" sz="2400" b="1" dirty="0">
                <a:solidFill>
                  <a:srgbClr val="00CC00"/>
                </a:solidFill>
              </a:rPr>
              <a:t>křivosti zrcadla </a:t>
            </a:r>
            <a:r>
              <a:rPr lang="cs-CZ" sz="2400" b="1" dirty="0" smtClean="0">
                <a:solidFill>
                  <a:srgbClr val="00CC00"/>
                </a:solidFill>
              </a:rPr>
              <a:t>se odráží po stejné přímce zpět.</a:t>
            </a:r>
            <a:endParaRPr lang="cs-CZ" sz="2400" b="1" dirty="0">
              <a:solidFill>
                <a:srgbClr val="00CC00"/>
              </a:solidFill>
            </a:endParaRP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827584" y="3933056"/>
            <a:ext cx="7488832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>
                <a:solidFill>
                  <a:srgbClr val="FF0000"/>
                </a:solidFill>
              </a:rPr>
              <a:t>Paprsek </a:t>
            </a:r>
            <a:r>
              <a:rPr lang="cs-CZ" sz="2400" b="1" dirty="0" smtClean="0">
                <a:solidFill>
                  <a:srgbClr val="FF0000"/>
                </a:solidFill>
              </a:rPr>
              <a:t>rovnoběžný s </a:t>
            </a:r>
            <a:r>
              <a:rPr lang="cs-CZ" sz="2400" b="1" dirty="0">
                <a:solidFill>
                  <a:srgbClr val="FF0000"/>
                </a:solidFill>
              </a:rPr>
              <a:t>optickou osou </a:t>
            </a:r>
            <a:r>
              <a:rPr lang="cs-CZ" sz="2400" b="1" dirty="0" smtClean="0">
                <a:solidFill>
                  <a:srgbClr val="FF0000"/>
                </a:solidFill>
              </a:rPr>
              <a:t>se odráží do ohniska zrcadla.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827584" y="4941168"/>
            <a:ext cx="7488832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Paprsek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směřující do ohniska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zrcadla se odráží rovnoběžně s optickou osou.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Význačné paprsky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4775" y="2780927"/>
            <a:ext cx="553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1.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4775" y="3933056"/>
            <a:ext cx="553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431" y="4941168"/>
            <a:ext cx="553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3.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6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/>
      <p:bldP spid="66564" grpId="0"/>
      <p:bldP spid="66565" grpId="0"/>
      <p:bldP spid="2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ChangeArrowheads="1"/>
          </p:cNvSpPr>
          <p:nvPr/>
        </p:nvSpPr>
        <p:spPr bwMode="auto">
          <a:xfrm>
            <a:off x="1503363" y="1643063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dirty="0" smtClean="0"/>
              <a:t>1. Předmětová </a:t>
            </a:r>
            <a:r>
              <a:rPr lang="cs-CZ" sz="2400" b="1" dirty="0"/>
              <a:t>vzdálenost je větší než poloměr </a:t>
            </a:r>
            <a:r>
              <a:rPr lang="cs-CZ" sz="2400" b="1" dirty="0" smtClean="0"/>
              <a:t>křivosti. Předmět je za středem křivosti.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3937794" y="764704"/>
            <a:ext cx="1268413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en-US" sz="3200" b="1" dirty="0">
                <a:latin typeface="Trebuchet MS" pitchFamily="34" charset="0"/>
              </a:rPr>
              <a:t>a &gt; r</a:t>
            </a:r>
            <a:r>
              <a:rPr lang="cs-CZ" sz="3200" dirty="0">
                <a:latin typeface="Trebuchet MS" pitchFamily="34" charset="0"/>
              </a:rPr>
              <a:t> </a:t>
            </a:r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 rot="21000000">
            <a:off x="2914650" y="1557338"/>
            <a:ext cx="3235325" cy="4178300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 rot="21000000">
            <a:off x="3705225" y="2427288"/>
            <a:ext cx="2522538" cy="3243262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>
            <a:off x="3419475" y="2636838"/>
            <a:ext cx="3268663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49" name="Line 5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57351" name="Arc 7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7352" name="Arc 8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57354" name="Line 10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7355" name="Text Box 11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57356" name="Text Box 12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57357" name="Text Box 13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57361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57362" name="Line 18"/>
          <p:cNvSpPr>
            <a:spLocks noChangeAspect="1" noChangeShapeType="1"/>
          </p:cNvSpPr>
          <p:nvPr/>
        </p:nvSpPr>
        <p:spPr bwMode="auto">
          <a:xfrm flipH="1">
            <a:off x="58531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63" name="Line 19"/>
          <p:cNvSpPr>
            <a:spLocks noChangeShapeType="1"/>
          </p:cNvSpPr>
          <p:nvPr/>
        </p:nvSpPr>
        <p:spPr bwMode="auto">
          <a:xfrm flipH="1">
            <a:off x="4572000" y="2651125"/>
            <a:ext cx="2103438" cy="3225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64" name="Line 20"/>
          <p:cNvSpPr>
            <a:spLocks noChangeShapeType="1"/>
          </p:cNvSpPr>
          <p:nvPr/>
        </p:nvSpPr>
        <p:spPr bwMode="auto">
          <a:xfrm>
            <a:off x="3419475" y="2636838"/>
            <a:ext cx="3529013" cy="1871662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65" name="Line 21"/>
          <p:cNvSpPr>
            <a:spLocks noChangeShapeType="1"/>
          </p:cNvSpPr>
          <p:nvPr/>
        </p:nvSpPr>
        <p:spPr bwMode="auto">
          <a:xfrm flipH="1">
            <a:off x="2124075" y="4508500"/>
            <a:ext cx="4824413" cy="0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70" name="Line 26"/>
          <p:cNvSpPr>
            <a:spLocks noChangeShapeType="1"/>
          </p:cNvSpPr>
          <p:nvPr/>
        </p:nvSpPr>
        <p:spPr bwMode="auto">
          <a:xfrm flipV="1">
            <a:off x="3433763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71" name="Text Box 27"/>
          <p:cNvSpPr txBox="1">
            <a:spLocks noChangeArrowheads="1"/>
          </p:cNvSpPr>
          <p:nvPr/>
        </p:nvSpPr>
        <p:spPr bwMode="auto">
          <a:xfrm>
            <a:off x="3101975" y="2997200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57372" name="Line 28"/>
          <p:cNvSpPr>
            <a:spLocks noChangeShapeType="1"/>
          </p:cNvSpPr>
          <p:nvPr/>
        </p:nvSpPr>
        <p:spPr bwMode="auto">
          <a:xfrm>
            <a:off x="5449888" y="3875088"/>
            <a:ext cx="0" cy="6477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7373" name="Text Box 29"/>
          <p:cNvSpPr txBox="1">
            <a:spLocks noChangeArrowheads="1"/>
          </p:cNvSpPr>
          <p:nvPr/>
        </p:nvSpPr>
        <p:spPr bwMode="auto">
          <a:xfrm>
            <a:off x="5076825" y="3860800"/>
            <a:ext cx="503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0" y="2204864"/>
            <a:ext cx="27718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zmenšený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převrácený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skutečný (vytváří se na matnici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7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7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5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1000"/>
                                        <p:tgtEl>
                                          <p:spTgt spid="57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57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0"/>
                                        <p:tgtEl>
                                          <p:spTgt spid="57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57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1000"/>
                                        <p:tgtEl>
                                          <p:spTgt spid="57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7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57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animBg="1"/>
      <p:bldP spid="57347" grpId="0" animBg="1"/>
      <p:bldP spid="57348" grpId="0"/>
      <p:bldP spid="57359" grpId="0" animBg="1"/>
      <p:bldP spid="57358" grpId="0" animBg="1"/>
      <p:bldP spid="57358" grpId="1" animBg="1"/>
      <p:bldP spid="57358" grpId="2" animBg="1"/>
      <p:bldP spid="57360" grpId="0" animBg="1"/>
      <p:bldP spid="57363" grpId="0" animBg="1"/>
      <p:bldP spid="57364" grpId="0" animBg="1"/>
      <p:bldP spid="57365" grpId="0" animBg="1"/>
      <p:bldP spid="57370" grpId="0" animBg="1"/>
      <p:bldP spid="57371" grpId="0"/>
      <p:bldP spid="57372" grpId="0" animBg="1"/>
      <p:bldP spid="57373" grpId="0"/>
      <p:bldP spid="2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468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79715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373216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zmenšený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87727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převrácený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96335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skutečný (vytváří se na matnici)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76456" y="4592813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ChangeArrowheads="1"/>
          </p:cNvSpPr>
          <p:nvPr/>
        </p:nvSpPr>
        <p:spPr bwMode="auto">
          <a:xfrm>
            <a:off x="1503363" y="1643063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dirty="0" smtClean="0"/>
              <a:t>2. Předmětová </a:t>
            </a:r>
            <a:r>
              <a:rPr lang="cs-CZ" sz="2400" b="1" dirty="0"/>
              <a:t>vzdálenost je rovna poloměru </a:t>
            </a:r>
            <a:r>
              <a:rPr lang="cs-CZ" sz="2400" b="1" dirty="0" smtClean="0"/>
              <a:t>křivosti. Předmět je ve středu křivosti.</a:t>
            </a:r>
            <a:endParaRPr lang="cs-CZ" sz="2400" b="1" dirty="0"/>
          </a:p>
        </p:txBody>
      </p:sp>
      <p:sp>
        <p:nvSpPr>
          <p:cNvPr id="67588" name="Rectangle 4"/>
          <p:cNvSpPr>
            <a:spLocks noChangeArrowheads="1"/>
          </p:cNvSpPr>
          <p:nvPr/>
        </p:nvSpPr>
        <p:spPr bwMode="auto">
          <a:xfrm>
            <a:off x="4355976" y="836712"/>
            <a:ext cx="1268413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en-US" sz="3200" b="1" dirty="0">
                <a:latin typeface="Trebuchet MS" pitchFamily="34" charset="0"/>
              </a:rPr>
              <a:t>a </a:t>
            </a:r>
            <a:r>
              <a:rPr lang="cs-CZ" sz="3200" b="1" dirty="0">
                <a:latin typeface="Trebuchet MS" pitchFamily="34" charset="0"/>
              </a:rPr>
              <a:t>=</a:t>
            </a:r>
            <a:r>
              <a:rPr lang="en-US" sz="3200" b="1" dirty="0">
                <a:latin typeface="Trebuchet MS" pitchFamily="34" charset="0"/>
              </a:rPr>
              <a:t> r</a:t>
            </a:r>
            <a:r>
              <a:rPr lang="cs-CZ" sz="3200" dirty="0">
                <a:latin typeface="Trebuchet MS" pitchFamily="34" charset="0"/>
              </a:rPr>
              <a:t> </a:t>
            </a:r>
          </a:p>
        </p:txBody>
      </p:sp>
      <p:sp>
        <p:nvSpPr>
          <p:cNvPr id="67591" name="Line 7"/>
          <p:cNvSpPr>
            <a:spLocks noChangeShapeType="1"/>
          </p:cNvSpPr>
          <p:nvPr/>
        </p:nvSpPr>
        <p:spPr bwMode="auto">
          <a:xfrm>
            <a:off x="4787900" y="2636838"/>
            <a:ext cx="1900238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592" name="Line 8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7594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5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7597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7598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7599" name="Text Box 15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7600" name="Text Box 16"/>
          <p:cNvSpPr txBox="1">
            <a:spLocks noChangeArrowheads="1"/>
          </p:cNvSpPr>
          <p:nvPr/>
        </p:nvSpPr>
        <p:spPr bwMode="auto">
          <a:xfrm>
            <a:off x="4745038" y="3360738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7601" name="Text Box 17"/>
          <p:cNvSpPr txBox="1">
            <a:spLocks noChangeArrowheads="1"/>
          </p:cNvSpPr>
          <p:nvPr/>
        </p:nvSpPr>
        <p:spPr bwMode="auto">
          <a:xfrm>
            <a:off x="5580063" y="33575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7602" name="Line 18"/>
          <p:cNvSpPr>
            <a:spLocks noChangeAspect="1" noChangeShapeType="1"/>
          </p:cNvSpPr>
          <p:nvPr/>
        </p:nvSpPr>
        <p:spPr bwMode="auto">
          <a:xfrm flipH="1">
            <a:off x="57531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603" name="Line 19"/>
          <p:cNvSpPr>
            <a:spLocks noChangeShapeType="1"/>
          </p:cNvSpPr>
          <p:nvPr/>
        </p:nvSpPr>
        <p:spPr bwMode="auto">
          <a:xfrm flipH="1">
            <a:off x="4284663" y="2651125"/>
            <a:ext cx="2390775" cy="31543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604" name="Line 20"/>
          <p:cNvSpPr>
            <a:spLocks noChangeShapeType="1"/>
          </p:cNvSpPr>
          <p:nvPr/>
        </p:nvSpPr>
        <p:spPr bwMode="auto">
          <a:xfrm>
            <a:off x="4787900" y="2636838"/>
            <a:ext cx="1887538" cy="2492375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605" name="Line 21"/>
          <p:cNvSpPr>
            <a:spLocks noChangeShapeType="1"/>
          </p:cNvSpPr>
          <p:nvPr/>
        </p:nvSpPr>
        <p:spPr bwMode="auto">
          <a:xfrm flipH="1">
            <a:off x="1865313" y="5129213"/>
            <a:ext cx="4824412" cy="0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606" name="Line 22"/>
          <p:cNvSpPr>
            <a:spLocks noChangeShapeType="1"/>
          </p:cNvSpPr>
          <p:nvPr/>
        </p:nvSpPr>
        <p:spPr bwMode="auto">
          <a:xfrm flipV="1">
            <a:off x="4787900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607" name="Text Box 23"/>
          <p:cNvSpPr txBox="1">
            <a:spLocks noChangeArrowheads="1"/>
          </p:cNvSpPr>
          <p:nvPr/>
        </p:nvSpPr>
        <p:spPr bwMode="auto">
          <a:xfrm>
            <a:off x="4425950" y="2997200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7609" name="Text Box 25"/>
          <p:cNvSpPr txBox="1">
            <a:spLocks noChangeArrowheads="1"/>
          </p:cNvSpPr>
          <p:nvPr/>
        </p:nvSpPr>
        <p:spPr bwMode="auto">
          <a:xfrm>
            <a:off x="4356100" y="4221163"/>
            <a:ext cx="503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67611" name="Line 27"/>
          <p:cNvSpPr>
            <a:spLocks noChangeShapeType="1"/>
          </p:cNvSpPr>
          <p:nvPr/>
        </p:nvSpPr>
        <p:spPr bwMode="auto">
          <a:xfrm flipV="1">
            <a:off x="4787900" y="3898900"/>
            <a:ext cx="0" cy="12588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0" y="2204864"/>
            <a:ext cx="27718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stejně velký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převrácený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skutečný (vytváří se na matnici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7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7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6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67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7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67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animBg="1"/>
      <p:bldP spid="67587" grpId="0" animBg="1"/>
      <p:bldP spid="67588" grpId="0"/>
      <p:bldP spid="67591" grpId="0" animBg="1"/>
      <p:bldP spid="67603" grpId="0" animBg="1"/>
      <p:bldP spid="67604" grpId="0" animBg="1"/>
      <p:bldP spid="67605" grpId="0" animBg="1"/>
      <p:bldP spid="67606" grpId="0" animBg="1"/>
      <p:bldP spid="67607" grpId="0"/>
      <p:bldP spid="67609" grpId="0"/>
      <p:bldP spid="67611" grpId="0" animBg="1"/>
      <p:bldP spid="2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1619250" y="1555750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>
          <a:xfrm>
            <a:off x="-21431" y="0"/>
            <a:ext cx="9144000" cy="105273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dirty="0" smtClean="0"/>
              <a:t>3. Předmětová </a:t>
            </a:r>
            <a:r>
              <a:rPr lang="cs-CZ" sz="2400" b="1" dirty="0"/>
              <a:t>vzdálenost je menší než poloměr křivosti, ale zároveň větší než ohnisková </a:t>
            </a:r>
            <a:r>
              <a:rPr lang="cs-CZ" sz="2400" b="1" dirty="0" smtClean="0"/>
              <a:t>vzdálenost. Předmět je mezi středem křivosti a ohniskem.</a:t>
            </a:r>
            <a:endParaRPr lang="cs-CZ" sz="2400" b="1" dirty="0"/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3563938" y="981075"/>
            <a:ext cx="201612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3200" b="1" dirty="0">
                <a:latin typeface="Trebuchet MS" pitchFamily="34" charset="0"/>
              </a:rPr>
              <a:t>r </a:t>
            </a:r>
            <a:r>
              <a:rPr lang="en-US" sz="3200" b="1" dirty="0">
                <a:latin typeface="Trebuchet MS" pitchFamily="34" charset="0"/>
              </a:rPr>
              <a:t>&gt;</a:t>
            </a:r>
            <a:r>
              <a:rPr lang="cs-CZ" sz="3200" b="1" dirty="0">
                <a:latin typeface="Trebuchet MS" pitchFamily="34" charset="0"/>
              </a:rPr>
              <a:t> </a:t>
            </a:r>
            <a:r>
              <a:rPr lang="en-US" sz="3200" b="1" dirty="0">
                <a:latin typeface="Trebuchet MS" pitchFamily="34" charset="0"/>
              </a:rPr>
              <a:t>a &gt; </a:t>
            </a:r>
            <a:r>
              <a:rPr lang="cs-CZ" sz="3200" b="1" dirty="0">
                <a:latin typeface="Trebuchet MS" pitchFamily="34" charset="0"/>
              </a:rPr>
              <a:t>f</a:t>
            </a:r>
            <a:r>
              <a:rPr lang="cs-CZ" sz="3200" dirty="0">
                <a:latin typeface="Trebuchet MS" pitchFamily="34" charset="0"/>
              </a:rPr>
              <a:t> </a:t>
            </a: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5580063" y="2636838"/>
            <a:ext cx="1108075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16" name="Line 8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8618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8619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8621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8622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8623" name="Text Box 15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8624" name="Text Box 16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8625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8626" name="Line 18"/>
          <p:cNvSpPr>
            <a:spLocks noChangeAspect="1" noChangeShapeType="1"/>
          </p:cNvSpPr>
          <p:nvPr/>
        </p:nvSpPr>
        <p:spPr bwMode="auto">
          <a:xfrm flipH="1">
            <a:off x="58531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27" name="Line 19"/>
          <p:cNvSpPr>
            <a:spLocks noChangeShapeType="1"/>
          </p:cNvSpPr>
          <p:nvPr/>
        </p:nvSpPr>
        <p:spPr bwMode="auto">
          <a:xfrm flipH="1">
            <a:off x="4557713" y="2636838"/>
            <a:ext cx="2103437" cy="3225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28" name="Line 20"/>
          <p:cNvSpPr>
            <a:spLocks noChangeShapeType="1"/>
          </p:cNvSpPr>
          <p:nvPr/>
        </p:nvSpPr>
        <p:spPr bwMode="auto">
          <a:xfrm>
            <a:off x="5580063" y="2636838"/>
            <a:ext cx="661987" cy="3009900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29" name="Line 21"/>
          <p:cNvSpPr>
            <a:spLocks noChangeShapeType="1"/>
          </p:cNvSpPr>
          <p:nvPr/>
        </p:nvSpPr>
        <p:spPr bwMode="auto">
          <a:xfrm flipH="1">
            <a:off x="1835150" y="5646738"/>
            <a:ext cx="4392613" cy="0"/>
          </a:xfrm>
          <a:prstGeom prst="line">
            <a:avLst/>
          </a:prstGeom>
          <a:noFill/>
          <a:ln w="28575">
            <a:solidFill>
              <a:schemeClr val="accent1">
                <a:lumMod val="75000"/>
              </a:schemeClr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30" name="Line 22"/>
          <p:cNvSpPr>
            <a:spLocks noChangeShapeType="1"/>
          </p:cNvSpPr>
          <p:nvPr/>
        </p:nvSpPr>
        <p:spPr bwMode="auto">
          <a:xfrm flipV="1">
            <a:off x="5580063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31" name="Text Box 23"/>
          <p:cNvSpPr txBox="1">
            <a:spLocks noChangeArrowheads="1"/>
          </p:cNvSpPr>
          <p:nvPr/>
        </p:nvSpPr>
        <p:spPr bwMode="auto">
          <a:xfrm>
            <a:off x="5232400" y="2997200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8632" name="Line 24"/>
          <p:cNvSpPr>
            <a:spLocks noChangeShapeType="1"/>
          </p:cNvSpPr>
          <p:nvPr/>
        </p:nvSpPr>
        <p:spPr bwMode="auto">
          <a:xfrm>
            <a:off x="4686300" y="3875088"/>
            <a:ext cx="0" cy="17859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633" name="Text Box 25"/>
          <p:cNvSpPr txBox="1">
            <a:spLocks noChangeArrowheads="1"/>
          </p:cNvSpPr>
          <p:nvPr/>
        </p:nvSpPr>
        <p:spPr bwMode="auto">
          <a:xfrm>
            <a:off x="4298950" y="4479925"/>
            <a:ext cx="503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0" y="2204864"/>
            <a:ext cx="27718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zvětšený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převrácený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skutečný (vytváří se na matnici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8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8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68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8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68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8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68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nimBg="1"/>
      <p:bldP spid="68611" grpId="0" animBg="1"/>
      <p:bldP spid="68612" grpId="0"/>
      <p:bldP spid="68615" grpId="0" animBg="1"/>
      <p:bldP spid="68627" grpId="0" animBg="1"/>
      <p:bldP spid="68628" grpId="0" animBg="1"/>
      <p:bldP spid="68629" grpId="0" animBg="1"/>
      <p:bldP spid="68630" grpId="0" animBg="1"/>
      <p:bldP spid="68631" grpId="0"/>
      <p:bldP spid="68632" grpId="0" animBg="1"/>
      <p:bldP spid="68633" grpId="0"/>
      <p:bldP spid="24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4627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79715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373216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zvětšený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87727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převrácený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96335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skutečný (vytváří se na matnici)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76456" y="4592813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ChangeArrowheads="1"/>
          </p:cNvSpPr>
          <p:nvPr/>
        </p:nvSpPr>
        <p:spPr bwMode="auto">
          <a:xfrm>
            <a:off x="1503363" y="1643063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600" b="1" dirty="0"/>
              <a:t>Předmětová vzdálenost je menší než ohnisková vzdálenost</a:t>
            </a:r>
            <a:r>
              <a:rPr lang="cs-CZ" sz="2600" b="1" dirty="0" smtClean="0"/>
              <a:t>. Předmět je mezi ohniskem a vrcholem zrcadla.</a:t>
            </a:r>
            <a:r>
              <a:rPr lang="cs-CZ" sz="2600" dirty="0" smtClean="0"/>
              <a:t> </a:t>
            </a:r>
            <a:endParaRPr lang="cs-CZ" sz="2600" dirty="0"/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3851920" y="836712"/>
            <a:ext cx="201612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f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&gt; a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&gt;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 0</a:t>
            </a: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 rot="20940000" flipV="1">
            <a:off x="3016250" y="2801938"/>
            <a:ext cx="3744913" cy="1943100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38" name="Line 6"/>
          <p:cNvSpPr>
            <a:spLocks noChangeShapeType="1"/>
          </p:cNvSpPr>
          <p:nvPr/>
        </p:nvSpPr>
        <p:spPr bwMode="auto">
          <a:xfrm rot="21000000" flipV="1">
            <a:off x="6303963" y="2489200"/>
            <a:ext cx="279400" cy="14287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39" name="Line 7"/>
          <p:cNvSpPr>
            <a:spLocks noChangeShapeType="1"/>
          </p:cNvSpPr>
          <p:nvPr/>
        </p:nvSpPr>
        <p:spPr bwMode="auto">
          <a:xfrm>
            <a:off x="6300788" y="2636838"/>
            <a:ext cx="344487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40" name="Line 8"/>
          <p:cNvSpPr>
            <a:spLocks noChangeAspect="1" noChangeShapeType="1"/>
          </p:cNvSpPr>
          <p:nvPr/>
        </p:nvSpPr>
        <p:spPr bwMode="auto">
          <a:xfrm flipH="1">
            <a:off x="471646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9642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9643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9645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9646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9647" name="Text Box 15"/>
          <p:cNvSpPr txBox="1">
            <a:spLocks noChangeArrowheads="1"/>
          </p:cNvSpPr>
          <p:nvPr/>
        </p:nvSpPr>
        <p:spPr bwMode="auto">
          <a:xfrm>
            <a:off x="7077075" y="3462338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9648" name="Text Box 16"/>
          <p:cNvSpPr txBox="1">
            <a:spLocks noChangeArrowheads="1"/>
          </p:cNvSpPr>
          <p:nvPr/>
        </p:nvSpPr>
        <p:spPr bwMode="auto">
          <a:xfrm>
            <a:off x="4500563" y="33575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9649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9650" name="Line 18"/>
          <p:cNvSpPr>
            <a:spLocks noChangeAspect="1" noChangeShapeType="1"/>
          </p:cNvSpPr>
          <p:nvPr/>
        </p:nvSpPr>
        <p:spPr bwMode="auto">
          <a:xfrm flipH="1">
            <a:off x="5938838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1" name="Line 19"/>
          <p:cNvSpPr>
            <a:spLocks noChangeShapeType="1"/>
          </p:cNvSpPr>
          <p:nvPr/>
        </p:nvSpPr>
        <p:spPr bwMode="auto">
          <a:xfrm flipH="1">
            <a:off x="4629150" y="2636838"/>
            <a:ext cx="2016125" cy="34559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2" name="Line 20"/>
          <p:cNvSpPr>
            <a:spLocks noChangeShapeType="1"/>
          </p:cNvSpPr>
          <p:nvPr/>
        </p:nvSpPr>
        <p:spPr bwMode="auto">
          <a:xfrm flipV="1">
            <a:off x="6300788" y="2247900"/>
            <a:ext cx="71437" cy="388938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3" name="Line 21"/>
          <p:cNvSpPr>
            <a:spLocks noChangeShapeType="1"/>
          </p:cNvSpPr>
          <p:nvPr/>
        </p:nvSpPr>
        <p:spPr bwMode="auto">
          <a:xfrm flipH="1">
            <a:off x="1547813" y="2233613"/>
            <a:ext cx="4824412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4" name="Line 22"/>
          <p:cNvSpPr>
            <a:spLocks noChangeShapeType="1"/>
          </p:cNvSpPr>
          <p:nvPr/>
        </p:nvSpPr>
        <p:spPr bwMode="auto">
          <a:xfrm flipV="1">
            <a:off x="6300788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5" name="Text Box 23"/>
          <p:cNvSpPr txBox="1">
            <a:spLocks noChangeArrowheads="1"/>
          </p:cNvSpPr>
          <p:nvPr/>
        </p:nvSpPr>
        <p:spPr bwMode="auto">
          <a:xfrm>
            <a:off x="6284913" y="3054350"/>
            <a:ext cx="4333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9657" name="Text Box 25"/>
          <p:cNvSpPr txBox="1">
            <a:spLocks noChangeArrowheads="1"/>
          </p:cNvSpPr>
          <p:nvPr/>
        </p:nvSpPr>
        <p:spPr bwMode="auto">
          <a:xfrm>
            <a:off x="6919913" y="2536825"/>
            <a:ext cx="5032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69659" name="Line 27"/>
          <p:cNvSpPr>
            <a:spLocks noChangeShapeType="1"/>
          </p:cNvSpPr>
          <p:nvPr/>
        </p:nvSpPr>
        <p:spPr bwMode="auto">
          <a:xfrm flipV="1">
            <a:off x="6659563" y="1773238"/>
            <a:ext cx="504825" cy="863600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60" name="Line 28"/>
          <p:cNvSpPr>
            <a:spLocks noChangeShapeType="1"/>
          </p:cNvSpPr>
          <p:nvPr/>
        </p:nvSpPr>
        <p:spPr bwMode="auto">
          <a:xfrm>
            <a:off x="6372225" y="2233613"/>
            <a:ext cx="1800225" cy="0"/>
          </a:xfrm>
          <a:prstGeom prst="line">
            <a:avLst/>
          </a:prstGeom>
          <a:noFill/>
          <a:ln w="38100">
            <a:solidFill>
              <a:schemeClr val="accent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62" name="Line 30"/>
          <p:cNvSpPr>
            <a:spLocks noChangeShapeType="1"/>
          </p:cNvSpPr>
          <p:nvPr/>
        </p:nvSpPr>
        <p:spPr bwMode="auto">
          <a:xfrm flipV="1">
            <a:off x="6516688" y="1685925"/>
            <a:ext cx="993775" cy="806450"/>
          </a:xfrm>
          <a:prstGeom prst="line">
            <a:avLst/>
          </a:prstGeom>
          <a:noFill/>
          <a:ln w="38100">
            <a:solidFill>
              <a:srgbClr val="00CC00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9656" name="Line 24"/>
          <p:cNvSpPr>
            <a:spLocks noChangeShapeType="1"/>
          </p:cNvSpPr>
          <p:nvPr/>
        </p:nvSpPr>
        <p:spPr bwMode="auto">
          <a:xfrm>
            <a:off x="6877050" y="2219325"/>
            <a:ext cx="14288" cy="1676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0" y="2204864"/>
            <a:ext cx="27718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zvětšený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vzpřímený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... zdánlivý (vytváří se za zrcadlem)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333209"/>
            <a:ext cx="838842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Do této vzdálenosti přikládá zubař k zubu zrcátko.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9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9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9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1000"/>
                                        <p:tgtEl>
                                          <p:spTgt spid="69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9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69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1000"/>
                                        <p:tgtEl>
                                          <p:spTgt spid="69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69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9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69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0" animBg="1"/>
      <p:bldP spid="69636" grpId="0"/>
      <p:bldP spid="69637" grpId="0" animBg="1"/>
      <p:bldP spid="69638" grpId="0" animBg="1"/>
      <p:bldP spid="69638" grpId="1" animBg="1"/>
      <p:bldP spid="69638" grpId="2" animBg="1"/>
      <p:bldP spid="69639" grpId="0" animBg="1"/>
      <p:bldP spid="69651" grpId="0" animBg="1"/>
      <p:bldP spid="69652" grpId="0" animBg="1"/>
      <p:bldP spid="69653" grpId="0" animBg="1"/>
      <p:bldP spid="69654" grpId="0" animBg="1"/>
      <p:bldP spid="69655" grpId="0"/>
      <p:bldP spid="69657" grpId="0"/>
      <p:bldP spid="69659" grpId="0" animBg="1"/>
      <p:bldP spid="69660" grpId="0" animBg="1"/>
      <p:bldP spid="69662" grpId="0" animBg="1"/>
      <p:bldP spid="69656" grpId="0" animBg="1"/>
      <p:bldP spid="29" grpId="0" build="allAtOnce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591" y="0"/>
            <a:ext cx="9165591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79715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obrazu: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373216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zvětšený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87727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vzpřímený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96335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zdánlivý (vytváří se za zrcadlem)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47364" y="4752528"/>
            <a:ext cx="59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0" y="620688"/>
            <a:ext cx="9144000" cy="625475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a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=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f</a:t>
            </a:r>
            <a:endParaRPr lang="cs-CZ" sz="2400" dirty="0">
              <a:solidFill>
                <a:srgbClr val="284C6A"/>
              </a:solidFill>
              <a:latin typeface="Trebuchet MS" pitchFamily="34" charset="0"/>
            </a:endParaRPr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0" y="6294531"/>
            <a:ext cx="7633592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2400" b="1" dirty="0" smtClean="0">
                <a:latin typeface="Trebuchet MS" pitchFamily="34" charset="0"/>
              </a:rPr>
              <a:t>… </a:t>
            </a:r>
            <a:r>
              <a:rPr lang="cs-CZ" sz="3200" b="1" dirty="0" smtClean="0">
                <a:latin typeface="Trebuchet MS" pitchFamily="34" charset="0"/>
              </a:rPr>
              <a:t>obraz </a:t>
            </a:r>
            <a:r>
              <a:rPr lang="cs-CZ" sz="3200" b="1" dirty="0">
                <a:latin typeface="Trebuchet MS" pitchFamily="34" charset="0"/>
              </a:rPr>
              <a:t>v nekonečnu!</a:t>
            </a:r>
          </a:p>
        </p:txBody>
      </p:sp>
      <p:sp>
        <p:nvSpPr>
          <p:cNvPr id="74760" name="Rectangle 8"/>
          <p:cNvSpPr>
            <a:spLocks noChangeArrowheads="1"/>
          </p:cNvSpPr>
          <p:nvPr/>
        </p:nvSpPr>
        <p:spPr bwMode="auto">
          <a:xfrm>
            <a:off x="0" y="0"/>
            <a:ext cx="9144000" cy="62068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Předmět je umístěn v ohnisku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889381" y="64886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animace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" y="1141505"/>
            <a:ext cx="7629525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524906" y="2420888"/>
            <a:ext cx="0" cy="115212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508104" y="2442740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779912" y="2448959"/>
            <a:ext cx="2664296" cy="299626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508104" y="1844824"/>
            <a:ext cx="576064" cy="576064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211960" y="2420890"/>
            <a:ext cx="1296144" cy="1224134"/>
          </a:xfrm>
          <a:prstGeom prst="line">
            <a:avLst/>
          </a:prstGeom>
          <a:ln w="28575">
            <a:solidFill>
              <a:srgbClr val="92D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2843808" y="1844824"/>
            <a:ext cx="3240360" cy="3096344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Šipka dolů 39"/>
          <p:cNvSpPr/>
          <p:nvPr/>
        </p:nvSpPr>
        <p:spPr>
          <a:xfrm rot="2639392">
            <a:off x="3601403" y="4118279"/>
            <a:ext cx="360040" cy="1277830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 rot="16200000">
            <a:off x="3004538" y="5152837"/>
            <a:ext cx="407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6" grpId="0"/>
      <p:bldP spid="40" grpId="0" animBg="1"/>
      <p:bldP spid="4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Kulová zrcadla. Zobrazení zrcadlem dutým.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  <a:endParaRPr lang="cs-CZ" sz="1400" dirty="0" smtClean="0"/>
          </a:p>
          <a:p>
            <a:r>
              <a:rPr lang="cs-CZ" sz="1400" dirty="0" smtClean="0"/>
              <a:t>[1], [2], [3]</a:t>
            </a:r>
            <a:endParaRPr lang="cs-CZ" sz="1400" dirty="0"/>
          </a:p>
          <a:p>
            <a:pPr marL="285750" lvl="0" indent="-285750">
              <a:buFontTx/>
              <a:buChar char="-"/>
            </a:pPr>
            <a:r>
              <a:rPr lang="cs-CZ" sz="1400" dirty="0" smtClean="0">
                <a:solidFill>
                  <a:prstClr val="black"/>
                </a:solidFill>
              </a:rPr>
              <a:t>Galerie </a:t>
            </a:r>
            <a:r>
              <a:rPr lang="cs-CZ" sz="1400" dirty="0">
                <a:solidFill>
                  <a:prstClr val="black"/>
                </a:solidFill>
              </a:rPr>
              <a:t>klipart, </a:t>
            </a:r>
            <a:r>
              <a:rPr lang="cs-CZ" sz="1400" dirty="0" smtClean="0"/>
              <a:t>www.office,microsoft.cz</a:t>
            </a:r>
          </a:p>
          <a:p>
            <a:pPr lvl="0"/>
            <a:r>
              <a:rPr lang="cs-CZ" sz="1400" dirty="0" smtClean="0"/>
              <a:t>[4</a:t>
            </a:r>
            <a:r>
              <a:rPr lang="cs-CZ" sz="1400" dirty="0"/>
              <a:t>], </a:t>
            </a:r>
            <a:r>
              <a:rPr lang="cs-CZ" sz="1400" dirty="0" smtClean="0"/>
              <a:t>[5], [6]</a:t>
            </a:r>
            <a:endParaRPr lang="cs-CZ" sz="1400" dirty="0"/>
          </a:p>
          <a:p>
            <a:r>
              <a:rPr lang="cs-CZ" sz="1400" dirty="0" err="1" smtClean="0"/>
              <a:t>Skeny</a:t>
            </a:r>
            <a:r>
              <a:rPr lang="cs-CZ" sz="1400" dirty="0" smtClean="0"/>
              <a:t> </a:t>
            </a:r>
            <a:r>
              <a:rPr lang="cs-CZ" sz="1400" dirty="0"/>
              <a:t>str. </a:t>
            </a:r>
            <a:r>
              <a:rPr lang="cs-CZ" sz="1400" dirty="0" smtClean="0"/>
              <a:t>110- 111  </a:t>
            </a:r>
            <a:r>
              <a:rPr lang="cs-CZ" sz="1400" dirty="0"/>
              <a:t>- </a:t>
            </a:r>
            <a:r>
              <a:rPr lang="cs-CZ" sz="1400" dirty="0" err="1"/>
              <a:t>Mgr.RAUNER</a:t>
            </a:r>
            <a:r>
              <a:rPr lang="cs-CZ" sz="1400" dirty="0"/>
              <a:t>, Karel , et al. Fyzika 7 učebnice pro základní školy a víceletá gymnázia. Plzeň : Fraus, 2005. 136 s. ISBN 80-7238-431-7.</a:t>
            </a:r>
          </a:p>
          <a:p>
            <a:endParaRPr lang="cs-CZ" sz="1400" dirty="0" smtClean="0"/>
          </a:p>
          <a:p>
            <a:r>
              <a:rPr lang="cs-CZ" sz="1400" dirty="0" smtClean="0"/>
              <a:t>Část materiálů využita z metodického portálu www.</a:t>
            </a:r>
            <a:r>
              <a:rPr lang="cs-CZ" sz="1400" dirty="0" err="1" smtClean="0"/>
              <a:t>rvp.cz</a:t>
            </a:r>
            <a:r>
              <a:rPr lang="cs-CZ" sz="1400" dirty="0" smtClean="0"/>
              <a:t>, autor Radomír </a:t>
            </a:r>
            <a:r>
              <a:rPr lang="cs-CZ" sz="1400" dirty="0" err="1" smtClean="0"/>
              <a:t>Macháň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608</Words>
  <Application>Microsoft Office PowerPoint</Application>
  <PresentationFormat>Předvádění na obrazovce (4:3)</PresentationFormat>
  <Paragraphs>134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Kulová zrcadla</vt:lpstr>
      <vt:lpstr>Základní údaje a popis </vt:lpstr>
      <vt:lpstr>Význačné paprsky</vt:lpstr>
      <vt:lpstr>1. Předmětová vzdálenost je větší než poloměr křivosti. Předmět je za středem křivosti. </vt:lpstr>
      <vt:lpstr>Prezentace aplikace PowerPoint</vt:lpstr>
      <vt:lpstr>2. Předmětová vzdálenost je rovna poloměru křivosti. Předmět je ve středu křivosti.</vt:lpstr>
      <vt:lpstr>3. Předmětová vzdálenost je menší než poloměr křivosti, ale zároveň větší než ohnisková vzdálenost. Předmět je mezi středem křivosti a ohniskem.</vt:lpstr>
      <vt:lpstr>Prezentace aplikace PowerPoint</vt:lpstr>
      <vt:lpstr>Předmětová vzdálenost je menší než ohnisková vzdálenost. Předmět je mezi ohniskem a vrcholem zrcadla. 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69</cp:revision>
  <dcterms:modified xsi:type="dcterms:W3CDTF">2012-05-27T15:43:16Z</dcterms:modified>
</cp:coreProperties>
</file>