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1" r:id="rId5"/>
    <p:sldId id="262" r:id="rId6"/>
    <p:sldId id="259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204864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>
                <a:solidFill>
                  <a:srgbClr val="FF0000"/>
                </a:solidFill>
              </a:rPr>
              <a:t>Lom světla</a:t>
            </a:r>
            <a:endParaRPr lang="cs-CZ" sz="88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0" y="5654080"/>
            <a:ext cx="9144000" cy="120392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3059832" y="4365104"/>
            <a:ext cx="3201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VY_32_INOVACE_52_Lom světla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jesci.wikispaces.com/file/view/harpoon-refraction.jpg/150881891/harpoon-refrac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32656"/>
            <a:ext cx="4489620" cy="266429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0" y="0"/>
            <a:ext cx="42119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Zkusili jste někdy </a:t>
            </a:r>
            <a:r>
              <a:rPr lang="cs-CZ" sz="2800" dirty="0" smtClean="0"/>
              <a:t>                             z </a:t>
            </a:r>
            <a:r>
              <a:rPr lang="cs-CZ" sz="2800" dirty="0" smtClean="0"/>
              <a:t>průzračné vody vytáhnout nějaký předmět?</a:t>
            </a:r>
          </a:p>
          <a:p>
            <a:r>
              <a:rPr lang="cs-CZ" sz="2800" dirty="0" smtClean="0"/>
              <a:t>Podařilo se vám to napoprvé?</a:t>
            </a:r>
          </a:p>
          <a:p>
            <a:r>
              <a:rPr lang="cs-CZ" sz="2800" dirty="0" smtClean="0"/>
              <a:t>Byl předmět ve skutečnosti ve větší hloubce, než jste předpokládali?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0" y="4005064"/>
            <a:ext cx="56521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Dívali jste se někdy, jak vypadá předmět, který je zčásti ponořen </a:t>
            </a:r>
            <a:r>
              <a:rPr lang="cs-CZ" sz="2800" dirty="0" smtClean="0"/>
              <a:t>                ve </a:t>
            </a:r>
            <a:r>
              <a:rPr lang="cs-CZ" sz="2800" dirty="0" smtClean="0"/>
              <a:t>vodě?</a:t>
            </a:r>
            <a:endParaRPr lang="cs-CZ" sz="2800" dirty="0"/>
          </a:p>
        </p:txBody>
      </p:sp>
      <p:pic>
        <p:nvPicPr>
          <p:cNvPr id="6" name="Picture 2" descr="http://lom-svetla.navajo.cz/lom-svet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564903"/>
            <a:ext cx="2625080" cy="2979467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23528" y="6021288"/>
            <a:ext cx="8532440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Příčinou předchozích situací je fyzikální jev – lom světla.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565232" y="1718475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[1]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565232" y="5404078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[2]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2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Odraz a lom svět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0" y="6485392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[3]</a:t>
            </a:r>
            <a:endParaRPr lang="cs-CZ" dirty="0"/>
          </a:p>
        </p:txBody>
      </p:sp>
      <p:pic>
        <p:nvPicPr>
          <p:cNvPr id="6" name="Picture 2" descr="http://www.gymkrom.cz/optika/odraz_lom/obr/lom_kla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688"/>
            <a:ext cx="9127009" cy="561662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8603940" y="5723964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[4]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Lom ke kolmici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620688"/>
            <a:ext cx="4283968" cy="35394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K tomuto lomu dochází tehdy, když paprsek prochází z opticky řidšího prostředí (tam se světlo šíří rychleji) do opticky hustšího prostředí (rychlost šíření světla je v tomto prostředí menší).</a:t>
            </a:r>
            <a:endParaRPr lang="cs-CZ" sz="28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20688"/>
            <a:ext cx="4572000" cy="5055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911752" y="764704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Vzduch = opticky řidší prostředí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7984" y="4149080"/>
            <a:ext cx="2232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Sklo (voda)= opticky hustší prostředí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924689"/>
            <a:ext cx="1584176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/>
              <a:t>úhel dopadu</a:t>
            </a:r>
            <a:endParaRPr lang="cs-CZ" sz="2000" b="1" dirty="0"/>
          </a:p>
        </p:txBody>
      </p:sp>
      <p:cxnSp>
        <p:nvCxnSpPr>
          <p:cNvPr id="9" name="Přímá spojovací šipka 8"/>
          <p:cNvCxnSpPr>
            <a:stCxn id="7" idx="2"/>
          </p:cNvCxnSpPr>
          <p:nvPr/>
        </p:nvCxnSpPr>
        <p:spPr>
          <a:xfrm rot="16200000" flipH="1">
            <a:off x="5852175" y="1484784"/>
            <a:ext cx="896034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804248" y="5085184"/>
            <a:ext cx="1296144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/>
              <a:t>úhel lomu</a:t>
            </a:r>
            <a:endParaRPr lang="cs-CZ" sz="2000" b="1" dirty="0"/>
          </a:p>
        </p:txBody>
      </p:sp>
      <p:cxnSp>
        <p:nvCxnSpPr>
          <p:cNvPr id="11" name="Přímá spojovací šipka 10"/>
          <p:cNvCxnSpPr>
            <a:stCxn id="10" idx="0"/>
          </p:cNvCxnSpPr>
          <p:nvPr/>
        </p:nvCxnSpPr>
        <p:spPr>
          <a:xfrm rot="16200000" flipV="1">
            <a:off x="6696236" y="4329100"/>
            <a:ext cx="1152128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1043608" y="4509120"/>
            <a:ext cx="19442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8000" b="1" dirty="0" smtClean="0">
                <a:solidFill>
                  <a:srgbClr val="FF0000"/>
                </a:solidFill>
              </a:rPr>
              <a:t>β&lt;α</a:t>
            </a:r>
            <a:endParaRPr lang="cs-CZ" sz="80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1520" y="5949280"/>
            <a:ext cx="6444208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Úhel lomu je menší než úhel dopadu.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603940" y="5723964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[5]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7" grpId="0" animBg="1"/>
      <p:bldP spid="10" grpId="0" animBg="1"/>
      <p:bldP spid="16" grpId="0"/>
      <p:bldP spid="17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0000">
            <a:off x="4778153" y="1125716"/>
            <a:ext cx="4267200" cy="39052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Lom od kolmice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620688"/>
            <a:ext cx="4283968" cy="35394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K tomuto lomu dochází tehdy, když paprsek prochází z opticky hustšího prostředí (tam se světlo šíří pomaleji) do opticky řidšího prostředí (rychlost šíření světla je v tomto prostředí větší).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63501" y="764704"/>
            <a:ext cx="1911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Sklo = opticky hustší prostředí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85247" y="4113075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Vzduch = opticky řidší prostředí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1124744"/>
            <a:ext cx="1584176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/>
              <a:t>úhel dopadu</a:t>
            </a:r>
            <a:endParaRPr lang="cs-CZ" sz="2000" b="1" dirty="0"/>
          </a:p>
        </p:txBody>
      </p:sp>
      <p:cxnSp>
        <p:nvCxnSpPr>
          <p:cNvPr id="9" name="Přímá spojovací šipka 8"/>
          <p:cNvCxnSpPr>
            <a:stCxn id="7" idx="2"/>
          </p:cNvCxnSpPr>
          <p:nvPr/>
        </p:nvCxnSpPr>
        <p:spPr>
          <a:xfrm rot="16200000" flipH="1">
            <a:off x="5852175" y="1684839"/>
            <a:ext cx="896034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164288" y="4437112"/>
            <a:ext cx="1296144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/>
              <a:t>úhel lomu</a:t>
            </a:r>
            <a:endParaRPr lang="cs-CZ" sz="2000" b="1" dirty="0"/>
          </a:p>
        </p:txBody>
      </p:sp>
      <p:cxnSp>
        <p:nvCxnSpPr>
          <p:cNvPr id="11" name="Přímá spojovací šipka 10"/>
          <p:cNvCxnSpPr/>
          <p:nvPr/>
        </p:nvCxnSpPr>
        <p:spPr>
          <a:xfrm rot="16200000" flipV="1">
            <a:off x="7200292" y="3897052"/>
            <a:ext cx="648072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1043608" y="4509120"/>
            <a:ext cx="19442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8000" b="1" dirty="0" smtClean="0">
                <a:solidFill>
                  <a:srgbClr val="FF0000"/>
                </a:solidFill>
              </a:rPr>
              <a:t>β&gt;α</a:t>
            </a:r>
            <a:endParaRPr lang="cs-CZ" sz="80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1520" y="5949280"/>
            <a:ext cx="6444208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Úhel lomu je větší než úhel dopadu.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603940" y="5723964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[6]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7" grpId="0" animBg="1"/>
      <p:bldP spid="10" grpId="0" animBg="1"/>
      <p:bldP spid="16" grpId="0"/>
      <p:bldP spid="17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Refraction of light waves in water. The dark rectangle represents the actual position of a pencil sitting in a bowl of water. The light rectangle represents the apparent position of the pencil. Notice that the end (X) looks like it is at (Y), a position that is considerably shallower than (X)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996952"/>
            <a:ext cx="4896544" cy="31051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0" y="2204864"/>
            <a:ext cx="91440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Proč tedy </a:t>
            </a:r>
            <a:r>
              <a:rPr lang="cs-CZ" sz="2800" dirty="0" smtClean="0"/>
              <a:t>tyč, </a:t>
            </a:r>
            <a:r>
              <a:rPr lang="cs-CZ" sz="2800" dirty="0" smtClean="0"/>
              <a:t>do vody vložená, jeví se nám zlomená?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Příčinou změny směru paprsku je různá rychlost šíření světla </a:t>
            </a:r>
            <a:r>
              <a:rPr lang="cs-CZ" sz="2800" dirty="0" smtClean="0"/>
              <a:t> v </a:t>
            </a:r>
            <a:r>
              <a:rPr lang="cs-CZ" sz="2800" dirty="0" smtClean="0"/>
              <a:t>různých optických prostředí.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1052736"/>
            <a:ext cx="9144000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Jediný paprsek, který nemění svůj směr, je paprsek dopadající kolmo na rovinné rozhraní dvou různých optických prostředí.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2852936"/>
            <a:ext cx="3923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Koncový bod tyče (x) odráží světelný paprsek, který nejdříve prostupuje vodou.</a:t>
            </a:r>
          </a:p>
          <a:p>
            <a:r>
              <a:rPr lang="cs-CZ" sz="2400" dirty="0" smtClean="0"/>
              <a:t>Následně dopadá na rozhraní mezi vodou a vzduchem.</a:t>
            </a:r>
          </a:p>
          <a:p>
            <a:r>
              <a:rPr lang="cs-CZ" sz="2400" dirty="0" smtClean="0"/>
              <a:t>Dochází k lomu paprsku </a:t>
            </a:r>
            <a:r>
              <a:rPr lang="cs-CZ" sz="2400" dirty="0" smtClean="0"/>
              <a:t>              od </a:t>
            </a:r>
            <a:r>
              <a:rPr lang="cs-CZ" sz="2400" dirty="0" smtClean="0"/>
              <a:t>kolmice.</a:t>
            </a:r>
          </a:p>
          <a:p>
            <a:r>
              <a:rPr lang="cs-CZ" sz="2400" dirty="0" smtClean="0"/>
              <a:t>Naše oko vidí předmět </a:t>
            </a:r>
            <a:r>
              <a:rPr lang="cs-CZ" sz="2400" dirty="0" smtClean="0"/>
              <a:t>                  ve </a:t>
            </a:r>
            <a:r>
              <a:rPr lang="cs-CZ" sz="2400" dirty="0" smtClean="0"/>
              <a:t>směru, ze kterého do něj paprsek dopadá.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6237312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[7]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Základní údaje o DUM</a:t>
            </a:r>
            <a:endParaRPr lang="cs-CZ" dirty="0"/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457200" y="1196752"/>
            <a:ext cx="8229600" cy="4810348"/>
          </a:xfrm>
          <a:prstGeom prst="rect">
            <a:avLst/>
          </a:prstGeom>
        </p:spPr>
        <p:txBody>
          <a:bodyPr/>
          <a:lstStyle/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/>
              <a:t>Autor DUM: Pavlína Čermáková, ZŠ Studentská 895, Mnichovo Hradiště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Období vytvoření DUM: 2. pololetí školního roku 2010/2011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Ročník: sedmý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Vzdělávací oblast: Člověk a příroda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Vzdělávací obor: Fyzika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Tematický okruh: Optika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Téma: Lom světla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cs typeface="Times New Roman" pitchFamily="18" charset="0"/>
              </a:rPr>
              <a:t>DUM byl vytvořen jako doprovodný materiál pro výklad v předmětu </a:t>
            </a:r>
            <a:r>
              <a:rPr lang="cs-CZ" sz="1600" dirty="0" smtClean="0">
                <a:cs typeface="Times New Roman" pitchFamily="18" charset="0"/>
              </a:rPr>
              <a:t>Fyzika v sedmém ročníku ZŠ. Je určen k prezentaci pomocí datového projektoru. 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Lze ho zaslat mailem žákům, kteří v době probírání nového</a:t>
            </a:r>
            <a:r>
              <a:rPr lang="cs-CZ" sz="2000" dirty="0" smtClean="0">
                <a:cs typeface="Times New Roman" pitchFamily="18" charset="0"/>
              </a:rPr>
              <a:t> </a:t>
            </a:r>
            <a:r>
              <a:rPr lang="cs-CZ" sz="1600" dirty="0" smtClean="0">
                <a:cs typeface="Times New Roman" pitchFamily="18" charset="0"/>
              </a:rPr>
              <a:t>učiva chyběli.</a:t>
            </a:r>
          </a:p>
          <a:p>
            <a:pPr marL="365125" marR="0" lvl="0" indent="-255588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0775474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Zdroje:</a:t>
            </a:r>
          </a:p>
          <a:p>
            <a:r>
              <a:rPr lang="cs-CZ" sz="1400" dirty="0" smtClean="0"/>
              <a:t>[1]</a:t>
            </a:r>
          </a:p>
          <a:p>
            <a:r>
              <a:rPr lang="cs-CZ" sz="1400" dirty="0"/>
              <a:t>http://www.google.cz/imgres?q=harpoon+refraktion.jpg&amp;hl=cs&amp;gbv=2&amp;biw=1366&amp;bih=571&amp;tbm=isch&amp;tbnid=hk7jcGN5mG6fKM:&amp;imgrefurl=http://sjesci.wikispaces.com/Light%2Band%2BSight&amp;docid=ZeINfv9RSKveZM&amp;imgurl=http://sjesci.wikispaces.com/file/view/harpoon-refraction.jpg/150881891/harpoon-refraction.jpg&amp;w=396&amp;h=235&amp;ei=OVPCT6LlCIeTswayrrHECg&amp;zoom=1</a:t>
            </a:r>
          </a:p>
          <a:p>
            <a:r>
              <a:rPr lang="cs-CZ" sz="1400" dirty="0" smtClean="0"/>
              <a:t>[2]</a:t>
            </a:r>
          </a:p>
          <a:p>
            <a:r>
              <a:rPr lang="cs-CZ" sz="1400" dirty="0"/>
              <a:t>http://upload.wikimedia.org/wikipedia/commons/b/b9/Refraction-with-soda-straw.jpg</a:t>
            </a:r>
          </a:p>
          <a:p>
            <a:r>
              <a:rPr lang="cs-CZ" sz="1400" dirty="0" smtClean="0"/>
              <a:t>[3]</a:t>
            </a:r>
          </a:p>
          <a:p>
            <a:r>
              <a:rPr lang="cs-CZ" sz="1400" dirty="0"/>
              <a:t>http://www.google.cz/imgres?q=lom+sv%C4%9Btla&amp;hl=cs&amp;biw=1366&amp;bih=571&amp;gbv=2&amp;tbm=isch&amp;tbnid=JmYLOx_zhaK2DM:&amp;imgrefurl=http://www.gymhol.cz/projekt/fyzika/02_odraz_a_lom/02_0.htm&amp;docid=8-YztVj51BJNuM&amp;imgurl=http://www.gymhol.cz/projekt/fyzika/02_odraz_a_lom/lom01.JPG&amp;w=800&amp;h=600&amp;ei=dU3CT4fwLcjOswah0r2mCg&amp;zoom=1&amp;iact=hc&amp;vpx=649&amp;vpy=195&amp;dur=75&amp;hovh=194&amp;hovw=259&amp;tx=111&amp;ty=102&amp;sig=101810909943249336466&amp;page=4&amp;tbnh=122&amp;tbnw=163&amp;start=70&amp;ndsp=28&amp;ved=1t:429,r:18,s:70,i:276</a:t>
            </a:r>
          </a:p>
          <a:p>
            <a:r>
              <a:rPr lang="cs-CZ" sz="1400" dirty="0" smtClean="0"/>
              <a:t>[4]</a:t>
            </a:r>
            <a:endParaRPr lang="cs-CZ" sz="1400" dirty="0"/>
          </a:p>
          <a:p>
            <a:r>
              <a:rPr lang="cs-CZ" sz="1400" dirty="0"/>
              <a:t>http://www.google.cz/imgres?q=lom+sv%C4%9Btla&amp;hl=cs&amp;biw=1366&amp;bih=571&amp;gbv=2&amp;tbm=isch&amp;tbnid=EXFAFM-T0RVO4M:&amp;imgrefurl=http://www.gymkrom.cz/optika/odraz_lom/odraz_lom.html&amp;docid=c2V3A6AurFoJEM&amp;imgurl=http://</a:t>
            </a:r>
            <a:r>
              <a:rPr lang="cs-CZ" sz="1400" dirty="0" smtClean="0"/>
              <a:t>www.gymkrom.cz/optika/</a:t>
            </a:r>
            <a:r>
              <a:rPr lang="cs-CZ" sz="1400" dirty="0" err="1" smtClean="0"/>
              <a:t>odraz_lom</a:t>
            </a:r>
            <a:r>
              <a:rPr lang="cs-CZ" sz="1400" dirty="0" smtClean="0"/>
              <a:t>/obr/</a:t>
            </a:r>
            <a:r>
              <a:rPr lang="cs-CZ" sz="1400" dirty="0" err="1" smtClean="0"/>
              <a:t>lom_klam.jpg&amp;w</a:t>
            </a:r>
            <a:r>
              <a:rPr lang="cs-CZ" sz="1400" dirty="0" smtClean="0"/>
              <a:t>=260&amp;h=160&amp;ei=dU3CT4fwLcjOswah0r2mCg&amp;zoom=1&amp;iact=</a:t>
            </a:r>
            <a:r>
              <a:rPr lang="cs-CZ" sz="1400" dirty="0" err="1" smtClean="0"/>
              <a:t>hc&amp;vpx</a:t>
            </a:r>
            <a:r>
              <a:rPr lang="cs-CZ" sz="1400" dirty="0" smtClean="0"/>
              <a:t>=679&amp;vpy=173&amp;dur=462&amp;hovh=128&amp;hovw=208&amp;tx=159&amp;ty=67&amp;sig=101810909943249336466&amp;page=2&amp;tbnh=98&amp;tbnw=159&amp;start=12&amp;ndsp=30&amp;ved=1t:429,r:26,s:12,i:167</a:t>
            </a:r>
            <a:r>
              <a:rPr lang="cs-CZ" sz="1400" dirty="0"/>
              <a:t>[5]</a:t>
            </a:r>
          </a:p>
          <a:p>
            <a:r>
              <a:rPr lang="cs-CZ" sz="1400" dirty="0" smtClean="0"/>
              <a:t>[5],  </a:t>
            </a:r>
            <a:r>
              <a:rPr lang="cs-CZ" sz="1400" dirty="0"/>
              <a:t>[6]</a:t>
            </a:r>
          </a:p>
          <a:p>
            <a:r>
              <a:rPr lang="cs-CZ" sz="1400" dirty="0" err="1" smtClean="0"/>
              <a:t>Skeny</a:t>
            </a:r>
            <a:r>
              <a:rPr lang="cs-CZ" sz="1400" dirty="0" smtClean="0"/>
              <a:t> </a:t>
            </a:r>
            <a:r>
              <a:rPr lang="cs-CZ" sz="1400" dirty="0"/>
              <a:t>str. </a:t>
            </a:r>
            <a:r>
              <a:rPr lang="cs-CZ" sz="1400" dirty="0" smtClean="0"/>
              <a:t>112- 113  </a:t>
            </a:r>
            <a:r>
              <a:rPr lang="cs-CZ" sz="1400" dirty="0"/>
              <a:t>- </a:t>
            </a:r>
            <a:r>
              <a:rPr lang="cs-CZ" sz="1400" dirty="0" err="1"/>
              <a:t>Mgr.RAUNER</a:t>
            </a:r>
            <a:r>
              <a:rPr lang="cs-CZ" sz="1400" dirty="0"/>
              <a:t>, Karel , et al. Fyzika 7 učebnice pro základní školy a víceletá gymnázia. Plzeň : Fraus, 2005. 136 s. ISBN 80-7238-431-7</a:t>
            </a:r>
            <a:r>
              <a:rPr lang="cs-CZ" sz="1400" dirty="0" smtClean="0"/>
              <a:t>.</a:t>
            </a:r>
            <a:endParaRPr lang="cs-CZ" sz="1400" dirty="0"/>
          </a:p>
          <a:p>
            <a:r>
              <a:rPr lang="cs-CZ" sz="1400" dirty="0" smtClean="0"/>
              <a:t>[7]</a:t>
            </a:r>
            <a:endParaRPr lang="cs-CZ" sz="1400" dirty="0"/>
          </a:p>
          <a:p>
            <a:r>
              <a:rPr lang="cs-CZ" sz="1400" dirty="0"/>
              <a:t>http://upload.wikimedia.org/wikipedia/commons/6/62/Pencil_in_a_bowl_of_water.png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489</Words>
  <Application>Microsoft Office PowerPoint</Application>
  <PresentationFormat>Předvádění na obrazovce (4:3)</PresentationFormat>
  <Paragraphs>65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Základní údaje o DUM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36</cp:revision>
  <dcterms:modified xsi:type="dcterms:W3CDTF">2012-05-27T16:49:21Z</dcterms:modified>
</cp:coreProperties>
</file>