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79" r:id="rId1"/>
  </p:sldMasterIdLst>
  <p:sldIdLst>
    <p:sldId id="264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7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DE84F1-8737-4042-B5D8-57DD7D9977F6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E2BCC2A-8EFE-4C0A-AEFD-C9F023FC1FA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DE84F1-8737-4042-B5D8-57DD7D9977F6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E2BCC2A-8EFE-4C0A-AEFD-C9F023FC1FA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DE84F1-8737-4042-B5D8-57DD7D9977F6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2BCC2A-8EFE-4C0A-AEFD-C9F023FC1FA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DE84F1-8737-4042-B5D8-57DD7D9977F6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2BCC2A-8EFE-4C0A-AEFD-C9F023FC1FA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DE84F1-8737-4042-B5D8-57DD7D9977F6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3E2BCC2A-8EFE-4C0A-AEFD-C9F023FC1FA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DE84F1-8737-4042-B5D8-57DD7D9977F6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2BCC2A-8EFE-4C0A-AEFD-C9F023FC1FA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DE84F1-8737-4042-B5D8-57DD7D9977F6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2BCC2A-8EFE-4C0A-AEFD-C9F023FC1FA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DE84F1-8737-4042-B5D8-57DD7D9977F6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2BCC2A-8EFE-4C0A-AEFD-C9F023FC1FA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DE84F1-8737-4042-B5D8-57DD7D9977F6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2BCC2A-8EFE-4C0A-AEFD-C9F023FC1FA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DE84F1-8737-4042-B5D8-57DD7D9977F6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2BCC2A-8EFE-4C0A-AEFD-C9F023FC1FA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DE84F1-8737-4042-B5D8-57DD7D9977F6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2BCC2A-8EFE-4C0A-AEFD-C9F023FC1FA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7BDE84F1-8737-4042-B5D8-57DD7D9977F6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3E2BCC2A-8EFE-4C0A-AEFD-C9F023FC1FA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80" r:id="rId1"/>
    <p:sldLayoutId id="2147483881" r:id="rId2"/>
    <p:sldLayoutId id="2147483882" r:id="rId3"/>
    <p:sldLayoutId id="2147483883" r:id="rId4"/>
    <p:sldLayoutId id="2147483884" r:id="rId5"/>
    <p:sldLayoutId id="2147483885" r:id="rId6"/>
    <p:sldLayoutId id="2147483886" r:id="rId7"/>
    <p:sldLayoutId id="2147483887" r:id="rId8"/>
    <p:sldLayoutId id="2147483888" r:id="rId9"/>
    <p:sldLayoutId id="2147483889" r:id="rId10"/>
    <p:sldLayoutId id="2147483890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84784"/>
            <a:ext cx="4129841" cy="36724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735166343"/>
              </p:ext>
            </p:extLst>
          </p:nvPr>
        </p:nvGraphicFramePr>
        <p:xfrm>
          <a:off x="395536" y="5229200"/>
          <a:ext cx="8568952" cy="1392584"/>
        </p:xfrm>
        <a:graphic>
          <a:graphicData uri="http://schemas.openxmlformats.org/drawingml/2006/table">
            <a:tbl>
              <a:tblPr/>
              <a:tblGrid>
                <a:gridCol w="2594270"/>
                <a:gridCol w="5974682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Chemie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8.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VY_32_INOVACE_05_Stejnorodé směsi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Jitka </a:t>
                      </a:r>
                      <a:r>
                        <a:rPr lang="cs-CZ" sz="2000" dirty="0" err="1" smtClean="0">
                          <a:latin typeface="Times New Roman"/>
                          <a:ea typeface="Calibri"/>
                          <a:cs typeface="Times New Roman"/>
                        </a:rPr>
                        <a:t>Tulachová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76151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403648" y="2132856"/>
            <a:ext cx="7054552" cy="2885706"/>
          </a:xfrm>
          <a:effectLst>
            <a:outerShdw blurRad="76200" dir="13500000" sy="23000" kx="1200000" algn="br" rotWithShape="0">
              <a:prstClr val="black">
                <a:alpha val="20000"/>
              </a:prstClr>
            </a:outerShdw>
          </a:effectLst>
        </p:spPr>
        <p:txBody>
          <a:bodyPr/>
          <a:lstStyle/>
          <a:p>
            <a:r>
              <a:rPr lang="cs-CZ" sz="4400" b="1" dirty="0" smtClean="0">
                <a:solidFill>
                  <a:schemeClr val="tx1"/>
                </a:solidFill>
              </a:rPr>
              <a:t>Stejnorodé směsi- </a:t>
            </a:r>
            <a:r>
              <a:rPr lang="cs-CZ" sz="4000" b="1" dirty="0" smtClean="0">
                <a:solidFill>
                  <a:schemeClr val="tx1"/>
                </a:solidFill>
              </a:rPr>
              <a:t>roztoky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212976"/>
            <a:ext cx="6872808" cy="2425824"/>
          </a:xfrm>
        </p:spPr>
        <p:txBody>
          <a:bodyPr>
            <a:normAutofit/>
          </a:bodyPr>
          <a:lstStyle/>
          <a:p>
            <a:r>
              <a:rPr lang="cs-CZ" sz="4000" dirty="0" smtClean="0">
                <a:solidFill>
                  <a:schemeClr val="tx1"/>
                </a:solidFill>
              </a:rPr>
              <a:t>     </a:t>
            </a:r>
            <a:endParaRPr lang="cs-CZ" sz="2800" dirty="0" smtClean="0">
              <a:solidFill>
                <a:schemeClr val="tx1"/>
              </a:solidFill>
            </a:endParaRPr>
          </a:p>
          <a:p>
            <a:endParaRPr lang="cs-CZ" sz="4000" dirty="0"/>
          </a:p>
          <a:p>
            <a:endParaRPr lang="cs-CZ" sz="4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9437337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76672"/>
            <a:ext cx="8229600" cy="1224136"/>
          </a:xfrm>
        </p:spPr>
        <p:txBody>
          <a:bodyPr/>
          <a:lstStyle/>
          <a:p>
            <a:r>
              <a:rPr lang="cs-CZ" b="1" u="sng" dirty="0" smtClean="0">
                <a:solidFill>
                  <a:schemeClr val="tx1"/>
                </a:solidFill>
              </a:rPr>
              <a:t>Stejnorodé směsi</a:t>
            </a:r>
            <a:endParaRPr lang="cs-CZ" b="1" u="sng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09728" indent="0">
              <a:buNone/>
            </a:pPr>
            <a:endParaRPr lang="cs-CZ" sz="2800" b="1" dirty="0" smtClean="0"/>
          </a:p>
          <a:p>
            <a:pPr marL="109728" indent="0">
              <a:buNone/>
            </a:pPr>
            <a:r>
              <a:rPr lang="cs-CZ" b="1" dirty="0" smtClean="0">
                <a:solidFill>
                  <a:schemeClr val="tx1"/>
                </a:solidFill>
              </a:rPr>
              <a:t>- směsi, ve kterých nemůžeme rozlišit jednotlivé  složky okem ani mikroskopem</a:t>
            </a:r>
          </a:p>
          <a:p>
            <a:pPr>
              <a:buFontTx/>
              <a:buChar char="-"/>
            </a:pPr>
            <a:endParaRPr lang="cs-CZ" dirty="0"/>
          </a:p>
          <a:p>
            <a:pPr>
              <a:buFontTx/>
              <a:buChar char="-"/>
            </a:pPr>
            <a:r>
              <a:rPr lang="cs-CZ" sz="2800" dirty="0">
                <a:solidFill>
                  <a:schemeClr val="tx1"/>
                </a:solidFill>
              </a:rPr>
              <a:t>p</a:t>
            </a:r>
            <a:r>
              <a:rPr lang="cs-CZ" sz="2800" dirty="0" smtClean="0">
                <a:solidFill>
                  <a:schemeClr val="tx1"/>
                </a:solidFill>
              </a:rPr>
              <a:t>ř. vzduch </a:t>
            </a:r>
            <a:r>
              <a:rPr lang="cs-CZ" sz="2800" dirty="0" smtClean="0">
                <a:solidFill>
                  <a:schemeClr val="tx1"/>
                </a:solidFill>
              </a:rPr>
              <a:t>(g)</a:t>
            </a:r>
            <a:endParaRPr lang="cs-CZ" sz="28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2800" dirty="0">
                <a:solidFill>
                  <a:schemeClr val="tx1"/>
                </a:solidFill>
              </a:rPr>
              <a:t> </a:t>
            </a:r>
            <a:r>
              <a:rPr lang="cs-CZ" sz="2800" dirty="0" smtClean="0">
                <a:solidFill>
                  <a:schemeClr val="tx1"/>
                </a:solidFill>
              </a:rPr>
              <a:t>        minerální voda </a:t>
            </a:r>
            <a:r>
              <a:rPr lang="cs-CZ" sz="2800" dirty="0" smtClean="0">
                <a:solidFill>
                  <a:schemeClr val="tx1"/>
                </a:solidFill>
              </a:rPr>
              <a:t>(l)</a:t>
            </a:r>
            <a:endParaRPr lang="cs-CZ" sz="28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2800" dirty="0">
                <a:solidFill>
                  <a:schemeClr val="tx1"/>
                </a:solidFill>
              </a:rPr>
              <a:t> </a:t>
            </a:r>
            <a:r>
              <a:rPr lang="cs-CZ" sz="2800" dirty="0" smtClean="0">
                <a:solidFill>
                  <a:schemeClr val="tx1"/>
                </a:solidFill>
              </a:rPr>
              <a:t>        sklo </a:t>
            </a:r>
            <a:r>
              <a:rPr lang="cs-CZ" sz="2800" dirty="0" smtClean="0">
                <a:solidFill>
                  <a:schemeClr val="tx1"/>
                </a:solidFill>
              </a:rPr>
              <a:t>(s)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372817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kapalné roztoky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>
                <a:solidFill>
                  <a:schemeClr val="tx1"/>
                </a:solidFill>
              </a:rPr>
              <a:t>v</a:t>
            </a:r>
            <a:r>
              <a:rPr lang="cs-CZ" dirty="0" smtClean="0">
                <a:solidFill>
                  <a:schemeClr val="tx1"/>
                </a:solidFill>
              </a:rPr>
              <a:t>znikají rozpouštěním látky v kapalině, která je rozpouštědlem</a:t>
            </a:r>
          </a:p>
          <a:p>
            <a:pPr marL="0" indent="0">
              <a:buNone/>
            </a:pPr>
            <a:endParaRPr lang="cs-CZ" dirty="0" smtClean="0">
              <a:solidFill>
                <a:schemeClr val="tx1"/>
              </a:solidFill>
            </a:endParaRPr>
          </a:p>
          <a:p>
            <a:r>
              <a:rPr lang="cs-CZ" b="1" dirty="0">
                <a:solidFill>
                  <a:schemeClr val="tx1"/>
                </a:solidFill>
              </a:rPr>
              <a:t>r</a:t>
            </a:r>
            <a:r>
              <a:rPr lang="cs-CZ" b="1" dirty="0" smtClean="0">
                <a:solidFill>
                  <a:schemeClr val="tx1"/>
                </a:solidFill>
              </a:rPr>
              <a:t>oztok = rozpouštědlo + rozpouštěná látka</a:t>
            </a:r>
          </a:p>
          <a:p>
            <a:pPr marL="0" indent="0">
              <a:buNone/>
            </a:pPr>
            <a:endParaRPr lang="cs-CZ" b="1" dirty="0" smtClean="0">
              <a:solidFill>
                <a:schemeClr val="tx1"/>
              </a:solidFill>
            </a:endParaRPr>
          </a:p>
          <a:p>
            <a:r>
              <a:rPr lang="cs-CZ" sz="2400" dirty="0">
                <a:solidFill>
                  <a:schemeClr val="tx1"/>
                </a:solidFill>
              </a:rPr>
              <a:t>p</a:t>
            </a:r>
            <a:r>
              <a:rPr lang="cs-CZ" sz="2400" dirty="0" smtClean="0">
                <a:solidFill>
                  <a:schemeClr val="tx1"/>
                </a:solidFill>
              </a:rPr>
              <a:t>ř. rozpouštědel </a:t>
            </a:r>
            <a:r>
              <a:rPr lang="cs-CZ" sz="2400" dirty="0" smtClean="0">
                <a:solidFill>
                  <a:schemeClr val="tx1"/>
                </a:solidFill>
              </a:rPr>
              <a:t>– (voda</a:t>
            </a:r>
            <a:r>
              <a:rPr lang="cs-CZ" sz="2400" dirty="0" smtClean="0">
                <a:solidFill>
                  <a:schemeClr val="tx1"/>
                </a:solidFill>
              </a:rPr>
              <a:t>, líh, benzín</a:t>
            </a:r>
            <a:r>
              <a:rPr lang="cs-CZ" sz="2400" dirty="0" smtClean="0">
                <a:solidFill>
                  <a:schemeClr val="tx1"/>
                </a:solidFill>
              </a:rPr>
              <a:t>…), </a:t>
            </a:r>
            <a:r>
              <a:rPr lang="cs-CZ" sz="2400" dirty="0" smtClean="0">
                <a:solidFill>
                  <a:schemeClr val="tx1"/>
                </a:solidFill>
              </a:rPr>
              <a:t>nejpoužívanější je voda     - vodné roztoky</a:t>
            </a:r>
          </a:p>
          <a:p>
            <a:r>
              <a:rPr lang="cs-CZ" sz="2400" dirty="0">
                <a:solidFill>
                  <a:schemeClr val="tx1"/>
                </a:solidFill>
              </a:rPr>
              <a:t>p</a:t>
            </a:r>
            <a:r>
              <a:rPr lang="cs-CZ" sz="2400" dirty="0" smtClean="0">
                <a:solidFill>
                  <a:schemeClr val="tx1"/>
                </a:solidFill>
              </a:rPr>
              <a:t>ř. rozpouštěné </a:t>
            </a:r>
            <a:r>
              <a:rPr lang="cs-CZ" sz="2400" dirty="0">
                <a:solidFill>
                  <a:schemeClr val="tx1"/>
                </a:solidFill>
              </a:rPr>
              <a:t>l</a:t>
            </a:r>
            <a:r>
              <a:rPr lang="cs-CZ" sz="2400" dirty="0" smtClean="0">
                <a:solidFill>
                  <a:schemeClr val="tx1"/>
                </a:solidFill>
              </a:rPr>
              <a:t>átky - </a:t>
            </a:r>
            <a:r>
              <a:rPr lang="cs-CZ" sz="2400" dirty="0" smtClean="0">
                <a:solidFill>
                  <a:schemeClr val="tx1"/>
                </a:solidFill>
              </a:rPr>
              <a:t>(s) </a:t>
            </a:r>
            <a:r>
              <a:rPr lang="cs-CZ" sz="2400" dirty="0" smtClean="0">
                <a:solidFill>
                  <a:schemeClr val="tx1"/>
                </a:solidFill>
              </a:rPr>
              <a:t>- sůl </a:t>
            </a:r>
            <a:r>
              <a:rPr lang="cs-CZ" sz="2400" dirty="0" smtClean="0">
                <a:solidFill>
                  <a:schemeClr val="tx1"/>
                </a:solidFill>
              </a:rPr>
              <a:t>(slaná voda)</a:t>
            </a:r>
            <a:endParaRPr lang="cs-CZ" sz="24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                                     - </a:t>
            </a:r>
            <a:r>
              <a:rPr lang="cs-CZ" sz="2400" dirty="0" smtClean="0">
                <a:solidFill>
                  <a:schemeClr val="tx1"/>
                </a:solidFill>
              </a:rPr>
              <a:t>(l) </a:t>
            </a:r>
            <a:r>
              <a:rPr lang="cs-CZ" sz="2400" dirty="0" smtClean="0">
                <a:solidFill>
                  <a:schemeClr val="tx1"/>
                </a:solidFill>
              </a:rPr>
              <a:t>- šťáva ( </a:t>
            </a:r>
            <a:r>
              <a:rPr lang="cs-CZ" sz="2400" dirty="0" smtClean="0">
                <a:solidFill>
                  <a:schemeClr val="tx1"/>
                </a:solidFill>
              </a:rPr>
              <a:t>limonáda)</a:t>
            </a:r>
            <a:endParaRPr lang="cs-CZ" sz="24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2400" dirty="0">
                <a:solidFill>
                  <a:schemeClr val="tx1"/>
                </a:solidFill>
              </a:rPr>
              <a:t> </a:t>
            </a:r>
            <a:r>
              <a:rPr lang="cs-CZ" sz="2400" dirty="0" smtClean="0">
                <a:solidFill>
                  <a:schemeClr val="tx1"/>
                </a:solidFill>
              </a:rPr>
              <a:t>                                    - </a:t>
            </a:r>
            <a:r>
              <a:rPr lang="cs-CZ" sz="2400" dirty="0" smtClean="0">
                <a:solidFill>
                  <a:schemeClr val="tx1"/>
                </a:solidFill>
              </a:rPr>
              <a:t>(g) </a:t>
            </a:r>
            <a:r>
              <a:rPr lang="cs-CZ" sz="2400" dirty="0" smtClean="0">
                <a:solidFill>
                  <a:schemeClr val="tx1"/>
                </a:solidFill>
              </a:rPr>
              <a:t>- oxid uhličitý </a:t>
            </a:r>
            <a:r>
              <a:rPr lang="cs-CZ" sz="2400" dirty="0" smtClean="0">
                <a:solidFill>
                  <a:schemeClr val="tx1"/>
                </a:solidFill>
              </a:rPr>
              <a:t>(soda)</a:t>
            </a:r>
            <a:endParaRPr lang="cs-CZ" sz="24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3228949223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Rozdělení roztoků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FontTx/>
              <a:buChar char="-"/>
            </a:pPr>
            <a:endParaRPr lang="cs-CZ" dirty="0" smtClean="0"/>
          </a:p>
          <a:p>
            <a:pPr algn="ctr">
              <a:buFontTx/>
              <a:buChar char="-"/>
            </a:pPr>
            <a:r>
              <a:rPr lang="cs-CZ" dirty="0" smtClean="0">
                <a:solidFill>
                  <a:schemeClr val="tx1"/>
                </a:solidFill>
              </a:rPr>
              <a:t>podle množství rozpuštěné látky můžeme roztoky rozdělit do dvou skupin</a:t>
            </a:r>
          </a:p>
          <a:p>
            <a:pPr algn="ctr">
              <a:buFontTx/>
              <a:buChar char="-"/>
            </a:pPr>
            <a:endParaRPr lang="cs-CZ" dirty="0"/>
          </a:p>
          <a:p>
            <a:pPr marL="0" indent="0" algn="ctr">
              <a:buNone/>
            </a:pPr>
            <a:r>
              <a:rPr lang="cs-CZ" dirty="0" smtClean="0">
                <a:solidFill>
                  <a:srgbClr val="FF0000"/>
                </a:solidFill>
              </a:rPr>
              <a:t>? Jak se tyto dvě skupiny nazývají ?</a:t>
            </a:r>
          </a:p>
          <a:p>
            <a:pPr marL="0" indent="0" algn="ctr">
              <a:buNone/>
            </a:pPr>
            <a:endParaRPr lang="cs-CZ" dirty="0">
              <a:solidFill>
                <a:srgbClr val="FF0000"/>
              </a:solidFill>
            </a:endParaRPr>
          </a:p>
          <a:p>
            <a:pPr marL="0" indent="0" algn="ctr">
              <a:buNone/>
            </a:pPr>
            <a:r>
              <a:rPr lang="cs-CZ" dirty="0" smtClean="0">
                <a:solidFill>
                  <a:srgbClr val="FF0000"/>
                </a:solidFill>
              </a:rPr>
              <a:t>nasycené a nenasycené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19401729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Roztok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-</a:t>
            </a:r>
            <a:r>
              <a:rPr lang="cs-CZ" b="1" dirty="0" smtClean="0">
                <a:solidFill>
                  <a:schemeClr val="tx1"/>
                </a:solidFill>
              </a:rPr>
              <a:t> nasycený </a:t>
            </a:r>
            <a:r>
              <a:rPr lang="cs-CZ" dirty="0" smtClean="0">
                <a:solidFill>
                  <a:schemeClr val="tx1"/>
                </a:solidFill>
              </a:rPr>
              <a:t>je takový, ve kterém se za daných podmínek již více látky nerozpouští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-</a:t>
            </a:r>
            <a:r>
              <a:rPr lang="cs-CZ" b="1" dirty="0" smtClean="0">
                <a:solidFill>
                  <a:schemeClr val="tx1"/>
                </a:solidFill>
              </a:rPr>
              <a:t> nenasycený </a:t>
            </a:r>
            <a:r>
              <a:rPr lang="cs-CZ" dirty="0" smtClean="0">
                <a:solidFill>
                  <a:schemeClr val="tx1"/>
                </a:solidFill>
              </a:rPr>
              <a:t>je takový, ve kterém se za daných podmínek látka stále rozpouští     </a:t>
            </a:r>
            <a:endParaRPr lang="cs-CZ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875448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?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2800" dirty="0" smtClean="0">
                <a:solidFill>
                  <a:schemeClr val="tx1"/>
                </a:solidFill>
              </a:rPr>
              <a:t>1) </a:t>
            </a:r>
            <a:r>
              <a:rPr lang="cs-CZ" sz="2800" dirty="0">
                <a:solidFill>
                  <a:schemeClr val="tx1"/>
                </a:solidFill>
              </a:rPr>
              <a:t>U</a:t>
            </a:r>
            <a:r>
              <a:rPr lang="cs-CZ" sz="2800" dirty="0" smtClean="0">
                <a:solidFill>
                  <a:schemeClr val="tx1"/>
                </a:solidFill>
              </a:rPr>
              <a:t>veď příklad stejnorodé směsi.</a:t>
            </a:r>
          </a:p>
          <a:p>
            <a:pPr marL="0" indent="0">
              <a:buNone/>
            </a:pPr>
            <a:r>
              <a:rPr lang="cs-CZ" dirty="0" smtClean="0"/>
              <a:t>        </a:t>
            </a:r>
            <a:r>
              <a:rPr lang="cs-CZ" sz="2000" dirty="0" smtClean="0">
                <a:solidFill>
                  <a:srgbClr val="FF0000"/>
                </a:solidFill>
              </a:rPr>
              <a:t>minerálka, sklo, soda, limonáda, vzduch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2) Z čeho se skládá každý roztok?</a:t>
            </a:r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      </a:t>
            </a:r>
            <a:r>
              <a:rPr lang="cs-CZ" sz="2000" dirty="0" smtClean="0">
                <a:solidFill>
                  <a:srgbClr val="FF0000"/>
                </a:solidFill>
              </a:rPr>
              <a:t>z rozpouštědla a rozpuštěné látky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3) Který roztok je nasycený?</a:t>
            </a:r>
          </a:p>
          <a:p>
            <a:pPr marL="0" indent="0">
              <a:buNone/>
            </a:pPr>
            <a:r>
              <a:rPr lang="cs-CZ" dirty="0" smtClean="0"/>
              <a:t>        </a:t>
            </a:r>
            <a:r>
              <a:rPr lang="cs-CZ" sz="2000" dirty="0" smtClean="0">
                <a:solidFill>
                  <a:srgbClr val="FF0000"/>
                </a:solidFill>
              </a:rPr>
              <a:t>ten, ve kterém se už látka nerozpouští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4) Jakým způsobem můžeme z nasyceného  roztoku udělat roztok nenasycený?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    </a:t>
            </a:r>
            <a:r>
              <a:rPr lang="cs-CZ" sz="2200" dirty="0" smtClean="0">
                <a:solidFill>
                  <a:srgbClr val="FF0000"/>
                </a:solidFill>
              </a:rPr>
              <a:t>a) přidám rozpouštědlo</a:t>
            </a:r>
          </a:p>
          <a:p>
            <a:pPr marL="0" indent="0">
              <a:buNone/>
            </a:pPr>
            <a:r>
              <a:rPr lang="cs-CZ" sz="2200" dirty="0">
                <a:solidFill>
                  <a:srgbClr val="FF0000"/>
                </a:solidFill>
              </a:rPr>
              <a:t> </a:t>
            </a:r>
            <a:r>
              <a:rPr lang="cs-CZ" sz="2200" dirty="0" smtClean="0">
                <a:solidFill>
                  <a:srgbClr val="FF0000"/>
                </a:solidFill>
              </a:rPr>
              <a:t>            b) roztok zahřeji ( změním dané podmínky )</a:t>
            </a:r>
          </a:p>
        </p:txBody>
      </p:sp>
    </p:spTree>
    <p:extLst>
      <p:ext uri="{BB962C8B-B14F-4D97-AF65-F5344CB8AC3E}">
        <p14:creationId xmlns:p14="http://schemas.microsoft.com/office/powerpoint/2010/main" xmlns="" val="7569125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Složení roztoků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>
                <a:solidFill>
                  <a:schemeClr val="tx1"/>
                </a:solidFill>
              </a:rPr>
              <a:t>v</a:t>
            </a:r>
            <a:r>
              <a:rPr lang="cs-CZ" dirty="0" smtClean="0">
                <a:solidFill>
                  <a:schemeClr val="tx1"/>
                </a:solidFill>
              </a:rPr>
              <a:t>yjadřujeme tzv. </a:t>
            </a:r>
            <a:r>
              <a:rPr lang="cs-CZ" b="1" dirty="0" smtClean="0">
                <a:solidFill>
                  <a:schemeClr val="tx1"/>
                </a:solidFill>
              </a:rPr>
              <a:t>hmotnostním zlomkem </a:t>
            </a:r>
          </a:p>
          <a:p>
            <a:r>
              <a:rPr lang="cs-CZ" dirty="0">
                <a:solidFill>
                  <a:schemeClr val="tx1"/>
                </a:solidFill>
              </a:rPr>
              <a:t>u</a:t>
            </a:r>
            <a:r>
              <a:rPr lang="cs-CZ" dirty="0" smtClean="0">
                <a:solidFill>
                  <a:schemeClr val="tx1"/>
                </a:solidFill>
              </a:rPr>
              <a:t>dáváme v %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Hmotnostní zlomek vyjadřuje poměr hmotnosti rozpuštěné látky ku hmotnosti celého roztoku</a:t>
            </a:r>
            <a:r>
              <a:rPr lang="cs-CZ" b="1" dirty="0" smtClean="0">
                <a:solidFill>
                  <a:srgbClr val="FF0000"/>
                </a:solidFill>
              </a:rPr>
              <a:t>.</a:t>
            </a:r>
            <a:endParaRPr lang="cs-CZ" dirty="0" smtClean="0"/>
          </a:p>
          <a:p>
            <a:r>
              <a:rPr lang="cs-CZ" dirty="0">
                <a:solidFill>
                  <a:schemeClr val="tx1"/>
                </a:solidFill>
              </a:rPr>
              <a:t>h</a:t>
            </a:r>
            <a:r>
              <a:rPr lang="cs-CZ" dirty="0" smtClean="0">
                <a:solidFill>
                  <a:schemeClr val="tx1"/>
                </a:solidFill>
              </a:rPr>
              <a:t>motnost rozpuštěné látky- </a:t>
            </a:r>
            <a:r>
              <a:rPr lang="cs-CZ" b="1" dirty="0" smtClean="0">
                <a:solidFill>
                  <a:schemeClr val="tx1"/>
                </a:solidFill>
              </a:rPr>
              <a:t>m</a:t>
            </a:r>
            <a:r>
              <a:rPr lang="cs-CZ" sz="1600" b="1" dirty="0" smtClean="0">
                <a:solidFill>
                  <a:schemeClr val="tx1"/>
                </a:solidFill>
              </a:rPr>
              <a:t>(s)</a:t>
            </a:r>
          </a:p>
          <a:p>
            <a:r>
              <a:rPr lang="cs-CZ" dirty="0">
                <a:solidFill>
                  <a:schemeClr val="tx1"/>
                </a:solidFill>
              </a:rPr>
              <a:t>h</a:t>
            </a:r>
            <a:r>
              <a:rPr lang="cs-CZ" dirty="0" smtClean="0">
                <a:solidFill>
                  <a:schemeClr val="tx1"/>
                </a:solidFill>
              </a:rPr>
              <a:t>motnost celého roztoku- </a:t>
            </a:r>
            <a:r>
              <a:rPr lang="cs-CZ" b="1" dirty="0" smtClean="0">
                <a:solidFill>
                  <a:schemeClr val="tx1"/>
                </a:solidFill>
              </a:rPr>
              <a:t>m</a:t>
            </a:r>
          </a:p>
          <a:p>
            <a:r>
              <a:rPr lang="cs-CZ" dirty="0">
                <a:solidFill>
                  <a:schemeClr val="tx1"/>
                </a:solidFill>
              </a:rPr>
              <a:t>h</a:t>
            </a:r>
            <a:r>
              <a:rPr lang="cs-CZ" dirty="0" smtClean="0">
                <a:solidFill>
                  <a:schemeClr val="tx1"/>
                </a:solidFill>
              </a:rPr>
              <a:t>motnostní zlomek rozpuštěné látky- </a:t>
            </a:r>
            <a:r>
              <a:rPr lang="cs-CZ" b="1" dirty="0" smtClean="0">
                <a:solidFill>
                  <a:schemeClr val="tx1"/>
                </a:solidFill>
              </a:rPr>
              <a:t>w</a:t>
            </a:r>
            <a:r>
              <a:rPr lang="cs-CZ" sz="1600" b="1" dirty="0" smtClean="0">
                <a:solidFill>
                  <a:schemeClr val="tx1"/>
                </a:solidFill>
              </a:rPr>
              <a:t>(s)</a:t>
            </a:r>
            <a:endParaRPr lang="cs-CZ" sz="16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999900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 dir="vert"/>
      </p:transition>
    </mc:Choice>
    <mc:Fallback>
      <p:transition spd="slow">
        <p:checker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1143000"/>
          </a:xfrm>
        </p:spPr>
        <p:txBody>
          <a:bodyPr>
            <a:normAutofit/>
          </a:bodyPr>
          <a:lstStyle/>
          <a:p>
            <a:r>
              <a:rPr lang="cs-CZ" dirty="0">
                <a:solidFill>
                  <a:schemeClr val="tx1"/>
                </a:solidFill>
              </a:rPr>
              <a:t>s</a:t>
            </a:r>
            <a:r>
              <a:rPr lang="cs-CZ" dirty="0" smtClean="0">
                <a:solidFill>
                  <a:schemeClr val="tx1"/>
                </a:solidFill>
              </a:rPr>
              <a:t>ložení roztoku lze vypočítat</a:t>
            </a:r>
            <a:br>
              <a:rPr lang="cs-CZ" dirty="0" smtClean="0">
                <a:solidFill>
                  <a:schemeClr val="tx1"/>
                </a:solidFill>
              </a:rPr>
            </a:br>
            <a:r>
              <a:rPr lang="cs-CZ" sz="3100" dirty="0" smtClean="0">
                <a:solidFill>
                  <a:schemeClr val="tx1"/>
                </a:solidFill>
              </a:rPr>
              <a:t>podle vzorce:</a:t>
            </a:r>
            <a:endParaRPr lang="cs-CZ" sz="3100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88840"/>
            <a:ext cx="8229600" cy="45259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cs-CZ" b="1" dirty="0" smtClean="0"/>
          </a:p>
          <a:p>
            <a:pPr marL="0" indent="0" algn="ctr">
              <a:buNone/>
            </a:pPr>
            <a:r>
              <a:rPr lang="cs-CZ" sz="6000" b="1" dirty="0">
                <a:solidFill>
                  <a:schemeClr val="tx1"/>
                </a:solidFill>
              </a:rPr>
              <a:t>w</a:t>
            </a:r>
            <a:r>
              <a:rPr lang="cs-CZ" b="1" dirty="0" smtClean="0">
                <a:solidFill>
                  <a:schemeClr val="tx1"/>
                </a:solidFill>
              </a:rPr>
              <a:t>(s) </a:t>
            </a:r>
            <a:r>
              <a:rPr lang="cs-CZ" sz="6000" b="1" dirty="0" smtClean="0">
                <a:solidFill>
                  <a:schemeClr val="tx1"/>
                </a:solidFill>
              </a:rPr>
              <a:t>= m</a:t>
            </a:r>
            <a:r>
              <a:rPr lang="cs-CZ" b="1" dirty="0" smtClean="0">
                <a:solidFill>
                  <a:schemeClr val="tx1"/>
                </a:solidFill>
              </a:rPr>
              <a:t>(s) </a:t>
            </a:r>
            <a:r>
              <a:rPr lang="cs-CZ" sz="6000" b="1" dirty="0" smtClean="0">
                <a:solidFill>
                  <a:schemeClr val="tx1"/>
                </a:solidFill>
              </a:rPr>
              <a:t>: m . 100   </a:t>
            </a:r>
            <a:r>
              <a:rPr lang="cs-CZ" sz="6000" dirty="0" smtClean="0">
                <a:solidFill>
                  <a:schemeClr val="tx1"/>
                </a:solidFill>
                <a:latin typeface="Calibri"/>
                <a:cs typeface="Calibri"/>
              </a:rPr>
              <a:t>[%]</a:t>
            </a:r>
          </a:p>
          <a:p>
            <a:pPr marL="0" indent="0" algn="ctr">
              <a:buNone/>
            </a:pPr>
            <a:endParaRPr lang="cs-CZ" dirty="0">
              <a:latin typeface="Calibri"/>
              <a:cs typeface="Calibri"/>
            </a:endParaRPr>
          </a:p>
          <a:p>
            <a:pPr marL="0" indent="0">
              <a:buNone/>
            </a:pPr>
            <a:r>
              <a:rPr lang="cs-CZ" u="sng" dirty="0">
                <a:solidFill>
                  <a:schemeClr val="tx1"/>
                </a:solidFill>
                <a:latin typeface="Calibri"/>
                <a:cs typeface="Calibri"/>
              </a:rPr>
              <a:t>o</a:t>
            </a:r>
            <a:r>
              <a:rPr lang="cs-CZ" u="sng" dirty="0" smtClean="0">
                <a:solidFill>
                  <a:schemeClr val="tx1"/>
                </a:solidFill>
                <a:latin typeface="Calibri"/>
                <a:cs typeface="Calibri"/>
              </a:rPr>
              <a:t>dvozené vztahy:</a:t>
            </a:r>
            <a:endParaRPr lang="cs-CZ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  <a:latin typeface="Calibri"/>
                <a:cs typeface="Calibri"/>
              </a:rPr>
              <a:t>m</a:t>
            </a:r>
            <a:r>
              <a:rPr lang="cs-CZ" sz="1600" dirty="0" smtClean="0">
                <a:solidFill>
                  <a:schemeClr val="tx1"/>
                </a:solidFill>
                <a:latin typeface="Calibri"/>
                <a:cs typeface="Calibri"/>
              </a:rPr>
              <a:t>(s)</a:t>
            </a:r>
            <a:r>
              <a:rPr lang="cs-CZ" dirty="0" smtClean="0">
                <a:solidFill>
                  <a:schemeClr val="tx1"/>
                </a:solidFill>
                <a:latin typeface="Calibri"/>
                <a:cs typeface="Calibri"/>
              </a:rPr>
              <a:t>= w</a:t>
            </a:r>
            <a:r>
              <a:rPr lang="cs-CZ" sz="1600" dirty="0" smtClean="0">
                <a:solidFill>
                  <a:schemeClr val="tx1"/>
                </a:solidFill>
                <a:latin typeface="Calibri"/>
                <a:cs typeface="Calibri"/>
              </a:rPr>
              <a:t>(s)</a:t>
            </a:r>
            <a:r>
              <a:rPr lang="cs-CZ" dirty="0" smtClean="0">
                <a:solidFill>
                  <a:schemeClr val="tx1"/>
                </a:solidFill>
                <a:latin typeface="Calibri"/>
                <a:cs typeface="Calibri"/>
              </a:rPr>
              <a:t> . m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  <a:latin typeface="Calibri"/>
                <a:cs typeface="Calibri"/>
              </a:rPr>
              <a:t>m</a:t>
            </a:r>
            <a:r>
              <a:rPr lang="cs-CZ" dirty="0" smtClean="0">
                <a:solidFill>
                  <a:schemeClr val="tx1"/>
                </a:solidFill>
                <a:latin typeface="Calibri"/>
                <a:cs typeface="Calibri"/>
              </a:rPr>
              <a:t> = m</a:t>
            </a:r>
            <a:r>
              <a:rPr lang="cs-CZ" sz="1600" dirty="0" smtClean="0">
                <a:solidFill>
                  <a:schemeClr val="tx1"/>
                </a:solidFill>
                <a:latin typeface="Calibri"/>
                <a:cs typeface="Calibri"/>
              </a:rPr>
              <a:t>(s) </a:t>
            </a:r>
            <a:r>
              <a:rPr lang="cs-CZ" dirty="0" smtClean="0">
                <a:solidFill>
                  <a:schemeClr val="tx1"/>
                </a:solidFill>
                <a:latin typeface="Calibri"/>
                <a:cs typeface="Calibri"/>
              </a:rPr>
              <a:t>: w</a:t>
            </a:r>
            <a:r>
              <a:rPr lang="cs-CZ" sz="1600" dirty="0" smtClean="0">
                <a:solidFill>
                  <a:schemeClr val="tx1"/>
                </a:solidFill>
                <a:latin typeface="Calibri"/>
                <a:cs typeface="Calibri"/>
              </a:rPr>
              <a:t>(s)</a:t>
            </a:r>
          </a:p>
        </p:txBody>
      </p:sp>
    </p:spTree>
    <p:extLst>
      <p:ext uri="{BB962C8B-B14F-4D97-AF65-F5344CB8AC3E}">
        <p14:creationId xmlns:p14="http://schemas.microsoft.com/office/powerpoint/2010/main" xmlns="" val="14322782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1052736"/>
            <a:ext cx="8686800" cy="576064"/>
          </a:xfrm>
        </p:spPr>
        <p:txBody>
          <a:bodyPr>
            <a:normAutofit/>
          </a:bodyPr>
          <a:lstStyle/>
          <a:p>
            <a:r>
              <a:rPr lang="cs-CZ" sz="1800" dirty="0" smtClean="0">
                <a:latin typeface="+mn-lt"/>
              </a:rPr>
              <a:t>Zdroje:</a:t>
            </a:r>
            <a:endParaRPr lang="cs-CZ" sz="1800" dirty="0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vlastní zdroje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33892405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156</TotalTime>
  <Words>321</Words>
  <Application>Microsoft Office PowerPoint</Application>
  <PresentationFormat>Předvádění na obrazovce (4:3)</PresentationFormat>
  <Paragraphs>65</Paragraphs>
  <Slides>10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Cesta</vt:lpstr>
      <vt:lpstr>Snímek 1</vt:lpstr>
      <vt:lpstr>Stejnorodé směsi- roztoky</vt:lpstr>
      <vt:lpstr>Stejnorodé směsi</vt:lpstr>
      <vt:lpstr>kapalné roztoky</vt:lpstr>
      <vt:lpstr>Rozdělení roztoků</vt:lpstr>
      <vt:lpstr>Roztok</vt:lpstr>
      <vt:lpstr>?</vt:lpstr>
      <vt:lpstr>Složení roztoků</vt:lpstr>
      <vt:lpstr>složení roztoku lze vypočítat podle vzorce: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Stejnorodé směsi-</dc:title>
  <dc:creator>OEM</dc:creator>
  <cp:lastModifiedBy>expert</cp:lastModifiedBy>
  <cp:revision>24</cp:revision>
  <dcterms:created xsi:type="dcterms:W3CDTF">2011-08-07T10:21:51Z</dcterms:created>
  <dcterms:modified xsi:type="dcterms:W3CDTF">2012-03-04T19:54:23Z</dcterms:modified>
</cp:coreProperties>
</file>