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70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22ADB7-DF43-4E96-A17B-E9D1E5BC5282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CFF995-5F1A-4875-904E-FF57A5002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22ADB7-DF43-4E96-A17B-E9D1E5BC5282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CFF995-5F1A-4875-904E-FF57A5002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22ADB7-DF43-4E96-A17B-E9D1E5BC5282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CFF995-5F1A-4875-904E-FF57A5002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22ADB7-DF43-4E96-A17B-E9D1E5BC5282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CFF995-5F1A-4875-904E-FF57A5002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22ADB7-DF43-4E96-A17B-E9D1E5BC5282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CFF995-5F1A-4875-904E-FF57A5002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22ADB7-DF43-4E96-A17B-E9D1E5BC5282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CFF995-5F1A-4875-904E-FF57A5002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22ADB7-DF43-4E96-A17B-E9D1E5BC5282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CFF995-5F1A-4875-904E-FF57A5002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22ADB7-DF43-4E96-A17B-E9D1E5BC5282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CFF995-5F1A-4875-904E-FF57A5002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22ADB7-DF43-4E96-A17B-E9D1E5BC5282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CFF995-5F1A-4875-904E-FF57A50021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22ADB7-DF43-4E96-A17B-E9D1E5BC5282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CFF995-5F1A-4875-904E-FF57A5002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22ADB7-DF43-4E96-A17B-E9D1E5BC5282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CFF995-5F1A-4875-904E-FF57A5002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C22ADB7-DF43-4E96-A17B-E9D1E5BC5282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8CFF995-5F1A-4875-904E-FF57A5002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feature=player_detailpage&amp;v=Qf23-iORRV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g.denik.cz/13/76/most-litvinov-janov-pozar-travniho-a-lesniho-porostu-hasici-straznici-zasah-lide6_denik-380.jpg" TargetMode="External"/><Relationship Id="rId3" Type="http://schemas.openxmlformats.org/officeDocument/2006/relationships/hyperlink" Target="http://g.denik.cz/57/bb/20120502-pozar-man-velka-polom4_denik-380.jpg" TargetMode="External"/><Relationship Id="rId7" Type="http://schemas.openxmlformats.org/officeDocument/2006/relationships/hyperlink" Target="http://g.denik.cz/22/42/pozar_auto_hasic_denik-380.jpg" TargetMode="External"/><Relationship Id="rId2" Type="http://schemas.openxmlformats.org/officeDocument/2006/relationships/hyperlink" Target="http://katastrofy.meteopress.cz/sites/default/files/styles/thumbnail/public/foto/2012/04/lesni_pozar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mg.aktualne.centrum.cz/499/75/4997591-pozar-hradu-krasna-h-rka.jpg" TargetMode="External"/><Relationship Id="rId5" Type="http://schemas.openxmlformats.org/officeDocument/2006/relationships/hyperlink" Target="http://g.denik.cz/75/0f/vrbno-rekonstrukce-domu100412-4_denik-380.jpg" TargetMode="External"/><Relationship Id="rId4" Type="http://schemas.openxmlformats.org/officeDocument/2006/relationships/hyperlink" Target="http://g.denik.cz/75/c3/ftg-krbr-holcovice-pozar0328-01_denik-380.jpg" TargetMode="External"/><Relationship Id="rId9" Type="http://schemas.openxmlformats.org/officeDocument/2006/relationships/hyperlink" Target="http://www.youtube.com/watch?feature=player_detailpage&amp;v=Qf23-iORR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87824" y="2636912"/>
            <a:ext cx="31341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Požáry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32040" y="5893241"/>
            <a:ext cx="34981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Autor: Bc. Balonová Soňa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18945" y="777863"/>
            <a:ext cx="5471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MŠ, ZŠ a SŠ Karviná, 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8672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8267" y="1640015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Víš co je to požár?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79295" y="2738371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6600"/>
                </a:solidFill>
              </a:rPr>
              <a:t>Jaké jsou příčiny vzniku požárů?</a:t>
            </a:r>
            <a:endParaRPr lang="cs-CZ" sz="2800" b="1" dirty="0">
              <a:solidFill>
                <a:srgbClr val="FF66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3888050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Už jsi byl svědkem nějakého </a:t>
            </a:r>
            <a:r>
              <a:rPr lang="cs-CZ" sz="2800" b="1" dirty="0" smtClean="0">
                <a:solidFill>
                  <a:srgbClr val="00B0F0"/>
                </a:solidFill>
              </a:rPr>
              <a:t>požáru? </a:t>
            </a:r>
            <a:endParaRPr lang="cs-CZ" sz="2800" b="1" dirty="0" smtClean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5776" y="5031387"/>
            <a:ext cx="34788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Vyprávěj o něm.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9342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0400" y="1113862"/>
            <a:ext cx="18181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Požár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59444" y="2320315"/>
            <a:ext cx="71895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je nekontrolovatelný oheň, při kterém dochází: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59444" y="3277737"/>
            <a:ext cx="5331075" cy="369332"/>
          </a:xfrm>
          <a:prstGeom prst="rect">
            <a:avLst/>
          </a:prstGeom>
          <a:noFill/>
        </p:spPr>
        <p:txBody>
          <a:bodyPr wrap="none" rtlCol="0" anchor="b" anchorCtr="1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k usmrcení nebo zranění osob nebo zvířat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59444" y="3869554"/>
            <a:ext cx="7733079" cy="369332"/>
          </a:xfrm>
          <a:prstGeom prst="rect">
            <a:avLst/>
          </a:prstGeom>
          <a:noFill/>
        </p:spPr>
        <p:txBody>
          <a:bodyPr wrap="none" rtlCol="0" anchor="b" anchorCtr="1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ke škodám na materiálních hodnotách nebo životním prostředí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9374" y="4468470"/>
            <a:ext cx="5807808" cy="369332"/>
          </a:xfrm>
          <a:prstGeom prst="rect">
            <a:avLst/>
          </a:prstGeom>
          <a:noFill/>
        </p:spPr>
        <p:txBody>
          <a:bodyPr wrap="none" rtlCol="0" anchor="b" anchorCtr="1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nebo k bezprostřednímu ohrožení osob, zvířat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16216" y="767233"/>
            <a:ext cx="1361860" cy="1401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21569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1484784"/>
            <a:ext cx="8496944" cy="502255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2442" y="3739448"/>
            <a:ext cx="6216169" cy="2736304"/>
          </a:xfrm>
          <a:prstGeom prst="rect">
            <a:avLst/>
          </a:prstGeo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04635" y="483173"/>
            <a:ext cx="5102225" cy="957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89736" y="1671191"/>
            <a:ext cx="4918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B050"/>
                </a:solidFill>
              </a:rPr>
              <a:t>v důsledku technické závady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89736" y="2266064"/>
            <a:ext cx="5190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B050"/>
                </a:solidFill>
              </a:rPr>
              <a:t>V důsledku přírodního </a:t>
            </a:r>
            <a:r>
              <a:rPr lang="cs-CZ" sz="2400" dirty="0" smtClean="0">
                <a:solidFill>
                  <a:srgbClr val="00B050"/>
                </a:solidFill>
              </a:rPr>
              <a:t>neštěstí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73057" y="3072111"/>
            <a:ext cx="56318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B050"/>
                </a:solidFill>
              </a:rPr>
              <a:t>úmyslným zapálením - žhářstvím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80150" y="3827484"/>
            <a:ext cx="36263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B050"/>
                </a:solidFill>
              </a:rPr>
              <a:t>nešťastnou náhodou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6166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10" presetClass="exit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2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7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2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87724" y="1628800"/>
            <a:ext cx="4896544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87724" y="677469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Požár lesního porostu.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5570076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Byl způsoben neznámým žhářem. 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9056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9739" y="1719958"/>
            <a:ext cx="4704522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68000" y="863134"/>
            <a:ext cx="58080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Požár nákladního kamionu.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16328" y="5317757"/>
            <a:ext cx="63113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Byl způsobený závadou na vozidle. </a:t>
            </a:r>
          </a:p>
          <a:p>
            <a:r>
              <a:rPr lang="cs-CZ" sz="2400" b="1" dirty="0" smtClean="0">
                <a:solidFill>
                  <a:srgbClr val="00B050"/>
                </a:solidFill>
              </a:rPr>
              <a:t>Řidiči se podařilo vozidlo opustit. 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8221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06984" y="1538790"/>
            <a:ext cx="4536503" cy="3402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1431" y="760348"/>
            <a:ext cx="55611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Požár rodinného domu.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85352" y="5085184"/>
            <a:ext cx="590097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Příčinou byla závada na komínu. </a:t>
            </a:r>
          </a:p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Dům shořel do základů.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93304" y="5916181"/>
            <a:ext cx="77048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3"/>
              </a:rPr>
              <a:t>http://www.youtube.com/watch?feature=player_detailpage&amp;v=Qf23-iORRVg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443631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100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86788" y="1264656"/>
            <a:ext cx="5194699" cy="3458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32734" y="620688"/>
            <a:ext cx="58785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Požár panelového domu.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547" y="5013176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Příčinou byla závada na elektroinstalaci. Požár byl nahlášen pozdě. Škody byly obrovské, zahynul jeden člověk. 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2175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6401"/>
          <a:stretch/>
        </p:blipFill>
        <p:spPr bwMode="auto">
          <a:xfrm>
            <a:off x="1979712" y="1652657"/>
            <a:ext cx="5466573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548680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P</a:t>
            </a:r>
            <a:r>
              <a:rPr lang="cs-CZ" sz="2400" b="1" dirty="0" smtClean="0">
                <a:solidFill>
                  <a:srgbClr val="FF0000"/>
                </a:solidFill>
              </a:rPr>
              <a:t>ožár slovenského středověkého hradu Krásna </a:t>
            </a:r>
            <a:r>
              <a:rPr lang="cs-CZ" sz="2400" b="1" dirty="0" err="1" smtClean="0">
                <a:solidFill>
                  <a:srgbClr val="FF0000"/>
                </a:solidFill>
              </a:rPr>
              <a:t>Hôrka</a:t>
            </a:r>
            <a:r>
              <a:rPr lang="cs-CZ" sz="2400" b="1" dirty="0" smtClean="0">
                <a:solidFill>
                  <a:srgbClr val="FF0000"/>
                </a:solidFill>
              </a:rPr>
              <a:t> - </a:t>
            </a:r>
            <a:r>
              <a:rPr lang="cs-CZ" sz="2400" b="1" dirty="0" smtClean="0">
                <a:solidFill>
                  <a:srgbClr val="FF0000"/>
                </a:solidFill>
              </a:rPr>
              <a:t>březen 2012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5624" y="4869160"/>
            <a:ext cx="80268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00B050"/>
                </a:solidFill>
              </a:rPr>
              <a:t>P</a:t>
            </a:r>
            <a:r>
              <a:rPr lang="cs-CZ" sz="2800" b="1" dirty="0" smtClean="0">
                <a:solidFill>
                  <a:srgbClr val="00B050"/>
                </a:solidFill>
              </a:rPr>
              <a:t>ožár způsobili dva chlapci 11 a 12 let neopatrným zapálením cigarety.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5295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63169" y="1365058"/>
            <a:ext cx="4773335" cy="3580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00094" y="692696"/>
            <a:ext cx="74318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Požár osobního automobilu.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4699" y="5157192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Příčinou byla neopatrnost, únava nebo </a:t>
            </a:r>
            <a:r>
              <a:rPr lang="cs-CZ" sz="2400" b="1" dirty="0" err="1" smtClean="0">
                <a:solidFill>
                  <a:srgbClr val="00B050"/>
                </a:solidFill>
              </a:rPr>
              <a:t>mikrospánek</a:t>
            </a:r>
            <a:r>
              <a:rPr lang="cs-CZ" sz="2400" b="1" dirty="0" smtClean="0">
                <a:solidFill>
                  <a:srgbClr val="00B050"/>
                </a:solidFill>
              </a:rPr>
              <a:t>. Řidič vjel do příkopu. Nehodu nepřežil.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15767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84136"/>
            <a:ext cx="81820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Vidíte sami, že příčin vzniku požárů je mnoho.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8533" y="2276871"/>
            <a:ext cx="65950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Následky jsou mnohdy katastrofické.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8533" y="3338555"/>
            <a:ext cx="5726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Velmi často dochází k úmrtí lidí.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8533" y="4437112"/>
            <a:ext cx="80810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Vždy  dochází k velkým materiálním škodám, škodám na majetku.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4176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1321" y="2420888"/>
            <a:ext cx="8496944" cy="30162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hlinkClick r:id="rId2"/>
              </a:rPr>
              <a:t>http://katastrofy.meteopress.cz/sites/default/files/styles/thumbnail/public/foto/2012/04/lesni_pozar.jpg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http://g.denik.cz/57/bb/20120502-pozar-man-velka-polom4_denik-380.jpg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http://g.denik.cz/75/c3/ftg-krbr-holcovice-pozar0328-01_denik-380.jpg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http://g.denik.cz/75/0f/vrbno-rekonstrukce-domu100412-4_denik-380.jpg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http://img.aktualne.centrum.cz/499/75/4997591-pozar-hradu-krasna-h-rka.jpg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http://g.denik.cz/22/42/pozar_auto_hasic_denik-380.jpg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http://g.denik.cz/13/76/most-litvinov-janov-pozar-travniho-a-lesniho-porostu-hasici-straznici-zasah-lide6_denik-380.jpg</a:t>
            </a:r>
            <a:endParaRPr lang="cs-CZ" sz="1600" dirty="0" smtClean="0"/>
          </a:p>
          <a:p>
            <a:pPr lvl="0"/>
            <a:r>
              <a:rPr lang="cs-CZ" sz="1400" dirty="0">
                <a:solidFill>
                  <a:srgbClr val="000000"/>
                </a:solidFill>
                <a:hlinkClick r:id="rId9"/>
              </a:rPr>
              <a:t>http://www.youtube.com/watch?feature=player_detailpage&amp;v=Qf23-iORRVg</a:t>
            </a:r>
            <a:endParaRPr lang="cs-CZ" sz="1400" dirty="0">
              <a:solidFill>
                <a:srgbClr val="000000"/>
              </a:solidFill>
            </a:endParaRP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4246" y="1259528"/>
            <a:ext cx="36679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4733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242</TotalTime>
  <Words>251</Words>
  <Application>Microsoft Office PowerPoint</Application>
  <PresentationFormat>Předvádění na obrazovce (4:3)</PresentationFormat>
  <Paragraphs>44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Aspekt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Balonová</dc:creator>
  <cp:lastModifiedBy>Dum</cp:lastModifiedBy>
  <cp:revision>21</cp:revision>
  <dcterms:created xsi:type="dcterms:W3CDTF">2012-05-15T17:58:48Z</dcterms:created>
  <dcterms:modified xsi:type="dcterms:W3CDTF">2012-05-27T18:48:49Z</dcterms:modified>
</cp:coreProperties>
</file>