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62" r:id="rId9"/>
    <p:sldId id="264" r:id="rId10"/>
    <p:sldId id="265" r:id="rId11"/>
    <p:sldId id="268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AC285-412E-4636-8545-1701AA9BBA0D}" type="datetimeFigureOut">
              <a:rPr lang="cs-CZ" smtClean="0"/>
              <a:t>27.5.2012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30D86-C709-4ACD-8C77-7BA063E7D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kari-bez-hranic.cz/cz/img/articles/2012/haiti/MSF109950_560x.jpg" TargetMode="External"/><Relationship Id="rId3" Type="http://schemas.openxmlformats.org/officeDocument/2006/relationships/hyperlink" Target="http://img.ahaonline.cz/img/18/article/1284381_zemetreseni-italie.jpg" TargetMode="External"/><Relationship Id="rId7" Type="http://schemas.openxmlformats.org/officeDocument/2006/relationships/hyperlink" Target="http://cina.yin.cz/historie/zemetreseni-s-cchuan-2008/zemetreseni-cina-2008.jpg" TargetMode="External"/><Relationship Id="rId12" Type="http://schemas.openxmlformats.org/officeDocument/2006/relationships/hyperlink" Target="http://tema.novinky.cz/zemetreseni" TargetMode="External"/><Relationship Id="rId2" Type="http://schemas.openxmlformats.org/officeDocument/2006/relationships/hyperlink" Target="http://www.clovekvtisni.cz/download/photos/2006photos_3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zachranny-kruh.cz/image.php?idx=471&amp;mw=350&amp;mh=234" TargetMode="External"/><Relationship Id="rId11" Type="http://schemas.openxmlformats.org/officeDocument/2006/relationships/hyperlink" Target="http://media.novinky.cz/298/142985-top_foto2-9e24u.jpg" TargetMode="External"/><Relationship Id="rId5" Type="http://schemas.openxmlformats.org/officeDocument/2006/relationships/hyperlink" Target="http://img.aktualne.centrum.cz/516/20/5162019-zemetreseni-v-italii.jpg" TargetMode="External"/><Relationship Id="rId10" Type="http://schemas.openxmlformats.org/officeDocument/2006/relationships/hyperlink" Target="http://im.novinky.cz/886/258867-top_foto1-h9d7m.jpg" TargetMode="External"/><Relationship Id="rId4" Type="http://schemas.openxmlformats.org/officeDocument/2006/relationships/hyperlink" Target="http://earthquakefacts.net/peru-earthquake.jpg" TargetMode="External"/><Relationship Id="rId9" Type="http://schemas.openxmlformats.org/officeDocument/2006/relationships/hyperlink" Target="http://www.jindrichpolak.wz.cz/encyklopedie/abc/pict/hypocentru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2665073"/>
            <a:ext cx="38956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Zemětřesení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836712"/>
            <a:ext cx="5913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MŠ. ZŠ a SŠ Karviná, příspěvková organizace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5750680"/>
            <a:ext cx="29706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Bc. Balonová Soňa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0176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2266437"/>
            <a:ext cx="5118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Víš, co je to zemětřesení?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3789040"/>
            <a:ext cx="34131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Čím je způsobeno?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58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4457" y="4149079"/>
            <a:ext cx="80052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Významnější výskyt zemětřesení je tedy především v oblastech, kudy procházejí zlomy zemských desek.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31640"/>
            <a:ext cx="8028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ředstavuje krátkodobé otřesy zemské kůry různé intenzity. 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4457" y="3059214"/>
            <a:ext cx="6686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Otřesy jsou způsobeny pohybem zemských desek.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9832" y="708258"/>
            <a:ext cx="27622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Zemětřesení</a:t>
            </a:r>
            <a:r>
              <a:rPr lang="cs-CZ" sz="3600" dirty="0">
                <a:solidFill>
                  <a:prstClr val="black"/>
                </a:solidFill>
              </a:rPr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303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33245" y="2996952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ve východní Asii a blízkých ostrovech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5" y="1044025"/>
            <a:ext cx="52421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Taková území jsou například: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3245" y="2276872"/>
            <a:ext cx="30299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srgbClr val="002060"/>
                </a:solidFill>
              </a:rPr>
              <a:t>na západě Ameriky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3245" y="3717470"/>
            <a:ext cx="18549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 Austrálii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47077" y="4978934"/>
            <a:ext cx="4278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lvl="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 </a:t>
            </a:r>
            <a:r>
              <a:rPr lang="cs-CZ" sz="2400" b="1" dirty="0">
                <a:solidFill>
                  <a:srgbClr val="002060"/>
                </a:solidFill>
              </a:rPr>
              <a:t>Íránu nebo ve Středomoří.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63520" y="4339733"/>
            <a:ext cx="2008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 na </a:t>
            </a:r>
            <a:r>
              <a:rPr lang="cs-CZ" sz="2400" b="1" dirty="0">
                <a:solidFill>
                  <a:srgbClr val="002060"/>
                </a:solidFill>
              </a:rPr>
              <a:t>Kavkaze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174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052736"/>
            <a:ext cx="76328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Místo vzniku zemětřesení se nazývá ohnisko neboli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hypocentrum.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2548" y="2780928"/>
            <a:ext cx="8638903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Místo, kde se zemětřesení projevuje na povrchu země se nazývá </a:t>
            </a:r>
          </a:p>
          <a:p>
            <a:pPr algn="ctr"/>
            <a:r>
              <a:rPr lang="cs-CZ" b="1" dirty="0" smtClean="0"/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epicentrum.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3115" y="3871762"/>
            <a:ext cx="2837770" cy="2800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386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5433392" cy="3056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91680" y="1295182"/>
            <a:ext cx="5453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zaznamenává chvění země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40983" y="551670"/>
            <a:ext cx="2190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Seismograf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356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365104"/>
            <a:ext cx="813690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Za hlavním zemětřesením často následuje několik otřesů.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276159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70C0"/>
                </a:solidFill>
              </a:rPr>
              <a:t>Většina zemětřesení trvá jen pár </a:t>
            </a:r>
            <a:r>
              <a:rPr lang="cs-CZ" sz="3200" b="1" dirty="0" smtClean="0">
                <a:solidFill>
                  <a:srgbClr val="0070C0"/>
                </a:solidFill>
              </a:rPr>
              <a:t>sekund.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852936"/>
            <a:ext cx="81820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Některá </a:t>
            </a:r>
            <a:r>
              <a:rPr lang="cs-CZ" sz="3200" b="1" dirty="0">
                <a:solidFill>
                  <a:schemeClr val="accent5">
                    <a:lumMod val="50000"/>
                  </a:schemeClr>
                </a:solidFill>
              </a:rPr>
              <a:t>mohou trvat jednu minutu nebo více.</a:t>
            </a:r>
          </a:p>
        </p:txBody>
      </p:sp>
    </p:spTree>
    <p:extLst>
      <p:ext uri="{BB962C8B-B14F-4D97-AF65-F5344CB8AC3E}">
        <p14:creationId xmlns:p14="http://schemas.microsoft.com/office/powerpoint/2010/main" val="1535578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30684" y="904364"/>
            <a:ext cx="4764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b="1" dirty="0">
                <a:solidFill>
                  <a:srgbClr val="0070C0"/>
                </a:solidFill>
              </a:rPr>
              <a:t>Co je Richterova </a:t>
            </a:r>
            <a:r>
              <a:rPr lang="cs-CZ" sz="3200" b="1" dirty="0" smtClean="0">
                <a:solidFill>
                  <a:srgbClr val="0070C0"/>
                </a:solidFill>
              </a:rPr>
              <a:t>stupnice?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4089" y="1724028"/>
            <a:ext cx="79993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Určuje velikost zemětřesení, udává intenzitu pohybu země. 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6567" y="5373216"/>
            <a:ext cx="8808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00B050"/>
                </a:solidFill>
              </a:rPr>
              <a:t>Vytvořil ji v roce 1935 americký seismolog Charles Francis Richter.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4089" y="6175509"/>
            <a:ext cx="2840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002060"/>
                </a:solidFill>
              </a:rPr>
              <a:t>Nemá horní hranici. </a:t>
            </a:r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469" y="2420888"/>
            <a:ext cx="4464875" cy="2515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6600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071851"/>
              </p:ext>
            </p:extLst>
          </p:nvPr>
        </p:nvGraphicFramePr>
        <p:xfrm>
          <a:off x="467544" y="1412776"/>
          <a:ext cx="8229600" cy="402336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114800"/>
                <a:gridCol w="4114800"/>
              </a:tblGrid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Richterova</a:t>
                      </a:r>
                      <a:r>
                        <a:rPr lang="cs-CZ" baseline="0" dirty="0" smtClean="0"/>
                        <a:t> stupnice</a:t>
                      </a:r>
                      <a:r>
                        <a:rPr lang="cs-CZ" dirty="0"/>
                        <a:t/>
                      </a:r>
                      <a:br>
                        <a:rPr lang="cs-CZ" dirty="0"/>
                      </a:b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Následky 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1 až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Není cítit, lze pouze měřit přístroji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3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Nejmenší hodnota, kterou člověk rozpozná; bez poškození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Slabé zemětřesení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5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Slabé poškození budov blízko epicentra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6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Vážné poškození špatně postavených budov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7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Velké poškození budov </a:t>
                      </a:r>
                    </a:p>
                  </a:txBody>
                  <a:tcPr anchor="ctr"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/>
                        <a:t>8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Může způsobit vážné škody i ve vzdálenosti stovek kilometrů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782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3274" y="1455484"/>
            <a:ext cx="68359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otřesy předmětů v domácnosti – skleničky, lustry...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0862" y="2300308"/>
            <a:ext cx="2932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popraskání zdí domů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9995" y="3086173"/>
            <a:ext cx="2156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narušení domů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0458" y="3833911"/>
            <a:ext cx="3972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miliardové škody na majetku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481880"/>
            <a:ext cx="85293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Ve skutečnosti může tedy zemětřesení způsobit: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098" y="2101006"/>
            <a:ext cx="2908300" cy="19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313" y="4797152"/>
            <a:ext cx="262096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6565" y="4797152"/>
            <a:ext cx="260698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3940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0640" y="953095"/>
            <a:ext cx="3860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škody na životním prostředí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6804" y="2653802"/>
            <a:ext cx="59436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sesuvy půdy, popraskání zemského povrchu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804" y="4086290"/>
            <a:ext cx="2997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ztráty na životech lidí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34887"/>
            <a:ext cx="1616086" cy="2159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40186"/>
            <a:ext cx="24257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631866"/>
            <a:ext cx="2931360" cy="2026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776" y="4631866"/>
            <a:ext cx="2918937" cy="1944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491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5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5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25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916832"/>
            <a:ext cx="856895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2"/>
              </a:rPr>
              <a:t>http://www.clovekvtisni.cz/download/photos/2006photos_35.jpg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3"/>
              </a:rPr>
              <a:t>http://img.ahaonline.cz/img/18/article/1284381_zemetreseni-italie.jpg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4"/>
              </a:rPr>
              <a:t>http://earthquakefacts.net/peru-earthquake.jpg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5"/>
              </a:rPr>
              <a:t>http://img.aktualne.centrum.cz/516/20/5162019-zemetreseni-v-italii.jpg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6"/>
              </a:rPr>
              <a:t>http://www.zachranny-kruh.cz/image.php?idx=471&amp;mw=350&amp;mh=234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7"/>
              </a:rPr>
              <a:t>http://cina.yin.cz/historie/zemetreseni-s-cchuan-2008/zemetreseni-cina-2008.jpg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8"/>
              </a:rPr>
              <a:t>http://www.lekari-bez-hranic.cz/cz/img/articles/2012/haiti/MSF109950_560x.jpg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9"/>
              </a:rPr>
              <a:t>http://www.jindrichpolak.wz.cz/encyklopedie/abc/pict/hypocentrum.jpg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10"/>
              </a:rPr>
              <a:t>http://im.novinky.cz/886/258867-top_foto1-h9d7m.jpg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11"/>
              </a:rPr>
              <a:t>http://media.novinky.cz/298/142985-top_foto2-9e24u.jpg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accent3">
                    <a:lumMod val="50000"/>
                  </a:schemeClr>
                </a:solidFill>
                <a:hlinkClick r:id="rId12"/>
              </a:rPr>
              <a:t>http</a:t>
            </a:r>
            <a:r>
              <a:rPr lang="cs-CZ">
                <a:solidFill>
                  <a:schemeClr val="accent3">
                    <a:lumMod val="50000"/>
                  </a:schemeClr>
                </a:solidFill>
                <a:hlinkClick r:id="rId12"/>
              </a:rPr>
              <a:t>://</a:t>
            </a:r>
            <a:r>
              <a:rPr lang="cs-CZ" smtClean="0">
                <a:solidFill>
                  <a:schemeClr val="accent3">
                    <a:lumMod val="50000"/>
                  </a:schemeClr>
                </a:solidFill>
                <a:hlinkClick r:id="rId12"/>
              </a:rPr>
              <a:t>tema.novinky.cz/zemetreseni</a:t>
            </a:r>
            <a:endParaRPr lang="cs-CZ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973314"/>
            <a:ext cx="27783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424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293</TotalTime>
  <Words>287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Tradeshow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20</cp:revision>
  <dcterms:created xsi:type="dcterms:W3CDTF">2012-05-23T15:21:15Z</dcterms:created>
  <dcterms:modified xsi:type="dcterms:W3CDTF">2012-05-27T07:16:48Z</dcterms:modified>
</cp:coreProperties>
</file>