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62" r:id="rId4"/>
    <p:sldId id="257" r:id="rId5"/>
    <p:sldId id="263" r:id="rId6"/>
    <p:sldId id="264" r:id="rId7"/>
    <p:sldId id="258" r:id="rId8"/>
    <p:sldId id="265" r:id="rId9"/>
    <p:sldId id="266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20486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Rozklad světla optickým hranolem.</a:t>
            </a:r>
          </a:p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Duha.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0" y="5654080"/>
            <a:ext cx="9144000" cy="120392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2251847" y="4365104"/>
            <a:ext cx="45998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VY_32_INOVACE_58_Rozklad_svetla_hranolem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3155"/>
            <a:ext cx="2411760" cy="31085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Pokud prší a současně svítí Slunce, je možné pozorovat optický jev – duhu.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52" y="3691915"/>
            <a:ext cx="25759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Jak vlastně duha vzniká?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3250" y="4609692"/>
            <a:ext cx="8847416" cy="224676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… původně bílé sluneční světlo je složeno ze základních spektrálních barev. Sluneční světlo dopadá na kapičky vody a na nich dochází k lomu světla. Každá ze spektrálních barev se láme pod jiným úhlem. Proto dojde k rozkladu světla na jednotlivé barvy.</a:t>
            </a:r>
            <a:endParaRPr lang="cs-CZ" sz="2800" dirty="0"/>
          </a:p>
        </p:txBody>
      </p:sp>
      <p:pic>
        <p:nvPicPr>
          <p:cNvPr id="7" name="Picture 2" descr="C:\Users\user\AppData\Local\Microsoft\Windows\Temporary Internet Files\Content.IE5\S7687CZ2\MP90043876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3155"/>
            <a:ext cx="5940152" cy="445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57880" y="3984303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[1]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39433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323528" y="5013176"/>
            <a:ext cx="3384376" cy="95410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Lom bílého světla na kapičce vody.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04664"/>
            <a:ext cx="4629150" cy="31527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4283968" y="4059069"/>
            <a:ext cx="4608512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Duha má horní okraj červený a vnitřní (spodní) okraj fialový.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11960" y="5229200"/>
            <a:ext cx="4680520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Tahák pro zapamatování pořadí barev:</a:t>
            </a:r>
          </a:p>
          <a:p>
            <a:r>
              <a:rPr lang="cs-CZ" sz="2400" b="1" dirty="0" smtClean="0"/>
              <a:t>Č</a:t>
            </a:r>
            <a:r>
              <a:rPr lang="cs-CZ" sz="2400" dirty="0" smtClean="0"/>
              <a:t>ermáková </a:t>
            </a:r>
            <a:r>
              <a:rPr lang="cs-CZ" sz="2400" b="1" dirty="0" smtClean="0"/>
              <a:t>O</a:t>
            </a:r>
            <a:r>
              <a:rPr lang="cs-CZ" sz="2400" dirty="0" smtClean="0"/>
              <a:t>známila, </a:t>
            </a:r>
            <a:r>
              <a:rPr lang="cs-CZ" sz="2400" b="1" dirty="0" smtClean="0"/>
              <a:t>Ž</a:t>
            </a:r>
            <a:r>
              <a:rPr lang="cs-CZ" sz="2400" dirty="0" smtClean="0"/>
              <a:t>e </a:t>
            </a:r>
            <a:r>
              <a:rPr lang="cs-CZ" sz="2400" b="1" dirty="0" smtClean="0"/>
              <a:t>Z</a:t>
            </a:r>
            <a:r>
              <a:rPr lang="cs-CZ" sz="2400" dirty="0" smtClean="0"/>
              <a:t>ítra </a:t>
            </a:r>
            <a:r>
              <a:rPr lang="cs-CZ" sz="2400" b="1" dirty="0" smtClean="0"/>
              <a:t>M</a:t>
            </a:r>
            <a:r>
              <a:rPr lang="cs-CZ" sz="2400" dirty="0" smtClean="0"/>
              <a:t>áme </a:t>
            </a:r>
            <a:r>
              <a:rPr lang="cs-CZ" sz="2400" b="1" dirty="0" smtClean="0"/>
              <a:t>F</a:t>
            </a:r>
            <a:r>
              <a:rPr lang="cs-CZ" sz="2400" dirty="0" smtClean="0"/>
              <a:t>yziku.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7351" y="424957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[2]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387722" y="355877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[3]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80010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Rozklad světla optickým hranolem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-31361" y="5085184"/>
            <a:ext cx="9144000" cy="181588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Barvám, které tvoří spektrum a které nelze již dále rozložit, říkáme jednoduché barvy:</a:t>
            </a:r>
          </a:p>
          <a:p>
            <a:r>
              <a:rPr lang="cs-CZ" sz="2800" b="1" dirty="0" smtClean="0"/>
              <a:t>Fialová, indigová (modrofialová), modrá, zelená, žlutá, oranžová, červená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473759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[4]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244" y="836712"/>
            <a:ext cx="9154244" cy="422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0" y="5301208"/>
            <a:ext cx="9144000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Světlo rozložené optickým hranolem na jednotlivé barvy se po průchodu spojkou opět složí v bílé světlo.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Skládání spektrálních barev spojkou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-10244" y="45811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[5]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1268760"/>
            <a:ext cx="4960551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-13428" y="980728"/>
            <a:ext cx="3779912" cy="563231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Tato káča má na kotouči nalepený kruh z tvrdého papíru s barevnými výsečemi. Roztočíme-li káču, začnou se barvy střídat v rychlém sledu a složí se v bílou barvu.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Skládání spektrálních barev – domácí pokus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380423" y="573325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[6]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6899832" cy="4806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0" y="5074470"/>
            <a:ext cx="9144000" cy="181588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Nad hlavní duhou můžeme někdy vidět i nevýrazný pruh duhy vedlejší. Ta vzniká po dvou vnitřních odrazech slunečního světla ve vodních kapkách. Barevné pásy vedlejší duhy mají převrácené pořadí.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39384" y="189973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[7]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8139227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0" y="5473005"/>
            <a:ext cx="9144000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Až budeš zalévat zahradní hadicí, dbej na to, abys byl ke Slunci otočen zády. Na proudu padajících vodních kapek pak můžeš pozorovat barevné pásy duhového oblouku.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1895" y="18864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[8]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Základní údaje o DUM</a:t>
            </a:r>
            <a:endParaRPr lang="cs-CZ" dirty="0"/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457200" y="1196752"/>
            <a:ext cx="8229600" cy="4810348"/>
          </a:xfrm>
          <a:prstGeom prst="rect">
            <a:avLst/>
          </a:prstGeom>
        </p:spPr>
        <p:txBody>
          <a:bodyPr/>
          <a:lstStyle/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/>
              <a:t>Autor DUM: Pavlína Čermáková, ZŠ Studentská 895, Mnichovo Hradiště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Období vytvoření DUM: 1. pololetí školního roku 2011/2012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Ročník: osmý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oblast: Člověk a příroda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Vzdělávací obor: Fyzika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Tematický okruh: Optika</a:t>
            </a: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 smtClean="0">
                <a:cs typeface="Times New Roman" pitchFamily="18" charset="0"/>
              </a:rPr>
              <a:t>Téma: Rozklad světla optickým hranolem. </a:t>
            </a:r>
            <a:r>
              <a:rPr lang="cs-CZ" sz="1600" smtClean="0">
                <a:cs typeface="Times New Roman" pitchFamily="18" charset="0"/>
              </a:rPr>
              <a:t>Duha.</a:t>
            </a:r>
            <a:endParaRPr lang="cs-CZ" sz="1600" dirty="0" smtClean="0">
              <a:cs typeface="Times New Roman" pitchFamily="18" charset="0"/>
            </a:endParaRPr>
          </a:p>
          <a:p>
            <a:pPr marL="365760" lvl="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cs typeface="Times New Roman" pitchFamily="18" charset="0"/>
              </a:rPr>
              <a:t>DUM byl vytvořen jako doprovodný materiál pro výklad v předmětu </a:t>
            </a:r>
            <a:r>
              <a:rPr lang="cs-CZ" sz="1600" dirty="0" smtClean="0">
                <a:cs typeface="Times New Roman" pitchFamily="18" charset="0"/>
              </a:rPr>
              <a:t>Fyzika v osmém ročníku ZŠ. Je určen k prezentaci pomocí datového projektoru. </a:t>
            </a:r>
          </a:p>
          <a:p>
            <a:pPr marL="365125" marR="0" lvl="0" indent="-255588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tabLst/>
              <a:defRPr/>
            </a:pP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Vytvořeno jako DUM do předmětu fyzika na ZŠ Studentská 895, Mnichovo Hradiště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682087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[1]</a:t>
            </a:r>
          </a:p>
          <a:p>
            <a:r>
              <a:rPr lang="cs-CZ" dirty="0" smtClean="0"/>
              <a:t>Klipart </a:t>
            </a:r>
            <a:r>
              <a:rPr lang="cs-CZ" dirty="0"/>
              <a:t>z </a:t>
            </a:r>
            <a:r>
              <a:rPr lang="cs-CZ" dirty="0" smtClean="0"/>
              <a:t>www.office.microsoft.cz</a:t>
            </a:r>
            <a:endParaRPr lang="cs-CZ" dirty="0"/>
          </a:p>
          <a:p>
            <a:r>
              <a:rPr lang="cs-CZ" dirty="0" smtClean="0"/>
              <a:t>[2], [3], [4], [5], [6], [7], [8]</a:t>
            </a:r>
            <a:endParaRPr lang="cs-CZ" dirty="0" smtClean="0"/>
          </a:p>
          <a:p>
            <a:r>
              <a:rPr lang="cs-CZ" dirty="0" err="1" smtClean="0"/>
              <a:t>Skeny</a:t>
            </a:r>
            <a:r>
              <a:rPr lang="cs-CZ" dirty="0" smtClean="0"/>
              <a:t> z učebnice </a:t>
            </a:r>
            <a:r>
              <a:rPr lang="cs-CZ" dirty="0" err="1" smtClean="0"/>
              <a:t>Mgr.RAUNER</a:t>
            </a:r>
            <a:r>
              <a:rPr lang="cs-CZ" dirty="0"/>
              <a:t>, Karel , et al. Fyzika 7 učebnice pro základní školy a víceletá gymnázia. Plzeň : Fraus, 2005. 136 s. ISBN 80-7238-431-7.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442</Words>
  <Application>Microsoft Office PowerPoint</Application>
  <PresentationFormat>Předvádění na obrazovce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Základní údaje o DUM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32</cp:revision>
  <dcterms:modified xsi:type="dcterms:W3CDTF">2012-05-27T19:25:45Z</dcterms:modified>
</cp:coreProperties>
</file>