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28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d/db/Opticke_zobrazeni_lupa.sv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upload.wikimedia.org/wikipedia/commons/6/61/Camara_de_fotos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1.h-D&#237;rkov&#225;%20komora.pptx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348880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</a:rPr>
              <a:t>Optické přístroje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699792" y="4293096"/>
            <a:ext cx="37549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VY_32_INOVACE_59_Optické přístroje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Zorný úhel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45570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se vám jeví větší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... </a:t>
            </a:r>
            <a:r>
              <a:rPr lang="cs-CZ" sz="2800" dirty="0" smtClean="0"/>
              <a:t>vaše ruka, na kterou se díváte zblízka, </a:t>
            </a:r>
            <a:r>
              <a:rPr lang="cs-CZ" sz="2800" dirty="0" smtClean="0"/>
              <a:t>nebo vzdálenější </a:t>
            </a:r>
            <a:r>
              <a:rPr lang="cs-CZ" sz="2800" dirty="0" smtClean="0"/>
              <a:t>televize?</a:t>
            </a:r>
          </a:p>
          <a:p>
            <a:endParaRPr lang="cs-CZ" sz="2800" dirty="0" smtClean="0"/>
          </a:p>
          <a:p>
            <a:r>
              <a:rPr lang="cs-CZ" sz="2800" dirty="0" smtClean="0"/>
              <a:t>Je tomu tak i ve skutečnosti?</a:t>
            </a:r>
          </a:p>
          <a:p>
            <a:endParaRPr lang="cs-CZ" sz="2800" dirty="0" smtClean="0"/>
          </a:p>
          <a:p>
            <a:r>
              <a:rPr lang="cs-CZ" sz="2800" dirty="0" smtClean="0"/>
              <a:t>Čím je tento jev způsoben?</a:t>
            </a:r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>
            <a:off x="0" y="4005063"/>
            <a:ext cx="576064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672026"/>
            <a:ext cx="7956376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Velkou roli hraje i vzdálenost, ze které předmět pozorujeme.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582" y="4782859"/>
            <a:ext cx="8100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Čím je předmět dál, tím ho vidíme menší.</a:t>
            </a:r>
            <a:endParaRPr lang="cs-CZ" sz="3600" b="1" dirty="0"/>
          </a:p>
        </p:txBody>
      </p:sp>
      <p:sp>
        <p:nvSpPr>
          <p:cNvPr id="7" name="Šipka doprava 6"/>
          <p:cNvSpPr/>
          <p:nvPr/>
        </p:nvSpPr>
        <p:spPr>
          <a:xfrm>
            <a:off x="0" y="6099591"/>
            <a:ext cx="576064" cy="288032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473005"/>
            <a:ext cx="7956376" cy="138499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Vnímání velikosti předmětů závisí na zorném úhlu </a:t>
            </a:r>
            <a:r>
              <a:rPr lang="el-GR" sz="2800" b="1" dirty="0" smtClean="0"/>
              <a:t>ε</a:t>
            </a:r>
            <a:r>
              <a:rPr lang="cs-CZ" sz="2800" dirty="0" smtClean="0"/>
              <a:t> (</a:t>
            </a:r>
            <a:r>
              <a:rPr lang="cs-CZ" sz="2800" b="1" dirty="0" smtClean="0"/>
              <a:t>epsilon</a:t>
            </a:r>
            <a:r>
              <a:rPr lang="cs-CZ" sz="2800" dirty="0" smtClean="0"/>
              <a:t>). Je </a:t>
            </a:r>
            <a:r>
              <a:rPr lang="cs-CZ" sz="2800" dirty="0" smtClean="0"/>
              <a:t>to úhel mezi paprsky odráženými krajními body předmětu.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3110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2924944"/>
            <a:ext cx="9144000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Pokud vidíme tělesa pod stejným zorným úhlem, jeví se nám jako stejně velká.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29309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Naše oko dokáže rozlišit od sebe dva body, pokud je vidí pod zorným úhlem větším než 1´( </a:t>
            </a:r>
            <a:r>
              <a:rPr lang="cs-CZ" sz="2400" b="1" dirty="0" err="1" smtClean="0"/>
              <a:t>1</a:t>
            </a:r>
            <a:r>
              <a:rPr lang="cs-CZ" sz="2400" b="1" dirty="0" smtClean="0"/>
              <a:t>°= 60´).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589240"/>
            <a:ext cx="8604448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Optické přístroje zvětšují zorný, pod kterým se na tělesa díváme.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567936" y="2431085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5" grpId="1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Lupa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2068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Lupa je spojka, která má malou ohniskovou vzdálenost.</a:t>
            </a:r>
            <a:endParaRPr lang="cs-CZ" sz="2800" dirty="0"/>
          </a:p>
        </p:txBody>
      </p:sp>
      <p:pic>
        <p:nvPicPr>
          <p:cNvPr id="2050" name="Picture 2" descr="http://upload.wikimedia.org/wikipedia/commons/c/c6/Mag_glass_reque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68760"/>
            <a:ext cx="5722030" cy="46805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940152" y="1268760"/>
            <a:ext cx="3203848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Největšího zvětšení se dosahuje, je-li lupa blízko u oka.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2852936"/>
            <a:ext cx="3203848" cy="310854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Zvětšený a vzpřímený obraz předmětu vzniká spojkou jen tehdy, umístíme-li předmět mezi ohnisko a optický střed.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630932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Lupa se dosahuje až šestinásobného zvětšení.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55799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[2]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animBg="1"/>
      <p:bldP spid="6" grpId="0" animBg="1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Princip lupy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620688"/>
            <a:ext cx="9127871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3275856" y="4725144"/>
            <a:ext cx="1080120" cy="576064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rot="16200000" flipV="1">
            <a:off x="4716016" y="3573016"/>
            <a:ext cx="1368152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932040" y="4653136"/>
            <a:ext cx="244827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Oko je blízko lupy</a:t>
            </a:r>
            <a:endParaRPr lang="cs-CZ" sz="2400" b="1" dirty="0"/>
          </a:p>
        </p:txBody>
      </p:sp>
      <p:cxnSp>
        <p:nvCxnSpPr>
          <p:cNvPr id="9" name="Přímá spojovací šipka 8"/>
          <p:cNvCxnSpPr/>
          <p:nvPr/>
        </p:nvCxnSpPr>
        <p:spPr>
          <a:xfrm rot="5400000" flipH="1" flipV="1">
            <a:off x="1439652" y="2960948"/>
            <a:ext cx="720080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83568" y="3717032"/>
            <a:ext cx="2448272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Předmět je mezi ohniskem a středem čočky</a:t>
            </a:r>
            <a:endParaRPr lang="cs-CZ" sz="2400" b="1" dirty="0"/>
          </a:p>
        </p:txBody>
      </p:sp>
      <p:cxnSp>
        <p:nvCxnSpPr>
          <p:cNvPr id="12" name="Přímá spojovací šipka 11"/>
          <p:cNvCxnSpPr/>
          <p:nvPr/>
        </p:nvCxnSpPr>
        <p:spPr>
          <a:xfrm rot="16200000" flipV="1">
            <a:off x="-360548" y="3825044"/>
            <a:ext cx="2160240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23528" y="5373216"/>
            <a:ext cx="4248472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Obraz je zvětšený, vzpřímený a zdánlivý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51806" y="42413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5" grpId="1" animBg="1"/>
      <p:bldP spid="8" grpId="0" animBg="1"/>
      <p:bldP spid="8" grpId="1" animBg="1"/>
      <p:bldP spid="10" grpId="0" animBg="1"/>
      <p:bldP spid="10" grpId="1" animBg="1"/>
      <p:bldP spid="13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Opticke zobrazeni lupa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77131" cy="3933056"/>
          </a:xfrm>
          <a:prstGeom prst="rect">
            <a:avLst/>
          </a:prstGeom>
          <a:noFill/>
        </p:spPr>
      </p:pic>
      <p:cxnSp>
        <p:nvCxnSpPr>
          <p:cNvPr id="4" name="Přímá spojovací šipka 3"/>
          <p:cNvCxnSpPr/>
          <p:nvPr/>
        </p:nvCxnSpPr>
        <p:spPr>
          <a:xfrm rot="16200000" flipV="1">
            <a:off x="1043608" y="2780928"/>
            <a:ext cx="1800200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79512" y="3789040"/>
            <a:ext cx="3816424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Zorný úhel při sledování předmětu bez lupy</a:t>
            </a:r>
            <a:endParaRPr lang="cs-CZ" sz="2800" dirty="0"/>
          </a:p>
        </p:txBody>
      </p:sp>
      <p:cxnSp>
        <p:nvCxnSpPr>
          <p:cNvPr id="6" name="Přímá spojovací šipka 5"/>
          <p:cNvCxnSpPr/>
          <p:nvPr/>
        </p:nvCxnSpPr>
        <p:spPr>
          <a:xfrm rot="16200000" flipV="1">
            <a:off x="4427984" y="1988840"/>
            <a:ext cx="2016224" cy="15841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355976" y="3789040"/>
            <a:ext cx="3816424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Zorný úhel při sledování předmětu s lupou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5373216"/>
            <a:ext cx="6228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Lupa zvětšuje zorný úhel.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67936" y="32849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užití lupy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92696"/>
            <a:ext cx="3419872" cy="600164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Lupu však lze použít i k založení ohně. Natočením lupy ke slunci a umístěním do vhodné vzdálenosti od předmětu dojde ke koncentraci paprsků dopadajících ze slunce do čočky na malé místo na povrchu předmětu a jeho silnému ohřátí. Pokud je předmět ze snadno zápalné látky (papír, dřevo), je zahřátí povrchu vyšší, než zápalná teplota, což může vést ke vzniku ohně.</a:t>
            </a:r>
            <a:endParaRPr lang="cs-CZ" sz="2400" dirty="0"/>
          </a:p>
        </p:txBody>
      </p:sp>
      <p:pic>
        <p:nvPicPr>
          <p:cNvPr id="19458" name="Picture 2" descr="http://upload.wikimedia.org/wikipedia/commons/f/f2/Lupa_zapaluj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9000" y="1340768"/>
            <a:ext cx="5715000" cy="3962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67936" y="533267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Mikroskop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482" name="Picture 2" descr="http://upload.wikimedia.org/wikipedia/commons/b/b1/Optical_microscope_nikon_alphaphot_%2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3019425" cy="4572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347864" y="692696"/>
            <a:ext cx="5796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Zvětšuje až 2 500 krát.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1484784"/>
            <a:ext cx="374441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Okulár – do něho se díváme</a:t>
            </a:r>
            <a:endParaRPr lang="cs-CZ" sz="2400" dirty="0"/>
          </a:p>
        </p:txBody>
      </p:sp>
      <p:cxnSp>
        <p:nvCxnSpPr>
          <p:cNvPr id="7" name="Přímá spojovací šipka 6"/>
          <p:cNvCxnSpPr>
            <a:stCxn id="5" idx="1"/>
          </p:cNvCxnSpPr>
          <p:nvPr/>
        </p:nvCxnSpPr>
        <p:spPr>
          <a:xfrm rot="10800000">
            <a:off x="2771800" y="1700809"/>
            <a:ext cx="1080120" cy="1480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779912" y="2348880"/>
            <a:ext cx="374441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Objektiv – je blíže předmětu</a:t>
            </a:r>
            <a:endParaRPr lang="cs-CZ" sz="2400" dirty="0"/>
          </a:p>
        </p:txBody>
      </p:sp>
      <p:cxnSp>
        <p:nvCxnSpPr>
          <p:cNvPr id="11" name="Přímá spojovací šipka 10"/>
          <p:cNvCxnSpPr>
            <a:stCxn id="10" idx="1"/>
          </p:cNvCxnSpPr>
          <p:nvPr/>
        </p:nvCxnSpPr>
        <p:spPr>
          <a:xfrm rot="10800000" flipV="1">
            <a:off x="2267744" y="2579713"/>
            <a:ext cx="1512168" cy="3452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19872" y="3501008"/>
            <a:ext cx="5184576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Objektiv i okulár jsou tvořeny soustavou několika čoček.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5229200"/>
            <a:ext cx="53285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Uvnitř mikroskopu vzniká skutečný, převrácený a zvětšený obraz.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600042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 animBg="1"/>
      <p:bldP spid="10" grpId="0" animBg="1"/>
      <p:bldP spid="13" grpId="0" animBg="1"/>
      <p:bldP spid="14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Opticke zobrazeni mikroskop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76672"/>
            <a:ext cx="9292021" cy="51845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427984" y="3573016"/>
            <a:ext cx="295232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Obraz vzniklý po zobrazení objektivem</a:t>
            </a:r>
            <a:endParaRPr lang="cs-CZ" sz="2400" dirty="0"/>
          </a:p>
        </p:txBody>
      </p:sp>
      <p:cxnSp>
        <p:nvCxnSpPr>
          <p:cNvPr id="5" name="Přímá spojovací šipka 4"/>
          <p:cNvCxnSpPr/>
          <p:nvPr/>
        </p:nvCxnSpPr>
        <p:spPr>
          <a:xfrm rot="10800000">
            <a:off x="4283968" y="3212976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563888" y="5301208"/>
            <a:ext cx="295232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Obraz vzniklý po zobrazení okulárem</a:t>
            </a:r>
            <a:endParaRPr lang="cs-CZ" sz="2400" dirty="0"/>
          </a:p>
        </p:txBody>
      </p:sp>
      <p:cxnSp>
        <p:nvCxnSpPr>
          <p:cNvPr id="7" name="Přímá spojovací šipka 6"/>
          <p:cNvCxnSpPr/>
          <p:nvPr/>
        </p:nvCxnSpPr>
        <p:spPr>
          <a:xfrm rot="10800000">
            <a:off x="3419872" y="4941168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0" y="5949280"/>
            <a:ext cx="6192688" cy="5232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Obraz je zvětšený, převrácený, skutečný.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67936" y="493187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6" grpId="0" animBg="1"/>
      <p:bldP spid="6" grpId="1" animBg="1"/>
      <p:bldP spid="8" grpId="0" animBg="1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Dalekohledy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20688"/>
            <a:ext cx="91440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Jsou také tvořeny objektivem a okulárem.</a:t>
            </a:r>
          </a:p>
          <a:p>
            <a:r>
              <a:rPr lang="cs-CZ" sz="2800" dirty="0" smtClean="0"/>
              <a:t>Objekt je ale od objektivu velmi vzdálen.</a:t>
            </a:r>
          </a:p>
          <a:p>
            <a:r>
              <a:rPr lang="cs-CZ" sz="2800" dirty="0" smtClean="0"/>
              <a:t>I v dalekohledu vzniká obvykle převrácený a skutečný obraz předmětu. </a:t>
            </a:r>
            <a:endParaRPr lang="cs-CZ" sz="2800" dirty="0"/>
          </a:p>
        </p:txBody>
      </p:sp>
      <p:pic>
        <p:nvPicPr>
          <p:cNvPr id="23554" name="Picture 2" descr="http://upload.wikimedia.org/wikipedia/commons/3/37/2-m_Telescope3%2C_Ond%C5%99ejov_Astronomic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2363" y="2286000"/>
            <a:ext cx="6096000" cy="457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733256"/>
            <a:ext cx="2915816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Hvězdářský zrcadlový dalekohled.</a:t>
            </a:r>
            <a:endParaRPr lang="cs-CZ" sz="2400" dirty="0"/>
          </a:p>
        </p:txBody>
      </p:sp>
      <p:pic>
        <p:nvPicPr>
          <p:cNvPr id="23556" name="Picture 4" descr="http://upload.wikimedia.org/wikipedia/commons/3/30/Negretti_zambra_telescope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63" y="584775"/>
            <a:ext cx="9144000" cy="48073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5733256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U lodního dalekohledu se mezi objektiv a okulár umisťuje třetí spojka, která obraz převrátí a vzniká tak obraz přímý.</a:t>
            </a:r>
            <a:endParaRPr lang="cs-CZ" sz="2400" dirty="0"/>
          </a:p>
        </p:txBody>
      </p:sp>
      <p:pic>
        <p:nvPicPr>
          <p:cNvPr id="23558" name="Picture 6" descr="http://upload.wikimedia.org/wikipedia/commons/8/83/Szinhazitavcs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-12576"/>
            <a:ext cx="9111412" cy="46085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5589240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U divadelního kukátka (</a:t>
            </a:r>
            <a:r>
              <a:rPr lang="cs-CZ" sz="2400" dirty="0" err="1" smtClean="0"/>
              <a:t>Galileův</a:t>
            </a:r>
            <a:r>
              <a:rPr lang="cs-CZ" sz="2400" dirty="0" smtClean="0"/>
              <a:t> dalekohled) se k převrácení obrazu používá rozptylka umístěná mezi objektiv a okulár.</a:t>
            </a:r>
            <a:endParaRPr lang="cs-CZ" sz="2400" dirty="0"/>
          </a:p>
        </p:txBody>
      </p:sp>
      <p:pic>
        <p:nvPicPr>
          <p:cNvPr id="23560" name="Picture 8" descr="http://upload.wikimedia.org/wikipedia/commons/6/6a/Porro_binocula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90652"/>
            <a:ext cx="6120363" cy="623731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156176" y="908720"/>
            <a:ext cx="2987824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U triedru se ke zkrácení dalekohledu i k převrácení obrazu předmětu používají odrazné hranoly.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35348" y="501828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567936" y="647772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21451" y="4379475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50996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5" grpId="1" animBg="1"/>
      <p:bldP spid="7" grpId="0" animBg="1"/>
      <p:bldP spid="7" grpId="1" animBg="1"/>
      <p:bldP spid="9" grpId="0" animBg="1"/>
      <p:bldP spid="9" grpId="1" animBg="1"/>
      <p:bldP spid="11" grpId="0" animBg="1"/>
      <p:bldP spid="12" grpId="0"/>
      <p:bldP spid="12" grpId="1"/>
      <p:bldP spid="13" grpId="0"/>
      <p:bldP spid="13" grpId="1"/>
      <p:bldP spid="14" grpId="0"/>
      <p:bldP spid="14" grpId="1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7"/>
            <a:ext cx="8363338" cy="38779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2123728" y="4509120"/>
            <a:ext cx="6192688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Zrcadlový dalekohled má místo spojky v objektivu umístěno duté zrcadlo zrcadlo.</a:t>
            </a:r>
            <a:endParaRPr lang="cs-CZ" sz="2800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6084168" y="2708920"/>
            <a:ext cx="1872208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67544" y="5733256"/>
            <a:ext cx="6192688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Další zrcadlo promítá vzniklý obraz na stěnu.</a:t>
            </a:r>
            <a:endParaRPr lang="cs-CZ" sz="2800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 flipH="1" flipV="1">
            <a:off x="575556" y="4113076"/>
            <a:ext cx="2736304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398834" y="41386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Fotoaparát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5602" name="Picture 2" descr="Soubor:Camara de foto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96208" y="1124744"/>
            <a:ext cx="5747792" cy="428210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Předchůdce = </a:t>
            </a:r>
            <a:r>
              <a:rPr lang="cs-CZ" sz="2400" dirty="0" smtClean="0">
                <a:hlinkClick r:id="rId4" action="ppaction://hlinkpres?slideindex=1&amp;slidetitle="/>
              </a:rPr>
              <a:t>dírková kamera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5517232"/>
            <a:ext cx="273630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Průřez zrcadlovkou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484784"/>
            <a:ext cx="32758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Světlo odražené od předmětu vstupuje do fotoaparátu malým kruhovým otvorem.</a:t>
            </a:r>
          </a:p>
          <a:p>
            <a:endParaRPr lang="cs-CZ" sz="2400" dirty="0" smtClean="0"/>
          </a:p>
          <a:p>
            <a:r>
              <a:rPr lang="cs-CZ" sz="2400" dirty="0" smtClean="0"/>
              <a:t>Objektiv je tvořen soustavou spojných čoček, která zobrazuje předmět na fotografický film jako skutečný, převrácený, zmenšený.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73868" y="52221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 animBg="1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Digitální fotoaparát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908720"/>
            <a:ext cx="478802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Světlo v něm místo na fotografický film dopadá na polovodičovou součástku (čip), jejíž povrch je tvořen několika miliony bodů (</a:t>
            </a:r>
            <a:r>
              <a:rPr lang="cs-CZ" sz="2400" dirty="0" err="1" smtClean="0"/>
              <a:t>pixelů</a:t>
            </a:r>
            <a:r>
              <a:rPr lang="cs-CZ" sz="2400" dirty="0" smtClean="0"/>
              <a:t>).</a:t>
            </a:r>
          </a:p>
          <a:p>
            <a:endParaRPr lang="cs-CZ" sz="2400" dirty="0" smtClean="0"/>
          </a:p>
          <a:p>
            <a:r>
              <a:rPr lang="cs-CZ" sz="2400" dirty="0" smtClean="0"/>
              <a:t>Tato součástka převádí světelnou informaci o obrazu na elektronickou a ta se ukládá do paměti fotoaparátu.</a:t>
            </a:r>
          </a:p>
          <a:p>
            <a:endParaRPr lang="cs-CZ" sz="2400" dirty="0" smtClean="0"/>
          </a:p>
          <a:p>
            <a:r>
              <a:rPr lang="cs-CZ" sz="2400" dirty="0" smtClean="0"/>
              <a:t>Elektronická paměť umožňuje uložit několikanásobně větší počet snímků, než se vejde na fotografický film.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67936" y="472514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[14]</a:t>
            </a:r>
            <a:endParaRPr lang="cs-CZ" dirty="0"/>
          </a:p>
        </p:txBody>
      </p:sp>
      <p:pic>
        <p:nvPicPr>
          <p:cNvPr id="1026" name="Picture 2" descr="http://upload.wikimedia.org/wikipedia/commons/9/9f/Loaded_canon_a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1556792"/>
            <a:ext cx="4355976" cy="2905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1. pololetí školního roku 2011/2012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osmý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Zdroje světla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 smtClean="0">
                <a:cs typeface="Times New Roman" pitchFamily="18" charset="0"/>
              </a:rPr>
              <a:t>Fyzika v osmém ročníku ZŠ. Je určen k prezentaci pomocí datového projektoru. 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7547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</a:p>
          <a:p>
            <a:r>
              <a:rPr lang="cs-CZ" sz="1400" dirty="0" smtClean="0"/>
              <a:t>[1]</a:t>
            </a:r>
            <a:r>
              <a:rPr lang="cs-CZ" sz="1400" dirty="0"/>
              <a:t> </a:t>
            </a:r>
            <a:r>
              <a:rPr lang="cs-CZ" sz="1400" dirty="0" smtClean="0"/>
              <a:t>, [</a:t>
            </a:r>
            <a:r>
              <a:rPr lang="cs-CZ" sz="1400" dirty="0"/>
              <a:t>3</a:t>
            </a:r>
            <a:r>
              <a:rPr lang="cs-CZ" sz="1400" dirty="0" smtClean="0"/>
              <a:t>]</a:t>
            </a:r>
            <a:r>
              <a:rPr lang="cs-CZ" sz="1400" dirty="0"/>
              <a:t> </a:t>
            </a:r>
            <a:r>
              <a:rPr lang="cs-CZ" sz="1400" dirty="0" smtClean="0"/>
              <a:t>, [</a:t>
            </a:r>
            <a:r>
              <a:rPr lang="cs-CZ" sz="1400" dirty="0"/>
              <a:t>11]</a:t>
            </a:r>
          </a:p>
          <a:p>
            <a:r>
              <a:rPr lang="cs-CZ" sz="1400" dirty="0" err="1" smtClean="0"/>
              <a:t>Skeny</a:t>
            </a:r>
            <a:r>
              <a:rPr lang="cs-CZ" sz="1400" dirty="0" smtClean="0"/>
              <a:t> – str. </a:t>
            </a:r>
            <a:r>
              <a:rPr lang="cs-CZ" sz="1400" dirty="0" smtClean="0"/>
              <a:t>124 - 125 - </a:t>
            </a:r>
            <a:r>
              <a:rPr lang="cs-CZ" sz="1400" dirty="0" err="1" smtClean="0"/>
              <a:t>Mgr.RAUNER</a:t>
            </a:r>
            <a:r>
              <a:rPr lang="cs-CZ" sz="1400" dirty="0"/>
              <a:t>, Karel , et al. Fyzika 7 učebnice pro základní školy a víceletá gymnázia. Plzeň : Fraus, 2005. 136 s. ISBN 80-7238-431-7</a:t>
            </a:r>
            <a:r>
              <a:rPr lang="cs-CZ" sz="1400" dirty="0" smtClean="0"/>
              <a:t>.</a:t>
            </a:r>
            <a:endParaRPr lang="cs-CZ" sz="1400" dirty="0"/>
          </a:p>
          <a:p>
            <a:r>
              <a:rPr lang="cs-CZ" sz="1400" dirty="0" smtClean="0"/>
              <a:t>[2]</a:t>
            </a:r>
          </a:p>
          <a:p>
            <a:r>
              <a:rPr lang="cs-CZ" sz="1400" dirty="0"/>
              <a:t>http://upload.wikimedia.org/wikipedia/commons/c/c6/Mag_glass_request.jpg</a:t>
            </a:r>
            <a:endParaRPr lang="cs-CZ" sz="1400" dirty="0" smtClean="0"/>
          </a:p>
          <a:p>
            <a:r>
              <a:rPr lang="cs-CZ" sz="1400" dirty="0" smtClean="0"/>
              <a:t>[4]</a:t>
            </a:r>
          </a:p>
          <a:p>
            <a:r>
              <a:rPr lang="cs-CZ" sz="1400" dirty="0"/>
              <a:t>http://upload.wikimedia.org/wikipedia/commons/d/db/Opticke_zobrazeni_lupa.svg</a:t>
            </a:r>
            <a:endParaRPr lang="cs-CZ" sz="1400" dirty="0" smtClean="0"/>
          </a:p>
          <a:p>
            <a:r>
              <a:rPr lang="cs-CZ" sz="1400" dirty="0" smtClean="0"/>
              <a:t>[5]</a:t>
            </a:r>
          </a:p>
          <a:p>
            <a:r>
              <a:rPr lang="cs-CZ" sz="1400" dirty="0"/>
              <a:t>http://upload.wikimedia.org/wikipedia/commons/f/f2/Lupa_zapaluje.jpg</a:t>
            </a:r>
          </a:p>
          <a:p>
            <a:r>
              <a:rPr lang="cs-CZ" sz="1400" dirty="0" smtClean="0"/>
              <a:t>[6]</a:t>
            </a:r>
          </a:p>
          <a:p>
            <a:r>
              <a:rPr lang="cs-CZ" sz="1400" dirty="0"/>
              <a:t>http://upload.wikimedia.org/wikipedia/commons/b/b1/Optical_microscope_nikon_alphaphot_%2B.jpg</a:t>
            </a:r>
          </a:p>
          <a:p>
            <a:r>
              <a:rPr lang="cs-CZ" sz="1400" dirty="0" smtClean="0"/>
              <a:t>[7]</a:t>
            </a:r>
          </a:p>
          <a:p>
            <a:r>
              <a:rPr lang="cs-CZ" sz="1400" dirty="0"/>
              <a:t>http://upload.wikimedia.org/wikipedia/commons/f/f0/Opticke_zobrazeni_mikroskop.svg</a:t>
            </a:r>
          </a:p>
          <a:p>
            <a:r>
              <a:rPr lang="cs-CZ" sz="1400" dirty="0" smtClean="0"/>
              <a:t>[8]</a:t>
            </a:r>
          </a:p>
          <a:p>
            <a:r>
              <a:rPr lang="cs-CZ" sz="1400" dirty="0"/>
              <a:t>http://upload.wikimedia.org/wikipedia/commons/3/37/2-m_Telescope3%2C_Ond%C5%99ejov_Astronomical.jpg</a:t>
            </a:r>
            <a:endParaRPr lang="cs-CZ" sz="1400" dirty="0" smtClean="0"/>
          </a:p>
          <a:p>
            <a:r>
              <a:rPr lang="cs-CZ" sz="1400" dirty="0" smtClean="0"/>
              <a:t>[9]</a:t>
            </a:r>
          </a:p>
          <a:p>
            <a:r>
              <a:rPr lang="cs-CZ" sz="1400" dirty="0"/>
              <a:t>http://</a:t>
            </a:r>
            <a:r>
              <a:rPr lang="cs-CZ" sz="1400" dirty="0" smtClean="0"/>
              <a:t>upload.wikimedia.org/wikipedia/commons/3/30/Negretti_zambra_telescope_2.jpg</a:t>
            </a:r>
          </a:p>
          <a:p>
            <a:r>
              <a:rPr lang="cs-CZ" sz="1400" dirty="0" smtClean="0"/>
              <a:t>[10]</a:t>
            </a:r>
          </a:p>
          <a:p>
            <a:r>
              <a:rPr lang="cs-CZ" sz="1400" dirty="0"/>
              <a:t>http://upload.wikimedia.org/wikipedia/commons/8/83/Szinhazitavcso.jpg</a:t>
            </a:r>
          </a:p>
          <a:p>
            <a:r>
              <a:rPr lang="cs-CZ" sz="1400" dirty="0" smtClean="0"/>
              <a:t>[12]</a:t>
            </a:r>
          </a:p>
          <a:p>
            <a:r>
              <a:rPr lang="cs-CZ" sz="1400" dirty="0"/>
              <a:t>http://upload.wikimedia.org/wikipedia/commons/6/6a/Porro_binocular.jpg</a:t>
            </a:r>
          </a:p>
          <a:p>
            <a:r>
              <a:rPr lang="cs-CZ" sz="1400" dirty="0" smtClean="0"/>
              <a:t>[13]</a:t>
            </a:r>
          </a:p>
          <a:p>
            <a:r>
              <a:rPr lang="cs-CZ" sz="1400" dirty="0"/>
              <a:t>http://upload.wikimedia.org/wikipedia/commons/6/61/Camara_de_fotos.svg</a:t>
            </a:r>
          </a:p>
          <a:p>
            <a:r>
              <a:rPr lang="cs-CZ" sz="1400" dirty="0" smtClean="0"/>
              <a:t>[14]</a:t>
            </a:r>
            <a:endParaRPr lang="cs-CZ" sz="1400" dirty="0"/>
          </a:p>
          <a:p>
            <a:r>
              <a:rPr lang="cs-CZ" sz="1400" dirty="0"/>
              <a:t>http://upload.wikimedia.org/wikipedia/commons/9/9f/Loaded_canon_a95.jpg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796</Words>
  <Application>Microsoft Office PowerPoint</Application>
  <PresentationFormat>Předvádění na obrazovce (4:3)</PresentationFormat>
  <Paragraphs>113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64</cp:revision>
  <dcterms:modified xsi:type="dcterms:W3CDTF">2012-05-27T20:12:49Z</dcterms:modified>
</cp:coreProperties>
</file>