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8" r:id="rId5"/>
    <p:sldId id="259" r:id="rId6"/>
    <p:sldId id="260" r:id="rId7"/>
    <p:sldId id="263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E4AC53C-6635-4974-8595-A973C84A2B1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9030555-FA7B-42F5-9010-FB6BAC3D2A3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LEDEN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2012   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VY_32_INOVACE_15_8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OHMŮV_ZÁKON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885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Výukový materiál slouží k vyložení látky – Ohmův zákon (dále jen O. z.)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4 – </a:t>
            </a:r>
            <a:r>
              <a:rPr lang="cs-CZ" dirty="0" smtClean="0"/>
              <a:t>definice a vzorec O. z.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</a:t>
            </a:r>
            <a:r>
              <a:rPr lang="cs-CZ" dirty="0" smtClean="0"/>
              <a:t>5 </a:t>
            </a:r>
            <a:r>
              <a:rPr lang="cs-CZ" dirty="0" smtClean="0"/>
              <a:t>– </a:t>
            </a:r>
            <a:r>
              <a:rPr lang="cs-CZ" dirty="0" smtClean="0"/>
              <a:t>graf závislosti elektrického proudu na elektrickém napětí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</a:t>
            </a:r>
            <a:r>
              <a:rPr lang="cs-CZ" dirty="0" smtClean="0"/>
              <a:t>6 </a:t>
            </a:r>
            <a:r>
              <a:rPr lang="cs-CZ" dirty="0" smtClean="0"/>
              <a:t>– </a:t>
            </a:r>
            <a:r>
              <a:rPr lang="cs-CZ" dirty="0" smtClean="0"/>
              <a:t>vzorový příklad pro výpočet O. z.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snímek </a:t>
            </a:r>
            <a:r>
              <a:rPr lang="cs-CZ" dirty="0"/>
              <a:t>7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pomocné kalkulačky pro výpočet O. z.</a:t>
            </a:r>
          </a:p>
          <a:p>
            <a:pPr marL="285750" indent="-285750">
              <a:buFontTx/>
              <a:buChar char="-"/>
            </a:pPr>
            <a:r>
              <a:rPr lang="cs-CZ" dirty="0"/>
              <a:t>snímek </a:t>
            </a:r>
            <a:r>
              <a:rPr lang="cs-CZ" dirty="0" smtClean="0"/>
              <a:t>8 -  příklad na výpočet O. z.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9 (skrytý snímek)– správné řešení příkladu ze snímku 8. 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28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Ohmův zákon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40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vnoramenný trojúhelník 12"/>
          <p:cNvSpPr/>
          <p:nvPr/>
        </p:nvSpPr>
        <p:spPr>
          <a:xfrm>
            <a:off x="2428860" y="3786190"/>
            <a:ext cx="3143272" cy="2357454"/>
          </a:xfrm>
          <a:prstGeom prst="triangle">
            <a:avLst/>
          </a:prstGeom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Ohmův zákon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588599"/>
            <a:ext cx="8501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Elektrický proud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v kovovém vodiči je </a:t>
            </a:r>
            <a:r>
              <a:rPr lang="cs-CZ" dirty="0" smtClean="0">
                <a:solidFill>
                  <a:srgbClr val="FF0000"/>
                </a:solidFill>
              </a:rPr>
              <a:t>přímo úměrný </a:t>
            </a:r>
            <a:r>
              <a:rPr lang="cs-CZ" dirty="0" smtClean="0"/>
              <a:t>elektrickému napětí 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 mezi konci vodiče.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00364" y="2071678"/>
          <a:ext cx="1714512" cy="16106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3" imgW="419040" imgH="393480" progId="Equation.3">
                  <p:embed/>
                </p:oleObj>
              </mc:Choice>
              <mc:Fallback>
                <p:oleObj name="Rovnice" r:id="rId3" imgW="41904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0364" y="2071678"/>
                        <a:ext cx="1714512" cy="161060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ovací šipka 5"/>
          <p:cNvCxnSpPr/>
          <p:nvPr/>
        </p:nvCxnSpPr>
        <p:spPr>
          <a:xfrm rot="10800000">
            <a:off x="4643438" y="3214686"/>
            <a:ext cx="142876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286512" y="3286124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Elektrický odpor</a:t>
            </a:r>
          </a:p>
          <a:p>
            <a:r>
              <a:rPr lang="cs-CZ" dirty="0" smtClean="0"/>
              <a:t>jednotka </a:t>
            </a:r>
            <a:r>
              <a:rPr lang="cs-CZ" dirty="0" smtClean="0">
                <a:solidFill>
                  <a:srgbClr val="FF0000"/>
                </a:solidFill>
              </a:rPr>
              <a:t>ohm 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766708" y="3583306"/>
          <a:ext cx="334964" cy="2997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Rovnice" r:id="rId5" imgW="241200" imgH="215640" progId="Equation.3">
                  <p:embed/>
                </p:oleObj>
              </mc:Choice>
              <mc:Fallback>
                <p:oleObj name="Rovnice" r:id="rId5" imgW="24120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66708" y="3583306"/>
                        <a:ext cx="334964" cy="29970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3286116" y="4286256"/>
          <a:ext cx="1500198" cy="18602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7" imgW="317160" imgH="393480" progId="Equation.3">
                  <p:embed/>
                </p:oleObj>
              </mc:Choice>
              <mc:Fallback>
                <p:oleObj name="Rovnice" r:id="rId7" imgW="31716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4286256"/>
                        <a:ext cx="1500198" cy="18602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4208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0" name="Přímá spojovací čára 149"/>
          <p:cNvCxnSpPr/>
          <p:nvPr/>
        </p:nvCxnSpPr>
        <p:spPr>
          <a:xfrm rot="5400000">
            <a:off x="6108774" y="4214818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ovací čára 2"/>
          <p:cNvCxnSpPr>
            <a:cxnSpLocks noChangeAspect="1"/>
          </p:cNvCxnSpPr>
          <p:nvPr/>
        </p:nvCxnSpPr>
        <p:spPr>
          <a:xfrm>
            <a:off x="1700192" y="485754"/>
            <a:ext cx="1843100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>
            <a:cxnSpLocks noChangeAspect="1"/>
            <a:endCxn id="53" idx="0"/>
          </p:cNvCxnSpPr>
          <p:nvPr/>
        </p:nvCxnSpPr>
        <p:spPr>
          <a:xfrm rot="5400000">
            <a:off x="3243301" y="785366"/>
            <a:ext cx="599603" cy="1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cxnSpLocks noChangeAspect="1"/>
            <a:stCxn id="53" idx="4"/>
          </p:cNvCxnSpPr>
          <p:nvPr/>
        </p:nvCxnSpPr>
        <p:spPr>
          <a:xfrm rot="16200000" flipH="1">
            <a:off x="3220916" y="1835980"/>
            <a:ext cx="643418" cy="3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cxnSpLocks noChangeAspect="1"/>
          </p:cNvCxnSpPr>
          <p:nvPr/>
        </p:nvCxnSpPr>
        <p:spPr>
          <a:xfrm rot="10800000">
            <a:off x="2600311" y="2157404"/>
            <a:ext cx="942982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>
            <a:spLocks noChangeAspect="1"/>
          </p:cNvSpPr>
          <p:nvPr/>
        </p:nvSpPr>
        <p:spPr>
          <a:xfrm>
            <a:off x="1700192" y="2071678"/>
            <a:ext cx="900119" cy="171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>
            <a:cxnSpLocks noChangeAspect="1"/>
            <a:stCxn id="11" idx="1"/>
          </p:cNvCxnSpPr>
          <p:nvPr/>
        </p:nvCxnSpPr>
        <p:spPr>
          <a:xfrm rot="10800000">
            <a:off x="714348" y="2157404"/>
            <a:ext cx="985844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cxnSpLocks noChangeAspect="1"/>
          </p:cNvCxnSpPr>
          <p:nvPr/>
        </p:nvCxnSpPr>
        <p:spPr>
          <a:xfrm rot="5400000" flipH="1" flipV="1">
            <a:off x="349538" y="1793070"/>
            <a:ext cx="729144" cy="4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cxnSpLocks noChangeAspect="1"/>
          </p:cNvCxnSpPr>
          <p:nvPr/>
        </p:nvCxnSpPr>
        <p:spPr>
          <a:xfrm rot="5400000">
            <a:off x="350491" y="850088"/>
            <a:ext cx="728191" cy="4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>
            <a:spLocks noChangeAspect="1"/>
          </p:cNvSpPr>
          <p:nvPr/>
        </p:nvSpPr>
        <p:spPr>
          <a:xfrm>
            <a:off x="671485" y="1343010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>
            <a:spLocks noChangeAspect="1"/>
          </p:cNvSpPr>
          <p:nvPr/>
        </p:nvSpPr>
        <p:spPr>
          <a:xfrm>
            <a:off x="671485" y="1171559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>
            <a:spLocks noChangeAspect="1"/>
          </p:cNvSpPr>
          <p:nvPr/>
        </p:nvSpPr>
        <p:spPr>
          <a:xfrm>
            <a:off x="1357290" y="2114541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>
            <a:spLocks noChangeAspect="1"/>
          </p:cNvSpPr>
          <p:nvPr/>
        </p:nvSpPr>
        <p:spPr>
          <a:xfrm>
            <a:off x="2814625" y="2114541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>
            <a:cxnSpLocks noChangeAspect="1"/>
          </p:cNvCxnSpPr>
          <p:nvPr/>
        </p:nvCxnSpPr>
        <p:spPr>
          <a:xfrm rot="5400000">
            <a:off x="2579356" y="2435535"/>
            <a:ext cx="557216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cxnSpLocks noChangeAspect="1"/>
          </p:cNvCxnSpPr>
          <p:nvPr/>
        </p:nvCxnSpPr>
        <p:spPr>
          <a:xfrm rot="5400000">
            <a:off x="1122021" y="2435535"/>
            <a:ext cx="557216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cxnSpLocks noChangeAspect="1"/>
            <a:endCxn id="56" idx="2"/>
          </p:cNvCxnSpPr>
          <p:nvPr/>
        </p:nvCxnSpPr>
        <p:spPr>
          <a:xfrm>
            <a:off x="1400153" y="2714620"/>
            <a:ext cx="514354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cxnSpLocks noChangeAspect="1"/>
            <a:stCxn id="56" idx="6"/>
          </p:cNvCxnSpPr>
          <p:nvPr/>
        </p:nvCxnSpPr>
        <p:spPr>
          <a:xfrm>
            <a:off x="2385997" y="2714620"/>
            <a:ext cx="471491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cxnSpLocks noChangeAspect="1"/>
          </p:cNvCxnSpPr>
          <p:nvPr/>
        </p:nvCxnSpPr>
        <p:spPr>
          <a:xfrm>
            <a:off x="714348" y="485754"/>
            <a:ext cx="600079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cxnSpLocks noChangeAspect="1"/>
          </p:cNvCxnSpPr>
          <p:nvPr/>
        </p:nvCxnSpPr>
        <p:spPr>
          <a:xfrm rot="5400000">
            <a:off x="2600788" y="2414104"/>
            <a:ext cx="514354" cy="9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Elipsa 45"/>
          <p:cNvSpPr>
            <a:spLocks noChangeAspect="1"/>
          </p:cNvSpPr>
          <p:nvPr/>
        </p:nvSpPr>
        <p:spPr>
          <a:xfrm>
            <a:off x="1271564" y="442892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>
            <a:spLocks noChangeAspect="1"/>
          </p:cNvSpPr>
          <p:nvPr/>
        </p:nvSpPr>
        <p:spPr>
          <a:xfrm>
            <a:off x="1614467" y="442892"/>
            <a:ext cx="85726" cy="857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>
            <a:cxnSpLocks noChangeAspect="1"/>
          </p:cNvCxnSpPr>
          <p:nvPr/>
        </p:nvCxnSpPr>
        <p:spPr>
          <a:xfrm flipV="1">
            <a:off x="1314427" y="357166"/>
            <a:ext cx="342902" cy="857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>
            <a:spLocks noChangeAspect="1"/>
          </p:cNvSpPr>
          <p:nvPr/>
        </p:nvSpPr>
        <p:spPr>
          <a:xfrm>
            <a:off x="3857620" y="1142984"/>
            <a:ext cx="1185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0A</a:t>
            </a:r>
            <a:endParaRPr lang="cs-CZ" dirty="0"/>
          </a:p>
        </p:txBody>
      </p:sp>
      <p:sp>
        <p:nvSpPr>
          <p:cNvPr id="53" name="Elipsa 52"/>
          <p:cNvSpPr>
            <a:spLocks noChangeAspect="1"/>
          </p:cNvSpPr>
          <p:nvPr/>
        </p:nvSpPr>
        <p:spPr>
          <a:xfrm>
            <a:off x="3306690" y="1085834"/>
            <a:ext cx="471491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>
            <a:spLocks noChangeAspect="1"/>
          </p:cNvSpPr>
          <p:nvPr/>
        </p:nvSpPr>
        <p:spPr>
          <a:xfrm>
            <a:off x="1914506" y="2500306"/>
            <a:ext cx="471491" cy="4286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>
            <a:spLocks noChangeAspect="1"/>
          </p:cNvSpPr>
          <p:nvPr/>
        </p:nvSpPr>
        <p:spPr>
          <a:xfrm>
            <a:off x="1928794" y="3000372"/>
            <a:ext cx="771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0V</a:t>
            </a:r>
            <a:endParaRPr lang="cs-CZ" dirty="0"/>
          </a:p>
        </p:txBody>
      </p:sp>
      <p:sp>
        <p:nvSpPr>
          <p:cNvPr id="63" name="TextovéPole 62"/>
          <p:cNvSpPr txBox="1">
            <a:spLocks noChangeAspect="1"/>
          </p:cNvSpPr>
          <p:nvPr/>
        </p:nvSpPr>
        <p:spPr>
          <a:xfrm>
            <a:off x="285720" y="112869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0V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428992" y="114298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2000232" y="250030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87" name="Přímá spojovací čára 86"/>
          <p:cNvCxnSpPr/>
          <p:nvPr/>
        </p:nvCxnSpPr>
        <p:spPr>
          <a:xfrm rot="5400000">
            <a:off x="3543293" y="3614739"/>
            <a:ext cx="2571768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4829177" y="4900623"/>
            <a:ext cx="3486174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5057778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rot="5400000">
            <a:off x="5401316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 rot="5400000">
            <a:off x="5744218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rot="5400000">
            <a:off x="6087121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5400000">
            <a:off x="6430023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rot="5400000">
            <a:off x="6771019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rot="5400000">
            <a:off x="7114557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 rot="5400000">
            <a:off x="7457459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/>
          <p:nvPr/>
        </p:nvCxnSpPr>
        <p:spPr>
          <a:xfrm rot="5400000">
            <a:off x="7800362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rot="5400000">
            <a:off x="8143264" y="489998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>
            <a:off x="4772026" y="4672022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>
            <a:off x="4772026" y="4443420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>
            <a:off x="4772026" y="4214818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>
            <a:off x="4772026" y="3986217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>
            <a:off x="4772026" y="3757615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>
            <a:off x="4772026" y="3529013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>
            <a:off x="4772026" y="3300412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>
            <a:off x="4772026" y="3071810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>
            <a:off x="4772026" y="2843209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>
            <a:off x="4772026" y="2614607"/>
            <a:ext cx="114301" cy="12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3" name="Objekt 112"/>
          <p:cNvGraphicFramePr>
            <a:graphicFrameLocks noChangeAspect="1"/>
          </p:cNvGraphicFramePr>
          <p:nvPr/>
        </p:nvGraphicFramePr>
        <p:xfrm>
          <a:off x="4429124" y="1928802"/>
          <a:ext cx="214314" cy="4745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3" imgW="177480" imgH="393480" progId="Equation.3">
                  <p:embed/>
                </p:oleObj>
              </mc:Choice>
              <mc:Fallback>
                <p:oleObj name="Rovnice" r:id="rId3" imgW="17748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24" y="1928802"/>
                        <a:ext cx="214314" cy="4745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4" name="Objekt 113"/>
          <p:cNvGraphicFramePr>
            <a:graphicFrameLocks noChangeAspect="1"/>
          </p:cNvGraphicFramePr>
          <p:nvPr/>
        </p:nvGraphicFramePr>
        <p:xfrm>
          <a:off x="8143899" y="5014924"/>
          <a:ext cx="357191" cy="4857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Rovnice" r:id="rId5" imgW="190440" imgH="393480" progId="Equation.3">
                  <p:embed/>
                </p:oleObj>
              </mc:Choice>
              <mc:Fallback>
                <p:oleObj name="Rovnice" r:id="rId5" imgW="19044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43899" y="5014924"/>
                        <a:ext cx="357191" cy="48577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17" name="Přímá spojovací čára 116"/>
          <p:cNvCxnSpPr/>
          <p:nvPr/>
        </p:nvCxnSpPr>
        <p:spPr>
          <a:xfrm>
            <a:off x="4857752" y="4214818"/>
            <a:ext cx="9286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5400000">
            <a:off x="5441448" y="4572008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Obdélník 125"/>
          <p:cNvSpPr/>
          <p:nvPr/>
        </p:nvSpPr>
        <p:spPr>
          <a:xfrm>
            <a:off x="6786578" y="3500438"/>
            <a:ext cx="71438" cy="7143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bdélník 126"/>
          <p:cNvSpPr/>
          <p:nvPr/>
        </p:nvSpPr>
        <p:spPr>
          <a:xfrm>
            <a:off x="5774254" y="4204340"/>
            <a:ext cx="71438" cy="7143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9" name="Přímá spojovací čára 128"/>
          <p:cNvCxnSpPr/>
          <p:nvPr/>
        </p:nvCxnSpPr>
        <p:spPr>
          <a:xfrm flipV="1">
            <a:off x="4857752" y="3357562"/>
            <a:ext cx="2226770" cy="153677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TextovéPole 130"/>
          <p:cNvSpPr txBox="1"/>
          <p:nvPr/>
        </p:nvSpPr>
        <p:spPr>
          <a:xfrm>
            <a:off x="285720" y="114298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3V</a:t>
            </a:r>
            <a:endParaRPr lang="cs-CZ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1928794" y="300037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3V</a:t>
            </a:r>
            <a:endParaRPr lang="cs-CZ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3847142" y="114298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0,03A</a:t>
            </a:r>
            <a:endParaRPr lang="cs-CZ" dirty="0"/>
          </a:p>
        </p:txBody>
      </p:sp>
      <p:cxnSp>
        <p:nvCxnSpPr>
          <p:cNvPr id="148" name="Přímá spojovací čára 147"/>
          <p:cNvCxnSpPr/>
          <p:nvPr/>
        </p:nvCxnSpPr>
        <p:spPr>
          <a:xfrm>
            <a:off x="4786314" y="3524822"/>
            <a:ext cx="20002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TextovéPole 151"/>
          <p:cNvSpPr txBox="1"/>
          <p:nvPr/>
        </p:nvSpPr>
        <p:spPr>
          <a:xfrm>
            <a:off x="4929190" y="500063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5643570" y="49884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5286380" y="500063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6357950" y="49884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6000760" y="49884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6680278" y="49884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013084" y="498849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275242" y="113079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6V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1918316" y="300037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6V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3857620" y="114298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0,06A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4286248" y="3321037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0,06</a:t>
            </a:r>
            <a:endParaRPr lang="cs-CZ" sz="1400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4286248" y="2692595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0,09</a:t>
            </a:r>
            <a:endParaRPr lang="cs-CZ" sz="1400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4286248" y="3121223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0,07</a:t>
            </a:r>
            <a:endParaRPr lang="cs-CZ" sz="1400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4286248" y="2906909"/>
            <a:ext cx="571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0,08</a:t>
            </a:r>
            <a:endParaRPr lang="cs-CZ" sz="1400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4286248" y="3786190"/>
            <a:ext cx="571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0,04</a:t>
            </a:r>
            <a:endParaRPr lang="cs-CZ" sz="1400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4286248" y="3571876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0,05</a:t>
            </a:r>
            <a:endParaRPr lang="cs-CZ" sz="1400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4286248" y="4214818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0,02</a:t>
            </a:r>
            <a:endParaRPr lang="cs-CZ" sz="1400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4286248" y="4000504"/>
            <a:ext cx="571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0,03</a:t>
            </a:r>
            <a:endParaRPr lang="cs-CZ" sz="1400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4286248" y="2478281"/>
            <a:ext cx="6429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0,1</a:t>
            </a:r>
            <a:endParaRPr lang="cs-CZ" sz="1400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4286248" y="4478545"/>
            <a:ext cx="571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0,01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57224" y="3628814"/>
                <a:ext cx="2857520" cy="14357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𝐼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0,06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/>
                              <a:ea typeface="Cambria Math"/>
                            </a:rPr>
                            <m:t>Ω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=100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224" y="3628814"/>
                <a:ext cx="2857520" cy="14357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918184" y="5064592"/>
            <a:ext cx="108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18184" y="5124373"/>
            <a:ext cx="108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9659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62" grpId="0"/>
      <p:bldP spid="126" grpId="0" animBg="1"/>
      <p:bldP spid="127" grpId="0" animBg="1"/>
      <p:bldP spid="131" grpId="0"/>
      <p:bldP spid="131" grpId="1"/>
      <p:bldP spid="133" grpId="0"/>
      <p:bldP spid="133" grpId="1"/>
      <p:bldP spid="134" grpId="0"/>
      <p:bldP spid="134" grpId="1"/>
      <p:bldP spid="159" grpId="0"/>
      <p:bldP spid="160" grpId="0"/>
      <p:bldP spid="161" grpId="0"/>
      <p:bldP spid="171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Ohmův zákon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Příklad:</a:t>
            </a:r>
          </a:p>
          <a:p>
            <a:r>
              <a:rPr lang="cs-CZ" sz="2400" dirty="0" smtClean="0"/>
              <a:t>Jaký proud prochází spotřebičem, který je připojen ke zdroji elektrického napětí 230 V? Odpor spotřebiče je 0,46 k</a:t>
            </a:r>
            <a:r>
              <a:rPr lang="el-GR" sz="2400" dirty="0" smtClean="0"/>
              <a:t>Ω</a:t>
            </a:r>
            <a:r>
              <a:rPr lang="cs-CZ" sz="2400" dirty="0" smtClean="0"/>
              <a:t>.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7544" y="2787134"/>
                <a:ext cx="2256067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𝑈</m:t>
                      </m:r>
                      <m:r>
                        <a:rPr lang="cs-CZ" b="0" i="1" smtClean="0">
                          <a:latin typeface="Cambria Math"/>
                        </a:rPr>
                        <m:t>=230</m:t>
                      </m:r>
                      <m:r>
                        <a:rPr lang="cs-CZ" b="0" i="1" smtClean="0">
                          <a:latin typeface="Cambria Math"/>
                        </a:rPr>
                        <m:t>𝑉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𝑅</m:t>
                      </m:r>
                      <m:r>
                        <a:rPr lang="cs-CZ" b="0" i="1" smtClean="0">
                          <a:latin typeface="Cambria Math"/>
                        </a:rPr>
                        <m:t>=0,46</m:t>
                      </m:r>
                      <m:r>
                        <a:rPr lang="cs-CZ" b="0" i="1" smtClean="0">
                          <a:latin typeface="Cambria Math"/>
                        </a:rPr>
                        <m:t>𝑘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=460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𝐼</m:t>
                      </m:r>
                      <m:r>
                        <a:rPr lang="cs-CZ" b="0" i="1" smtClean="0">
                          <a:latin typeface="Cambria Math"/>
                        </a:rPr>
                        <m:t>=? 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787134"/>
                <a:ext cx="2256067" cy="9233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467544" y="3710464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14800" y="2971800"/>
                <a:ext cx="1400512" cy="19604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𝐼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𝐼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230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460</m:t>
                          </m:r>
                        </m:den>
                      </m:f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</m:t>
                          </m:r>
                        </m:e>
                      </m:d>
                    </m:oMath>
                  </m:oMathPara>
                </a14:m>
                <a:endParaRPr lang="cs-CZ" b="0" dirty="0" smtClean="0"/>
              </a:p>
              <a:p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𝐼</m:t>
                      </m:r>
                      <m:r>
                        <a:rPr lang="cs-CZ" b="0" i="1" smtClean="0">
                          <a:latin typeface="Cambria Math"/>
                        </a:rPr>
                        <m:t>=0,5</m:t>
                      </m:r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2971800"/>
                <a:ext cx="1400512" cy="196047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4114800" y="4932273"/>
            <a:ext cx="1033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122725" y="4973987"/>
            <a:ext cx="1033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67544" y="530120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Proud procházející spotřebičem má velikost 0,5 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20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6587737"/>
              </p:ext>
            </p:extLst>
          </p:nvPr>
        </p:nvGraphicFramePr>
        <p:xfrm>
          <a:off x="1547664" y="1414562"/>
          <a:ext cx="6264696" cy="4030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List" r:id="rId3" imgW="6172214" imgH="4030992" progId="Excel.Sheet.12">
                  <p:embed/>
                </p:oleObj>
              </mc:Choice>
              <mc:Fallback>
                <p:oleObj name="List" r:id="rId3" imgW="6172214" imgH="403099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47664" y="1414562"/>
                        <a:ext cx="6264696" cy="40306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54452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Pozn. Do kalkulačky lze dvojím poklepání zadávat hodnoty pro výpočet dané veličiny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>Kalkulačky pro výpočet Ohmova zákona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52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Ohmův zákon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0263" y="1597442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</a:p>
          <a:p>
            <a:r>
              <a:rPr lang="cs-CZ" dirty="0" smtClean="0"/>
              <a:t>K jak velkému napětí je připojen spotřebič, který má odpor 0,0002 M</a:t>
            </a:r>
            <a:r>
              <a:rPr lang="el-GR" dirty="0" smtClean="0"/>
              <a:t>Ω</a:t>
            </a:r>
            <a:r>
              <a:rPr lang="cs-CZ" dirty="0" smtClean="0"/>
              <a:t> ? Spotřebičem prochází proud o velikosti 400mA.</a:t>
            </a:r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309725" y="5229200"/>
            <a:ext cx="1584176" cy="1164704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490773" y="5598201"/>
            <a:ext cx="1222079" cy="426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12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K jak velkému napětí je připojen spotřebič, který má odpor 0,0002 M</a:t>
            </a:r>
            <a:r>
              <a:rPr lang="el-GR" dirty="0" smtClean="0"/>
              <a:t>Ω</a:t>
            </a:r>
            <a:r>
              <a:rPr lang="cs-CZ" dirty="0" smtClean="0"/>
              <a:t> ? Spotřebičem prochází proud o velikosti 400mA.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4" y="1532985"/>
                <a:ext cx="4960717" cy="17543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𝑅</m:t>
                      </m:r>
                      <m:r>
                        <a:rPr lang="cs-CZ" sz="3600" b="0" i="1" smtClean="0">
                          <a:latin typeface="Cambria Math"/>
                        </a:rPr>
                        <m:t>=0,0002</m:t>
                      </m:r>
                      <m:r>
                        <a:rPr lang="cs-CZ" sz="3600" b="0" i="1" smtClean="0">
                          <a:latin typeface="Cambria Math"/>
                        </a:rPr>
                        <m:t>𝑀</m:t>
                      </m:r>
                      <m:r>
                        <m:rPr>
                          <m:sty m:val="p"/>
                        </m:rPr>
                        <a:rPr lang="el-GR" sz="3600" b="0" i="1" smtClean="0">
                          <a:latin typeface="Cambria Math"/>
                          <a:ea typeface="Cambria Math"/>
                        </a:rPr>
                        <m:t>Ω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=200</m:t>
                      </m:r>
                      <m:r>
                        <m:rPr>
                          <m:sty m:val="p"/>
                        </m:rPr>
                        <a:rPr lang="el-GR" sz="3600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cs-CZ" sz="36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𝐼</m:t>
                      </m:r>
                      <m:r>
                        <a:rPr lang="cs-CZ" sz="3600" b="0" i="1" smtClean="0">
                          <a:latin typeface="Cambria Math"/>
                        </a:rPr>
                        <m:t>=400</m:t>
                      </m:r>
                      <m:r>
                        <a:rPr lang="cs-CZ" sz="3600" b="0" i="1" smtClean="0">
                          <a:latin typeface="Cambria Math"/>
                        </a:rPr>
                        <m:t>𝑚𝐴</m:t>
                      </m:r>
                      <m:r>
                        <a:rPr lang="cs-CZ" sz="3600" b="0" i="1" smtClean="0">
                          <a:latin typeface="Cambria Math"/>
                        </a:rPr>
                        <m:t>=0,4</m:t>
                      </m:r>
                      <m:r>
                        <a:rPr lang="cs-CZ" sz="3600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sz="36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𝑈</m:t>
                      </m:r>
                      <m:r>
                        <a:rPr lang="cs-CZ" sz="3600" b="0" i="1" smtClean="0">
                          <a:latin typeface="Cambria Math"/>
                        </a:rPr>
                        <m:t>=?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</a:rPr>
                            <m:t>𝑉</m:t>
                          </m:r>
                        </m:e>
                      </m:d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32985"/>
                <a:ext cx="4960717" cy="175432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79512" y="3443938"/>
                <a:ext cx="4536504" cy="1125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𝐼</m:t>
                      </m:r>
                      <m:r>
                        <a:rPr lang="cs-CZ" sz="36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6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0" i="1" smtClean="0">
                              <a:latin typeface="Cambria Math"/>
                            </a:rPr>
                            <m:t>𝑈</m:t>
                          </m:r>
                        </m:num>
                        <m:den>
                          <m:r>
                            <a:rPr lang="cs-CZ" sz="3600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𝑈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𝑅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𝐼</m:t>
                      </m:r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3443938"/>
                <a:ext cx="4536504" cy="112588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63778" y="4442033"/>
                <a:ext cx="3597203" cy="17543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𝑈</m:t>
                      </m:r>
                      <m:r>
                        <a:rPr lang="cs-CZ" sz="3600" b="0" i="1" smtClean="0">
                          <a:latin typeface="Cambria Math"/>
                        </a:rPr>
                        <m:t>=</m:t>
                      </m:r>
                      <m:r>
                        <a:rPr lang="cs-CZ" sz="3600" b="0" i="1" smtClean="0">
                          <a:latin typeface="Cambria Math"/>
                        </a:rPr>
                        <m:t>𝑅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600" b="0" i="1" smtClean="0">
                          <a:latin typeface="Cambria Math"/>
                          <a:ea typeface="Cambria Math"/>
                        </a:rPr>
                        <m:t>𝐼</m:t>
                      </m:r>
                    </m:oMath>
                  </m:oMathPara>
                </a14:m>
                <a:endParaRPr lang="cs-CZ" sz="3600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latin typeface="Cambria Math"/>
                        </a:rPr>
                        <m:t>𝑈</m:t>
                      </m:r>
                      <m:r>
                        <a:rPr lang="cs-CZ" sz="3600" b="0" i="1" smtClean="0">
                          <a:latin typeface="Cambria Math"/>
                        </a:rPr>
                        <m:t>=200∙0,4</m:t>
                      </m:r>
                      <m:d>
                        <m:dPr>
                          <m:ctrlPr>
                            <a:rPr lang="cs-CZ" sz="36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  <a:ea typeface="Cambria Math"/>
                            </a:rPr>
                            <m:t>𝑉</m:t>
                          </m:r>
                        </m:e>
                      </m:d>
                    </m:oMath>
                  </m:oMathPara>
                </a14:m>
                <a:endParaRPr lang="cs-CZ" sz="3600" b="0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𝑼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𝟖𝟎</m:t>
                      </m:r>
                      <m:r>
                        <a:rPr lang="cs-CZ" sz="3600" b="1" i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Cambria Math"/>
                        </a:rPr>
                        <m:t>𝑽</m:t>
                      </m:r>
                    </m:oMath>
                  </m:oMathPara>
                </a14:m>
                <a:endParaRPr lang="cs-CZ" sz="36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778" y="4442033"/>
                <a:ext cx="3597203" cy="175432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2362380" y="3574833"/>
            <a:ext cx="1970967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611560" y="6094278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1560" y="6165304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395535" y="3301694"/>
            <a:ext cx="4824537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vnoramenný trojúhelník 12"/>
          <p:cNvSpPr/>
          <p:nvPr/>
        </p:nvSpPr>
        <p:spPr>
          <a:xfrm>
            <a:off x="5949704" y="1994549"/>
            <a:ext cx="2376264" cy="18253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6678100" y="311419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94124" y="239411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98080" y="3114190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82156" y="311419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7065828" y="3414495"/>
            <a:ext cx="72008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33347" y="4719031"/>
            <a:ext cx="4427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Spotřebič je připojen k napětí </a:t>
            </a:r>
            <a:r>
              <a:rPr lang="cs-CZ" sz="3600" b="1" dirty="0" smtClean="0">
                <a:solidFill>
                  <a:srgbClr val="FF0000"/>
                </a:solidFill>
              </a:rPr>
              <a:t>80V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nice 24"/>
          <p:cNvCxnSpPr/>
          <p:nvPr/>
        </p:nvCxnSpPr>
        <p:spPr>
          <a:xfrm>
            <a:off x="6084168" y="5919360"/>
            <a:ext cx="10979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084168" y="6021288"/>
            <a:ext cx="10979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ipka nahoru 27">
            <a:hlinkClick r:id="rId5" action="ppaction://hlinksldjump"/>
          </p:cNvPr>
          <p:cNvSpPr/>
          <p:nvPr/>
        </p:nvSpPr>
        <p:spPr>
          <a:xfrm>
            <a:off x="7974244" y="332656"/>
            <a:ext cx="918236" cy="120032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67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 –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823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</TotalTime>
  <Words>438</Words>
  <Application>Microsoft Office PowerPoint</Application>
  <PresentationFormat>Předvádění na obrazovce (4:3)</PresentationFormat>
  <Paragraphs>100</Paragraphs>
  <Slides>10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Administrativní</vt:lpstr>
      <vt:lpstr>Rovnice</vt:lpstr>
      <vt:lpstr>List aplikace Microsoft Excel</vt:lpstr>
      <vt:lpstr>Prezentace aplikace PowerPoint</vt:lpstr>
      <vt:lpstr>Prezentace aplikace PowerPoint</vt:lpstr>
      <vt:lpstr>Ohmův zákon</vt:lpstr>
      <vt:lpstr>Ohmův zákon</vt:lpstr>
      <vt:lpstr>Prezentace aplikace PowerPoint</vt:lpstr>
      <vt:lpstr>Ohmův zákon</vt:lpstr>
      <vt:lpstr>Kalkulačky pro výpočet Ohmova zákona </vt:lpstr>
      <vt:lpstr>Ohmův zákon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Ohmův zákon</dc:title>
  <dc:creator>admin</dc:creator>
  <cp:lastModifiedBy>polan</cp:lastModifiedBy>
  <cp:revision>8</cp:revision>
  <dcterms:created xsi:type="dcterms:W3CDTF">2012-01-07T19:42:35Z</dcterms:created>
  <dcterms:modified xsi:type="dcterms:W3CDTF">2012-01-08T10:30:59Z</dcterms:modified>
</cp:coreProperties>
</file>