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61" r:id="rId5"/>
    <p:sldId id="258" r:id="rId6"/>
    <p:sldId id="257" r:id="rId7"/>
    <p:sldId id="259" r:id="rId8"/>
    <p:sldId id="260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72AF855-E39D-4B58-8C75-C09BDC2FB6D4}" type="datetimeFigureOut">
              <a:rPr lang="cs-CZ" smtClean="0"/>
              <a:t>25.2.2012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B95BB90-04AF-4DFB-B9CE-305540410C1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3.wmf"/><Relationship Id="rId9" Type="http://schemas.openxmlformats.org/officeDocument/2006/relationships/slide" Target="slide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slide" Target="slide6.xml"/><Relationship Id="rId5" Type="http://schemas.openxmlformats.org/officeDocument/2006/relationships/oleObject" Target="../embeddings/oleObject5.bin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oleObject" Target="../embeddings/oleObject6.bin"/><Relationship Id="rId7" Type="http://schemas.openxmlformats.org/officeDocument/2006/relationships/slide" Target="slide5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7.bin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10.bin"/><Relationship Id="rId5" Type="http://schemas.openxmlformats.org/officeDocument/2006/relationships/image" Target="../media/image9.wmf"/><Relationship Id="rId4" Type="http://schemas.openxmlformats.org/officeDocument/2006/relationships/oleObject" Target="../embeddings/oleObject9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7762061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LEDEN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2012 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VY_32_INOVACE_17_8._ROČNÍK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ZÁVISLOST_ELEKTRICKÉHO_ODPORU_NA_VLASTNOSTECH_VODIČE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5894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7129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Výukový materiál slouží k vyložení látky – Závislost elektrického odporu na vlastnostech vodiče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4 – závislost odporu na délce a průřezu kovového vodiče - animace.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5 – závislost odporu na teplotě kovového vodiče - animace.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6 – vzorec pro výpočet odporu vodiče.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</a:t>
            </a:r>
            <a:r>
              <a:rPr lang="cs-CZ" dirty="0"/>
              <a:t>7</a:t>
            </a:r>
            <a:r>
              <a:rPr lang="cs-CZ" dirty="0" smtClean="0"/>
              <a:t> – tabulka se základními hodnotami </a:t>
            </a:r>
            <a:r>
              <a:rPr lang="el-GR" dirty="0" smtClean="0"/>
              <a:t>ρ</a:t>
            </a:r>
            <a:r>
              <a:rPr lang="cs-CZ" dirty="0" smtClean="0"/>
              <a:t>.</a:t>
            </a:r>
          </a:p>
          <a:p>
            <a:pPr marL="285750" indent="-285750">
              <a:buFontTx/>
              <a:buChar char="-"/>
            </a:pPr>
            <a:r>
              <a:rPr lang="cs-CZ" dirty="0"/>
              <a:t>snímek </a:t>
            </a:r>
            <a:r>
              <a:rPr lang="cs-CZ" dirty="0" smtClean="0"/>
              <a:t>8 -  rezistor.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9-  vzorový příklad. 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813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/>
              <a:t>Závislost elektrického odporu na vlastnostech vodiče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1546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57224" y="928670"/>
            <a:ext cx="1500198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2071670" y="1714488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>
            <a:endCxn id="2" idx="3"/>
          </p:cNvCxnSpPr>
          <p:nvPr/>
        </p:nvCxnSpPr>
        <p:spPr>
          <a:xfrm rot="10800000">
            <a:off x="2357422" y="1000108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28596" y="1000108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-285784" y="1714488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928662" y="2071678"/>
            <a:ext cx="1500198" cy="7143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>
            <a:stCxn id="14" idx="3"/>
          </p:cNvCxnSpPr>
          <p:nvPr/>
        </p:nvCxnSpPr>
        <p:spPr>
          <a:xfrm>
            <a:off x="2428860" y="2428868"/>
            <a:ext cx="3571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stCxn id="14" idx="1"/>
          </p:cNvCxnSpPr>
          <p:nvPr/>
        </p:nvCxnSpPr>
        <p:spPr>
          <a:xfrm rot="10800000">
            <a:off x="428596" y="2428868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1000100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107153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1152500" y="221240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5400000">
            <a:off x="1223938" y="221240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1304900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137633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1457300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>
            <a:off x="152873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1609700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>
            <a:off x="168113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1762100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5400000">
            <a:off x="183353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5400000">
            <a:off x="1914500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198593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2066900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rot="5400000">
            <a:off x="213833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rot="5400000">
            <a:off x="2219300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rot="5400000">
            <a:off x="229073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Šipka dolů 40"/>
          <p:cNvSpPr/>
          <p:nvPr/>
        </p:nvSpPr>
        <p:spPr>
          <a:xfrm rot="10800000">
            <a:off x="1000100" y="2285992"/>
            <a:ext cx="142876" cy="4286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42" name="Objekt 41"/>
          <p:cNvGraphicFramePr>
            <a:graphicFrameLocks noChangeAspect="1"/>
          </p:cNvGraphicFramePr>
          <p:nvPr/>
        </p:nvGraphicFramePr>
        <p:xfrm>
          <a:off x="1357290" y="2786058"/>
          <a:ext cx="571504" cy="5715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Rovnice" r:id="rId3" imgW="164880" imgH="164880" progId="Equation.3">
                  <p:embed/>
                </p:oleObj>
              </mc:Choice>
              <mc:Fallback>
                <p:oleObj name="Rovnice" r:id="rId3" imgW="164880" imgH="1648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7290" y="2786058"/>
                        <a:ext cx="571504" cy="571504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" name="Obdélník 43"/>
          <p:cNvSpPr/>
          <p:nvPr/>
        </p:nvSpPr>
        <p:spPr>
          <a:xfrm>
            <a:off x="4429124" y="928670"/>
            <a:ext cx="3286148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857224" y="4000504"/>
            <a:ext cx="1500198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6" name="Přímá spojovací čára 45"/>
          <p:cNvCxnSpPr/>
          <p:nvPr/>
        </p:nvCxnSpPr>
        <p:spPr>
          <a:xfrm rot="5400000">
            <a:off x="2071670" y="4857760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rot="10800000">
            <a:off x="2357422" y="4143380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šipka 47"/>
          <p:cNvCxnSpPr/>
          <p:nvPr/>
        </p:nvCxnSpPr>
        <p:spPr>
          <a:xfrm>
            <a:off x="428596" y="4143380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 rot="5400000">
            <a:off x="-285784" y="4857760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Zaoblený obdélník 49"/>
          <p:cNvSpPr/>
          <p:nvPr/>
        </p:nvSpPr>
        <p:spPr>
          <a:xfrm>
            <a:off x="928662" y="5214950"/>
            <a:ext cx="1500198" cy="7143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50"/>
          <p:cNvCxnSpPr>
            <a:stCxn id="50" idx="3"/>
          </p:cNvCxnSpPr>
          <p:nvPr/>
        </p:nvCxnSpPr>
        <p:spPr>
          <a:xfrm>
            <a:off x="2428860" y="5572140"/>
            <a:ext cx="35719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>
            <a:stCxn id="50" idx="1"/>
          </p:cNvCxnSpPr>
          <p:nvPr/>
        </p:nvCxnSpPr>
        <p:spPr>
          <a:xfrm rot="10800000">
            <a:off x="428596" y="5572140"/>
            <a:ext cx="5000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rot="5400000">
            <a:off x="1000100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 rot="5400000">
            <a:off x="1071538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rot="5400000">
            <a:off x="1152500" y="5355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rot="5400000">
            <a:off x="1223938" y="5355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5400000">
            <a:off x="1304900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čára 57"/>
          <p:cNvCxnSpPr/>
          <p:nvPr/>
        </p:nvCxnSpPr>
        <p:spPr>
          <a:xfrm rot="5400000">
            <a:off x="1376338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ovací čára 58"/>
          <p:cNvCxnSpPr/>
          <p:nvPr/>
        </p:nvCxnSpPr>
        <p:spPr>
          <a:xfrm rot="5400000">
            <a:off x="1457300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>
            <a:off x="1528738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čára 60"/>
          <p:cNvCxnSpPr/>
          <p:nvPr/>
        </p:nvCxnSpPr>
        <p:spPr>
          <a:xfrm rot="5400000">
            <a:off x="1609700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5400000">
            <a:off x="1681138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ovací čára 62"/>
          <p:cNvCxnSpPr/>
          <p:nvPr/>
        </p:nvCxnSpPr>
        <p:spPr>
          <a:xfrm rot="5400000">
            <a:off x="1762100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/>
          <p:nvPr/>
        </p:nvCxnSpPr>
        <p:spPr>
          <a:xfrm rot="5400000">
            <a:off x="1833538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/>
          <p:nvPr/>
        </p:nvCxnSpPr>
        <p:spPr>
          <a:xfrm rot="5400000">
            <a:off x="1914500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 rot="5400000">
            <a:off x="1985938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/>
          <p:nvPr/>
        </p:nvCxnSpPr>
        <p:spPr>
          <a:xfrm rot="5400000">
            <a:off x="2066900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 rot="5400000">
            <a:off x="2138338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rot="5400000">
            <a:off x="2219300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rot="5400000">
            <a:off x="2290738" y="535782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Šipka dolů 70"/>
          <p:cNvSpPr/>
          <p:nvPr/>
        </p:nvSpPr>
        <p:spPr>
          <a:xfrm rot="10800000">
            <a:off x="1000100" y="5429264"/>
            <a:ext cx="142876" cy="4286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0179" name="Object 3"/>
          <p:cNvGraphicFramePr>
            <a:graphicFrameLocks noChangeAspect="1"/>
          </p:cNvGraphicFramePr>
          <p:nvPr/>
        </p:nvGraphicFramePr>
        <p:xfrm>
          <a:off x="1357290" y="5929330"/>
          <a:ext cx="571500" cy="57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Rovnice" r:id="rId5" imgW="164880" imgH="164880" progId="Equation.3">
                  <p:embed/>
                </p:oleObj>
              </mc:Choice>
              <mc:Fallback>
                <p:oleObj name="Rovnice" r:id="rId5" imgW="164880" imgH="1648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7290" y="5929330"/>
                        <a:ext cx="571500" cy="571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73" name="Přímá spojovací čára 72"/>
          <p:cNvCxnSpPr/>
          <p:nvPr/>
        </p:nvCxnSpPr>
        <p:spPr>
          <a:xfrm rot="5400000">
            <a:off x="7429520" y="1714488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šipka 73"/>
          <p:cNvCxnSpPr/>
          <p:nvPr/>
        </p:nvCxnSpPr>
        <p:spPr>
          <a:xfrm rot="10800000">
            <a:off x="7715272" y="1000108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šipka 74"/>
          <p:cNvCxnSpPr/>
          <p:nvPr/>
        </p:nvCxnSpPr>
        <p:spPr>
          <a:xfrm>
            <a:off x="3980574" y="1000109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 rot="5400000">
            <a:off x="3266194" y="1714489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" name="Zaoblený obdélník 76"/>
          <p:cNvSpPr/>
          <p:nvPr/>
        </p:nvSpPr>
        <p:spPr>
          <a:xfrm>
            <a:off x="5286380" y="2071678"/>
            <a:ext cx="1500198" cy="7143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8" name="Přímá spojovací čára 77"/>
          <p:cNvCxnSpPr>
            <a:stCxn id="77" idx="3"/>
          </p:cNvCxnSpPr>
          <p:nvPr/>
        </p:nvCxnSpPr>
        <p:spPr>
          <a:xfrm>
            <a:off x="6786578" y="2428868"/>
            <a:ext cx="13573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>
            <a:stCxn id="77" idx="1"/>
          </p:cNvCxnSpPr>
          <p:nvPr/>
        </p:nvCxnSpPr>
        <p:spPr>
          <a:xfrm rot="10800000">
            <a:off x="4000496" y="2428868"/>
            <a:ext cx="12858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 rot="5400000">
            <a:off x="535781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ovací čára 80"/>
          <p:cNvCxnSpPr/>
          <p:nvPr/>
        </p:nvCxnSpPr>
        <p:spPr>
          <a:xfrm rot="5400000">
            <a:off x="5429256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ovací čára 81"/>
          <p:cNvCxnSpPr/>
          <p:nvPr/>
        </p:nvCxnSpPr>
        <p:spPr>
          <a:xfrm rot="5400000">
            <a:off x="5510218" y="221240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ovací čára 82"/>
          <p:cNvCxnSpPr/>
          <p:nvPr/>
        </p:nvCxnSpPr>
        <p:spPr>
          <a:xfrm rot="5400000">
            <a:off x="5581656" y="2212406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 rot="5400000">
            <a:off x="566261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rot="5400000">
            <a:off x="5734056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rot="5400000">
            <a:off x="581501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 rot="5400000">
            <a:off x="5886456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ovací čára 87"/>
          <p:cNvCxnSpPr/>
          <p:nvPr/>
        </p:nvCxnSpPr>
        <p:spPr>
          <a:xfrm rot="5400000">
            <a:off x="596741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ovací čára 88"/>
          <p:cNvCxnSpPr/>
          <p:nvPr/>
        </p:nvCxnSpPr>
        <p:spPr>
          <a:xfrm rot="5400000">
            <a:off x="6038856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ovací čára 89"/>
          <p:cNvCxnSpPr/>
          <p:nvPr/>
        </p:nvCxnSpPr>
        <p:spPr>
          <a:xfrm rot="5400000">
            <a:off x="611981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 rot="5400000">
            <a:off x="6191256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ovací čára 91"/>
          <p:cNvCxnSpPr/>
          <p:nvPr/>
        </p:nvCxnSpPr>
        <p:spPr>
          <a:xfrm rot="5400000">
            <a:off x="627221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ovací čára 92"/>
          <p:cNvCxnSpPr/>
          <p:nvPr/>
        </p:nvCxnSpPr>
        <p:spPr>
          <a:xfrm rot="5400000">
            <a:off x="6343656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/>
          <p:nvPr/>
        </p:nvCxnSpPr>
        <p:spPr>
          <a:xfrm rot="5400000">
            <a:off x="642461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 rot="5400000">
            <a:off x="6496056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 rot="5400000">
            <a:off x="6577018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ovací čára 96"/>
          <p:cNvCxnSpPr/>
          <p:nvPr/>
        </p:nvCxnSpPr>
        <p:spPr>
          <a:xfrm rot="5400000">
            <a:off x="6648456" y="221455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Šipka dolů 97"/>
          <p:cNvSpPr/>
          <p:nvPr/>
        </p:nvSpPr>
        <p:spPr>
          <a:xfrm rot="10800000">
            <a:off x="5357818" y="2285992"/>
            <a:ext cx="142876" cy="4286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0180" name="Object 4"/>
          <p:cNvGraphicFramePr>
            <a:graphicFrameLocks noChangeAspect="1"/>
          </p:cNvGraphicFramePr>
          <p:nvPr/>
        </p:nvGraphicFramePr>
        <p:xfrm>
          <a:off x="5786446" y="2857496"/>
          <a:ext cx="571500" cy="57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Rovnice" r:id="rId7" imgW="164880" imgH="164880" progId="Equation.3">
                  <p:embed/>
                </p:oleObj>
              </mc:Choice>
              <mc:Fallback>
                <p:oleObj name="Rovnice" r:id="rId7" imgW="164880" imgH="1648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86446" y="2857496"/>
                        <a:ext cx="571500" cy="571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1986" y="-188813"/>
            <a:ext cx="8682014" cy="1143000"/>
          </a:xfrm>
        </p:spPr>
        <p:txBody>
          <a:bodyPr/>
          <a:lstStyle/>
          <a:p>
            <a:r>
              <a:rPr lang="cs-CZ" dirty="0" smtClean="0"/>
              <a:t>Změna elektrického odporu na velikosti vodiče</a:t>
            </a:r>
            <a:endParaRPr lang="cs-CZ" dirty="0"/>
          </a:p>
        </p:txBody>
      </p:sp>
      <p:sp>
        <p:nvSpPr>
          <p:cNvPr id="99" name="Šipka doprava 98">
            <a:hlinkClick r:id="rId9" action="ppaction://hlinksldjump"/>
          </p:cNvPr>
          <p:cNvSpPr/>
          <p:nvPr/>
        </p:nvSpPr>
        <p:spPr>
          <a:xfrm>
            <a:off x="8028384" y="5161756"/>
            <a:ext cx="864096" cy="5715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375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500"/>
                            </p:stCondLst>
                            <p:childTnLst>
                              <p:par>
                                <p:cTn id="7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000"/>
                            </p:stCondLst>
                            <p:childTnLst>
                              <p:par>
                                <p:cTn id="7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500"/>
                            </p:stCondLst>
                            <p:childTnLst>
                              <p:par>
                                <p:cTn id="82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500"/>
                            </p:stCondLst>
                            <p:childTnLst>
                              <p:par>
                                <p:cTn id="90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3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6827E-7 L 0.07101 2.6827E-7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2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5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63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12587 4.07407E-6 " pathEditMode="relative" rAng="0" ptsTypes="AA">
                                      <p:cBhvr>
                                        <p:cTn id="185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0" dur="500"/>
                                        <p:tgtEl>
                                          <p:spTgt spid="50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1" fill="hold">
                      <p:stCondLst>
                        <p:cond delay="indefinite"/>
                      </p:stCondLst>
                      <p:childTnLst>
                        <p:par>
                          <p:cTn id="252" fill="hold">
                            <p:stCondLst>
                              <p:cond delay="0"/>
                            </p:stCondLst>
                            <p:childTnLst>
                              <p:par>
                                <p:cTn id="2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1" fill="hold">
                      <p:stCondLst>
                        <p:cond delay="indefinite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63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2.96296E-6 L 0.0316 -2.96296E-6 " pathEditMode="relative" rAng="0" ptsTypes="AA">
                                      <p:cBhvr>
                                        <p:cTn id="274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41" grpId="0" animBg="1"/>
      <p:bldP spid="41" grpId="1" animBg="1"/>
      <p:bldP spid="50" grpId="0" animBg="1"/>
      <p:bldP spid="71" grpId="0" animBg="1"/>
      <p:bldP spid="71" grpId="1" animBg="1"/>
      <p:bldP spid="77" grpId="0" animBg="1"/>
      <p:bldP spid="98" grpId="0" animBg="1"/>
      <p:bldP spid="98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95508" y="785794"/>
            <a:ext cx="3286148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" name="Přímá spojovací čára 72"/>
          <p:cNvCxnSpPr/>
          <p:nvPr/>
        </p:nvCxnSpPr>
        <p:spPr>
          <a:xfrm rot="5400000">
            <a:off x="5295904" y="1571612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šipka 73"/>
          <p:cNvCxnSpPr/>
          <p:nvPr/>
        </p:nvCxnSpPr>
        <p:spPr>
          <a:xfrm rot="10800000">
            <a:off x="5581656" y="857232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šipka 74"/>
          <p:cNvCxnSpPr/>
          <p:nvPr/>
        </p:nvCxnSpPr>
        <p:spPr>
          <a:xfrm>
            <a:off x="1846958" y="857233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75"/>
          <p:cNvCxnSpPr/>
          <p:nvPr/>
        </p:nvCxnSpPr>
        <p:spPr>
          <a:xfrm rot="5400000">
            <a:off x="1132578" y="1571613"/>
            <a:ext cx="14287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aoblený obdélník 6"/>
          <p:cNvSpPr/>
          <p:nvPr/>
        </p:nvSpPr>
        <p:spPr>
          <a:xfrm>
            <a:off x="3152764" y="1928802"/>
            <a:ext cx="1500198" cy="7143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ovací čára 77"/>
          <p:cNvCxnSpPr>
            <a:stCxn id="7" idx="3"/>
          </p:cNvCxnSpPr>
          <p:nvPr/>
        </p:nvCxnSpPr>
        <p:spPr>
          <a:xfrm>
            <a:off x="4652962" y="2285992"/>
            <a:ext cx="13573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78"/>
          <p:cNvCxnSpPr>
            <a:stCxn id="7" idx="1"/>
          </p:cNvCxnSpPr>
          <p:nvPr/>
        </p:nvCxnSpPr>
        <p:spPr>
          <a:xfrm rot="10800000">
            <a:off x="1866880" y="2285992"/>
            <a:ext cx="12858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79"/>
          <p:cNvCxnSpPr/>
          <p:nvPr/>
        </p:nvCxnSpPr>
        <p:spPr>
          <a:xfrm rot="5400000">
            <a:off x="3224202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80"/>
          <p:cNvCxnSpPr/>
          <p:nvPr/>
        </p:nvCxnSpPr>
        <p:spPr>
          <a:xfrm rot="5400000">
            <a:off x="3295640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81"/>
          <p:cNvCxnSpPr/>
          <p:nvPr/>
        </p:nvCxnSpPr>
        <p:spPr>
          <a:xfrm rot="5400000">
            <a:off x="3376602" y="2069530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82"/>
          <p:cNvCxnSpPr/>
          <p:nvPr/>
        </p:nvCxnSpPr>
        <p:spPr>
          <a:xfrm rot="5400000">
            <a:off x="3448040" y="2069530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83"/>
          <p:cNvCxnSpPr/>
          <p:nvPr/>
        </p:nvCxnSpPr>
        <p:spPr>
          <a:xfrm rot="5400000">
            <a:off x="3529002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84"/>
          <p:cNvCxnSpPr/>
          <p:nvPr/>
        </p:nvCxnSpPr>
        <p:spPr>
          <a:xfrm rot="5400000">
            <a:off x="3600440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85"/>
          <p:cNvCxnSpPr/>
          <p:nvPr/>
        </p:nvCxnSpPr>
        <p:spPr>
          <a:xfrm rot="5400000">
            <a:off x="3681402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86"/>
          <p:cNvCxnSpPr/>
          <p:nvPr/>
        </p:nvCxnSpPr>
        <p:spPr>
          <a:xfrm rot="5400000">
            <a:off x="3752840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87"/>
          <p:cNvCxnSpPr/>
          <p:nvPr/>
        </p:nvCxnSpPr>
        <p:spPr>
          <a:xfrm rot="5400000">
            <a:off x="3833802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88"/>
          <p:cNvCxnSpPr/>
          <p:nvPr/>
        </p:nvCxnSpPr>
        <p:spPr>
          <a:xfrm rot="5400000">
            <a:off x="3905240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89"/>
          <p:cNvCxnSpPr/>
          <p:nvPr/>
        </p:nvCxnSpPr>
        <p:spPr>
          <a:xfrm rot="5400000">
            <a:off x="3986202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90"/>
          <p:cNvCxnSpPr/>
          <p:nvPr/>
        </p:nvCxnSpPr>
        <p:spPr>
          <a:xfrm rot="5400000">
            <a:off x="4057640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91"/>
          <p:cNvCxnSpPr/>
          <p:nvPr/>
        </p:nvCxnSpPr>
        <p:spPr>
          <a:xfrm rot="5400000">
            <a:off x="4138602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92"/>
          <p:cNvCxnSpPr/>
          <p:nvPr/>
        </p:nvCxnSpPr>
        <p:spPr>
          <a:xfrm rot="5400000">
            <a:off x="4210040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93"/>
          <p:cNvCxnSpPr/>
          <p:nvPr/>
        </p:nvCxnSpPr>
        <p:spPr>
          <a:xfrm rot="5400000">
            <a:off x="4291002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94"/>
          <p:cNvCxnSpPr/>
          <p:nvPr/>
        </p:nvCxnSpPr>
        <p:spPr>
          <a:xfrm rot="5400000">
            <a:off x="4362440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95"/>
          <p:cNvCxnSpPr/>
          <p:nvPr/>
        </p:nvCxnSpPr>
        <p:spPr>
          <a:xfrm rot="5400000">
            <a:off x="4443402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96"/>
          <p:cNvCxnSpPr/>
          <p:nvPr/>
        </p:nvCxnSpPr>
        <p:spPr>
          <a:xfrm rot="5400000">
            <a:off x="4514840" y="2071678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Šipka dolů 27"/>
          <p:cNvSpPr/>
          <p:nvPr/>
        </p:nvSpPr>
        <p:spPr>
          <a:xfrm rot="10800000">
            <a:off x="3224202" y="2143116"/>
            <a:ext cx="142876" cy="4286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9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845682"/>
              </p:ext>
            </p:extLst>
          </p:nvPr>
        </p:nvGraphicFramePr>
        <p:xfrm>
          <a:off x="3652830" y="2714620"/>
          <a:ext cx="571500" cy="57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Rovnice" r:id="rId3" imgW="164880" imgH="164880" progId="Equation.3">
                  <p:embed/>
                </p:oleObj>
              </mc:Choice>
              <mc:Fallback>
                <p:oleObj name="Rovnice" r:id="rId3" imgW="164880" imgH="1648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52830" y="2714620"/>
                        <a:ext cx="571500" cy="571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" name="Obdélník 29"/>
          <p:cNvSpPr/>
          <p:nvPr/>
        </p:nvSpPr>
        <p:spPr>
          <a:xfrm>
            <a:off x="2309803" y="3789040"/>
            <a:ext cx="3286148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čára 72"/>
          <p:cNvCxnSpPr/>
          <p:nvPr/>
        </p:nvCxnSpPr>
        <p:spPr>
          <a:xfrm flipH="1">
            <a:off x="6010284" y="3860478"/>
            <a:ext cx="14295" cy="22299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73"/>
          <p:cNvCxnSpPr/>
          <p:nvPr/>
        </p:nvCxnSpPr>
        <p:spPr>
          <a:xfrm rot="10800000">
            <a:off x="5595951" y="3860478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74"/>
          <p:cNvCxnSpPr/>
          <p:nvPr/>
        </p:nvCxnSpPr>
        <p:spPr>
          <a:xfrm>
            <a:off x="1861253" y="3860479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75"/>
          <p:cNvCxnSpPr/>
          <p:nvPr/>
        </p:nvCxnSpPr>
        <p:spPr>
          <a:xfrm flipH="1">
            <a:off x="1846958" y="3860479"/>
            <a:ext cx="14295" cy="22299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Zaoblený obdélník 34"/>
          <p:cNvSpPr/>
          <p:nvPr/>
        </p:nvSpPr>
        <p:spPr>
          <a:xfrm>
            <a:off x="3150444" y="5733256"/>
            <a:ext cx="1500198" cy="71438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ovací čára 77"/>
          <p:cNvCxnSpPr>
            <a:stCxn id="35" idx="3"/>
          </p:cNvCxnSpPr>
          <p:nvPr/>
        </p:nvCxnSpPr>
        <p:spPr>
          <a:xfrm>
            <a:off x="4650642" y="6090446"/>
            <a:ext cx="135732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78"/>
          <p:cNvCxnSpPr>
            <a:stCxn id="35" idx="1"/>
          </p:cNvCxnSpPr>
          <p:nvPr/>
        </p:nvCxnSpPr>
        <p:spPr>
          <a:xfrm rot="10800000">
            <a:off x="1864560" y="6090446"/>
            <a:ext cx="12858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79"/>
          <p:cNvCxnSpPr/>
          <p:nvPr/>
        </p:nvCxnSpPr>
        <p:spPr>
          <a:xfrm rot="5400000">
            <a:off x="3221882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80"/>
          <p:cNvCxnSpPr/>
          <p:nvPr/>
        </p:nvCxnSpPr>
        <p:spPr>
          <a:xfrm rot="5400000">
            <a:off x="3293320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81"/>
          <p:cNvCxnSpPr/>
          <p:nvPr/>
        </p:nvCxnSpPr>
        <p:spPr>
          <a:xfrm rot="5400000">
            <a:off x="3374282" y="587398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čára 82"/>
          <p:cNvCxnSpPr/>
          <p:nvPr/>
        </p:nvCxnSpPr>
        <p:spPr>
          <a:xfrm rot="5400000">
            <a:off x="3445720" y="5873984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83"/>
          <p:cNvCxnSpPr/>
          <p:nvPr/>
        </p:nvCxnSpPr>
        <p:spPr>
          <a:xfrm rot="5400000">
            <a:off x="3526682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84"/>
          <p:cNvCxnSpPr/>
          <p:nvPr/>
        </p:nvCxnSpPr>
        <p:spPr>
          <a:xfrm rot="5400000">
            <a:off x="3598120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85"/>
          <p:cNvCxnSpPr/>
          <p:nvPr/>
        </p:nvCxnSpPr>
        <p:spPr>
          <a:xfrm rot="5400000">
            <a:off x="3679082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86"/>
          <p:cNvCxnSpPr/>
          <p:nvPr/>
        </p:nvCxnSpPr>
        <p:spPr>
          <a:xfrm rot="5400000">
            <a:off x="3750520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87"/>
          <p:cNvCxnSpPr/>
          <p:nvPr/>
        </p:nvCxnSpPr>
        <p:spPr>
          <a:xfrm rot="5400000">
            <a:off x="3831482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88"/>
          <p:cNvCxnSpPr/>
          <p:nvPr/>
        </p:nvCxnSpPr>
        <p:spPr>
          <a:xfrm rot="5400000">
            <a:off x="3902920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89"/>
          <p:cNvCxnSpPr/>
          <p:nvPr/>
        </p:nvCxnSpPr>
        <p:spPr>
          <a:xfrm rot="5400000">
            <a:off x="3983882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90"/>
          <p:cNvCxnSpPr/>
          <p:nvPr/>
        </p:nvCxnSpPr>
        <p:spPr>
          <a:xfrm rot="5400000">
            <a:off x="4055320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91"/>
          <p:cNvCxnSpPr/>
          <p:nvPr/>
        </p:nvCxnSpPr>
        <p:spPr>
          <a:xfrm rot="5400000">
            <a:off x="4136282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92"/>
          <p:cNvCxnSpPr/>
          <p:nvPr/>
        </p:nvCxnSpPr>
        <p:spPr>
          <a:xfrm rot="5400000">
            <a:off x="4207720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93"/>
          <p:cNvCxnSpPr/>
          <p:nvPr/>
        </p:nvCxnSpPr>
        <p:spPr>
          <a:xfrm rot="5400000">
            <a:off x="4288682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94"/>
          <p:cNvCxnSpPr/>
          <p:nvPr/>
        </p:nvCxnSpPr>
        <p:spPr>
          <a:xfrm rot="5400000">
            <a:off x="4360120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95"/>
          <p:cNvCxnSpPr/>
          <p:nvPr/>
        </p:nvCxnSpPr>
        <p:spPr>
          <a:xfrm rot="5400000">
            <a:off x="4441082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96"/>
          <p:cNvCxnSpPr/>
          <p:nvPr/>
        </p:nvCxnSpPr>
        <p:spPr>
          <a:xfrm rot="5400000">
            <a:off x="4512520" y="5876132"/>
            <a:ext cx="1428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Šipka dolů 55"/>
          <p:cNvSpPr/>
          <p:nvPr/>
        </p:nvSpPr>
        <p:spPr>
          <a:xfrm rot="10800000">
            <a:off x="3221882" y="5947570"/>
            <a:ext cx="142876" cy="4286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7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21765233"/>
              </p:ext>
            </p:extLst>
          </p:nvPr>
        </p:nvGraphicFramePr>
        <p:xfrm>
          <a:off x="3622121" y="6364101"/>
          <a:ext cx="571500" cy="571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Rovnice" r:id="rId5" imgW="164880" imgH="164880" progId="Equation.3">
                  <p:embed/>
                </p:oleObj>
              </mc:Choice>
              <mc:Fallback>
                <p:oleObj name="Rovnice" r:id="rId5" imgW="164880" imgH="1648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622121" y="6364101"/>
                        <a:ext cx="571500" cy="5715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6" name="Skupina 65"/>
          <p:cNvGrpSpPr/>
          <p:nvPr/>
        </p:nvGrpSpPr>
        <p:grpSpPr>
          <a:xfrm>
            <a:off x="3594518" y="4021305"/>
            <a:ext cx="454880" cy="1370209"/>
            <a:chOff x="3570661" y="4073305"/>
            <a:chExt cx="454880" cy="1370209"/>
          </a:xfrm>
        </p:grpSpPr>
        <p:sp>
          <p:nvSpPr>
            <p:cNvPr id="64" name="Obdélník 63"/>
            <p:cNvSpPr/>
            <p:nvPr/>
          </p:nvSpPr>
          <p:spPr>
            <a:xfrm>
              <a:off x="3570661" y="4507410"/>
              <a:ext cx="454880" cy="936104"/>
            </a:xfrm>
            <a:prstGeom prst="rect">
              <a:avLst/>
            </a:prstGeom>
            <a:solidFill>
              <a:srgbClr val="F75FD6"/>
            </a:solidFill>
            <a:ln>
              <a:solidFill>
                <a:srgbClr val="F75F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Volný tvar 64"/>
            <p:cNvSpPr/>
            <p:nvPr/>
          </p:nvSpPr>
          <p:spPr>
            <a:xfrm>
              <a:off x="3621038" y="4073305"/>
              <a:ext cx="360040" cy="446053"/>
            </a:xfrm>
            <a:custGeom>
              <a:avLst/>
              <a:gdLst>
                <a:gd name="connsiteX0" fmla="*/ 81481 w 443620"/>
                <a:gd name="connsiteY0" fmla="*/ 672275 h 690382"/>
                <a:gd name="connsiteX1" fmla="*/ 36214 w 443620"/>
                <a:gd name="connsiteY1" fmla="*/ 663222 h 690382"/>
                <a:gd name="connsiteX2" fmla="*/ 0 w 443620"/>
                <a:gd name="connsiteY2" fmla="*/ 608901 h 690382"/>
                <a:gd name="connsiteX3" fmla="*/ 18107 w 443620"/>
                <a:gd name="connsiteY3" fmla="*/ 436885 h 690382"/>
                <a:gd name="connsiteX4" fmla="*/ 27160 w 443620"/>
                <a:gd name="connsiteY4" fmla="*/ 400671 h 690382"/>
                <a:gd name="connsiteX5" fmla="*/ 108641 w 443620"/>
                <a:gd name="connsiteY5" fmla="*/ 310137 h 690382"/>
                <a:gd name="connsiteX6" fmla="*/ 172016 w 443620"/>
                <a:gd name="connsiteY6" fmla="*/ 228656 h 690382"/>
                <a:gd name="connsiteX7" fmla="*/ 199176 w 443620"/>
                <a:gd name="connsiteY7" fmla="*/ 165281 h 690382"/>
                <a:gd name="connsiteX8" fmla="*/ 226337 w 443620"/>
                <a:gd name="connsiteY8" fmla="*/ 110961 h 690382"/>
                <a:gd name="connsiteX9" fmla="*/ 235390 w 443620"/>
                <a:gd name="connsiteY9" fmla="*/ 83800 h 690382"/>
                <a:gd name="connsiteX10" fmla="*/ 244443 w 443620"/>
                <a:gd name="connsiteY10" fmla="*/ 2319 h 690382"/>
                <a:gd name="connsiteX11" fmla="*/ 262550 w 443620"/>
                <a:gd name="connsiteY11" fmla="*/ 56640 h 690382"/>
                <a:gd name="connsiteX12" fmla="*/ 280657 w 443620"/>
                <a:gd name="connsiteY12" fmla="*/ 165281 h 690382"/>
                <a:gd name="connsiteX13" fmla="*/ 289711 w 443620"/>
                <a:gd name="connsiteY13" fmla="*/ 192442 h 690382"/>
                <a:gd name="connsiteX14" fmla="*/ 325925 w 443620"/>
                <a:gd name="connsiteY14" fmla="*/ 292030 h 690382"/>
                <a:gd name="connsiteX15" fmla="*/ 334978 w 443620"/>
                <a:gd name="connsiteY15" fmla="*/ 328244 h 690382"/>
                <a:gd name="connsiteX16" fmla="*/ 371192 w 443620"/>
                <a:gd name="connsiteY16" fmla="*/ 382565 h 690382"/>
                <a:gd name="connsiteX17" fmla="*/ 389299 w 443620"/>
                <a:gd name="connsiteY17" fmla="*/ 409725 h 690382"/>
                <a:gd name="connsiteX18" fmla="*/ 407406 w 443620"/>
                <a:gd name="connsiteY18" fmla="*/ 436885 h 690382"/>
                <a:gd name="connsiteX19" fmla="*/ 425513 w 443620"/>
                <a:gd name="connsiteY19" fmla="*/ 473099 h 690382"/>
                <a:gd name="connsiteX20" fmla="*/ 434566 w 443620"/>
                <a:gd name="connsiteY20" fmla="*/ 509313 h 690382"/>
                <a:gd name="connsiteX21" fmla="*/ 443620 w 443620"/>
                <a:gd name="connsiteY21" fmla="*/ 536473 h 690382"/>
                <a:gd name="connsiteX22" fmla="*/ 416459 w 443620"/>
                <a:gd name="connsiteY22" fmla="*/ 608901 h 690382"/>
                <a:gd name="connsiteX23" fmla="*/ 389299 w 443620"/>
                <a:gd name="connsiteY23" fmla="*/ 627008 h 690382"/>
                <a:gd name="connsiteX24" fmla="*/ 334978 w 443620"/>
                <a:gd name="connsiteY24" fmla="*/ 672275 h 690382"/>
                <a:gd name="connsiteX25" fmla="*/ 307818 w 443620"/>
                <a:gd name="connsiteY25" fmla="*/ 690382 h 6903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443620" h="690382">
                  <a:moveTo>
                    <a:pt x="81481" y="672275"/>
                  </a:moveTo>
                  <a:cubicBezTo>
                    <a:pt x="66392" y="669257"/>
                    <a:pt x="48360" y="672669"/>
                    <a:pt x="36214" y="663222"/>
                  </a:cubicBezTo>
                  <a:cubicBezTo>
                    <a:pt x="19036" y="649861"/>
                    <a:pt x="0" y="608901"/>
                    <a:pt x="0" y="608901"/>
                  </a:cubicBezTo>
                  <a:cubicBezTo>
                    <a:pt x="14588" y="375488"/>
                    <a:pt x="-7221" y="525533"/>
                    <a:pt x="18107" y="436885"/>
                  </a:cubicBezTo>
                  <a:cubicBezTo>
                    <a:pt x="21525" y="424921"/>
                    <a:pt x="22259" y="412108"/>
                    <a:pt x="27160" y="400671"/>
                  </a:cubicBezTo>
                  <a:cubicBezTo>
                    <a:pt x="42689" y="364437"/>
                    <a:pt x="90152" y="337870"/>
                    <a:pt x="108641" y="310137"/>
                  </a:cubicBezTo>
                  <a:cubicBezTo>
                    <a:pt x="151957" y="245163"/>
                    <a:pt x="129467" y="271204"/>
                    <a:pt x="172016" y="228656"/>
                  </a:cubicBezTo>
                  <a:cubicBezTo>
                    <a:pt x="190856" y="153293"/>
                    <a:pt x="167916" y="227799"/>
                    <a:pt x="199176" y="165281"/>
                  </a:cubicBezTo>
                  <a:cubicBezTo>
                    <a:pt x="236657" y="90320"/>
                    <a:pt x="174448" y="188793"/>
                    <a:pt x="226337" y="110961"/>
                  </a:cubicBezTo>
                  <a:cubicBezTo>
                    <a:pt x="229355" y="101907"/>
                    <a:pt x="233821" y="93213"/>
                    <a:pt x="235390" y="83800"/>
                  </a:cubicBezTo>
                  <a:cubicBezTo>
                    <a:pt x="239882" y="56844"/>
                    <a:pt x="225120" y="21642"/>
                    <a:pt x="244443" y="2319"/>
                  </a:cubicBezTo>
                  <a:cubicBezTo>
                    <a:pt x="257939" y="-11177"/>
                    <a:pt x="259412" y="37813"/>
                    <a:pt x="262550" y="56640"/>
                  </a:cubicBezTo>
                  <a:cubicBezTo>
                    <a:pt x="268586" y="92854"/>
                    <a:pt x="269047" y="130452"/>
                    <a:pt x="280657" y="165281"/>
                  </a:cubicBezTo>
                  <a:cubicBezTo>
                    <a:pt x="283675" y="174335"/>
                    <a:pt x="287200" y="183235"/>
                    <a:pt x="289711" y="192442"/>
                  </a:cubicBezTo>
                  <a:cubicBezTo>
                    <a:pt x="313649" y="280214"/>
                    <a:pt x="292618" y="242069"/>
                    <a:pt x="325925" y="292030"/>
                  </a:cubicBezTo>
                  <a:cubicBezTo>
                    <a:pt x="328943" y="304101"/>
                    <a:pt x="329413" y="317115"/>
                    <a:pt x="334978" y="328244"/>
                  </a:cubicBezTo>
                  <a:cubicBezTo>
                    <a:pt x="344710" y="347708"/>
                    <a:pt x="359121" y="364458"/>
                    <a:pt x="371192" y="382565"/>
                  </a:cubicBezTo>
                  <a:lnTo>
                    <a:pt x="389299" y="409725"/>
                  </a:lnTo>
                  <a:cubicBezTo>
                    <a:pt x="395335" y="418778"/>
                    <a:pt x="402540" y="427153"/>
                    <a:pt x="407406" y="436885"/>
                  </a:cubicBezTo>
                  <a:lnTo>
                    <a:pt x="425513" y="473099"/>
                  </a:lnTo>
                  <a:cubicBezTo>
                    <a:pt x="428531" y="485170"/>
                    <a:pt x="431148" y="497349"/>
                    <a:pt x="434566" y="509313"/>
                  </a:cubicBezTo>
                  <a:cubicBezTo>
                    <a:pt x="437188" y="518489"/>
                    <a:pt x="443620" y="526930"/>
                    <a:pt x="443620" y="536473"/>
                  </a:cubicBezTo>
                  <a:cubicBezTo>
                    <a:pt x="443620" y="562384"/>
                    <a:pt x="435191" y="590169"/>
                    <a:pt x="416459" y="608901"/>
                  </a:cubicBezTo>
                  <a:cubicBezTo>
                    <a:pt x="408765" y="616595"/>
                    <a:pt x="397658" y="620042"/>
                    <a:pt x="389299" y="627008"/>
                  </a:cubicBezTo>
                  <a:cubicBezTo>
                    <a:pt x="359263" y="652038"/>
                    <a:pt x="368698" y="655415"/>
                    <a:pt x="334978" y="672275"/>
                  </a:cubicBezTo>
                  <a:cubicBezTo>
                    <a:pt x="304955" y="687287"/>
                    <a:pt x="307818" y="670204"/>
                    <a:pt x="307818" y="690382"/>
                  </a:cubicBezTo>
                </a:path>
              </a:pathLst>
            </a:custGeom>
            <a:gradFill flip="none" rotWithShape="1">
              <a:gsLst>
                <a:gs pos="0">
                  <a:srgbClr val="FFF200"/>
                </a:gs>
                <a:gs pos="45000">
                  <a:srgbClr val="FF7A00"/>
                </a:gs>
                <a:gs pos="70000">
                  <a:srgbClr val="FF0300"/>
                </a:gs>
                <a:gs pos="100000">
                  <a:srgbClr val="4D0808"/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2" name="Nadpis 3"/>
          <p:cNvSpPr txBox="1">
            <a:spLocks/>
          </p:cNvSpPr>
          <p:nvPr/>
        </p:nvSpPr>
        <p:spPr>
          <a:xfrm>
            <a:off x="430952" y="0"/>
            <a:ext cx="8682014" cy="11430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Změna elektrického odporu na teplotě vodiče</a:t>
            </a:r>
            <a:endParaRPr lang="cs-CZ" dirty="0"/>
          </a:p>
        </p:txBody>
      </p:sp>
      <p:sp>
        <p:nvSpPr>
          <p:cNvPr id="58" name="Šipka doprava 57">
            <a:hlinkClick r:id="rId6" action="ppaction://hlinksldjump"/>
          </p:cNvPr>
          <p:cNvSpPr/>
          <p:nvPr/>
        </p:nvSpPr>
        <p:spPr>
          <a:xfrm>
            <a:off x="8028384" y="5161756"/>
            <a:ext cx="864096" cy="5715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6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3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5038E-6 L 0.05295 -0.00116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39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4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63" presetClass="pat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0.12587 4.07407E-6 " pathEditMode="relative" rAng="0" ptsTypes="AA">
                                      <p:cBhvr>
                                        <p:cTn id="187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8" grpId="0" animBg="1"/>
      <p:bldP spid="28" grpId="1" animBg="1"/>
      <p:bldP spid="35" grpId="0" animBg="1"/>
      <p:bldP spid="56" grpId="0" animBg="1"/>
      <p:bldP spid="56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3143240" y="3500438"/>
            <a:ext cx="3286148" cy="2286016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Závislost elektrického odporu na vlastnostech vodiče</a:t>
            </a:r>
            <a:endParaRPr lang="cs-CZ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3286116" y="3643314"/>
          <a:ext cx="2714644" cy="179051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2" name="Rovnice" r:id="rId3" imgW="596880" imgH="393480" progId="Equation.3">
                  <p:embed/>
                </p:oleObj>
              </mc:Choice>
              <mc:Fallback>
                <p:oleObj name="Rovnice" r:id="rId3" imgW="596880" imgH="393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86116" y="3643314"/>
                        <a:ext cx="2714644" cy="179051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85720" y="2643182"/>
            <a:ext cx="83582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Odpor elektrického vodiče je přímo úměrný jeho délce </a:t>
            </a:r>
            <a:r>
              <a:rPr lang="cs-CZ" sz="2400" dirty="0" smtClean="0">
                <a:solidFill>
                  <a:srgbClr val="FF0000"/>
                </a:solidFill>
              </a:rPr>
              <a:t>l </a:t>
            </a:r>
            <a:r>
              <a:rPr lang="cs-CZ" sz="2400" dirty="0" smtClean="0"/>
              <a:t>a materiálu vodiče </a:t>
            </a:r>
            <a:r>
              <a:rPr lang="el-GR" sz="2400" dirty="0" smtClean="0">
                <a:solidFill>
                  <a:srgbClr val="FF0000"/>
                </a:solidFill>
              </a:rPr>
              <a:t>ρ</a:t>
            </a:r>
            <a:r>
              <a:rPr lang="cs-CZ" sz="2400" dirty="0" smtClean="0"/>
              <a:t> a nepřímo úměrný obsahu příčného řezu vodiče </a:t>
            </a:r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3" name="Rovnice" r:id="rId5" imgW="114120" imgH="215640" progId="Equation.3">
                  <p:embed/>
                </p:oleObj>
              </mc:Choice>
              <mc:Fallback>
                <p:oleObj name="Rovnice" r:id="rId5" imgW="114120" imgH="2156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14850" y="3321050"/>
                        <a:ext cx="114300" cy="2159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57158" y="1643050"/>
            <a:ext cx="85725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Elektrický odpor měříme ohmmetrem.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5857892"/>
            <a:ext cx="8572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 rostoucí teplotou se odpor kovů zvyšuje!!</a:t>
            </a:r>
            <a:endParaRPr lang="cs-CZ" sz="2800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7380312" y="5857892"/>
            <a:ext cx="1263654" cy="523220"/>
            <a:chOff x="6732240" y="5857892"/>
            <a:chExt cx="936104" cy="523220"/>
          </a:xfrm>
          <a:solidFill>
            <a:srgbClr val="FFFF00"/>
          </a:solidFill>
        </p:grpSpPr>
        <p:sp>
          <p:nvSpPr>
            <p:cNvPr id="4" name="Obdélník 3"/>
            <p:cNvSpPr/>
            <p:nvPr/>
          </p:nvSpPr>
          <p:spPr>
            <a:xfrm>
              <a:off x="6732240" y="5857892"/>
              <a:ext cx="936104" cy="523220"/>
            </a:xfrm>
            <a:prstGeom prst="rect">
              <a:avLst/>
            </a:prstGeom>
            <a:grp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>
              <a:hlinkClick r:id="rId7" action="ppaction://hlinksldjump"/>
            </p:cNvPr>
            <p:cNvSpPr txBox="1"/>
            <p:nvPr/>
          </p:nvSpPr>
          <p:spPr>
            <a:xfrm>
              <a:off x="6804248" y="5949280"/>
              <a:ext cx="792088" cy="369332"/>
            </a:xfrm>
            <a:prstGeom prst="rect">
              <a:avLst/>
            </a:prstGeom>
            <a:grpFill/>
            <a:ln>
              <a:solidFill>
                <a:srgbClr val="FFFF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  <a:hlinkClick r:id="rId7" action="ppaction://hlinksldjump"/>
                </a:rPr>
                <a:t>Odkaz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915774" y="1643050"/>
            <a:ext cx="1728192" cy="646331"/>
            <a:chOff x="7271508" y="1277812"/>
            <a:chExt cx="1728192" cy="646331"/>
          </a:xfrm>
          <a:solidFill>
            <a:srgbClr val="FFFF00"/>
          </a:solidFill>
        </p:grpSpPr>
        <p:sp>
          <p:nvSpPr>
            <p:cNvPr id="14" name="Obdélník 13"/>
            <p:cNvSpPr/>
            <p:nvPr/>
          </p:nvSpPr>
          <p:spPr>
            <a:xfrm>
              <a:off x="7308304" y="1340768"/>
              <a:ext cx="1549976" cy="533114"/>
            </a:xfrm>
            <a:prstGeom prst="rect">
              <a:avLst/>
            </a:prstGeom>
            <a:grpFill/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>
              <a:hlinkClick r:id="rId8" action="ppaction://hlinksldjump"/>
            </p:cNvPr>
            <p:cNvSpPr txBox="1"/>
            <p:nvPr/>
          </p:nvSpPr>
          <p:spPr>
            <a:xfrm>
              <a:off x="7271508" y="1277812"/>
              <a:ext cx="1728192" cy="646331"/>
            </a:xfrm>
            <a:prstGeom prst="rect">
              <a:avLst/>
            </a:prstGeom>
            <a:grpFill/>
            <a:ln>
              <a:solidFill>
                <a:srgbClr val="FFFF00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  <a:hlinkClick r:id="rId8" action="ppaction://hlinksldjump"/>
                </a:rPr>
                <a:t>Odkaz délka, průřez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92344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2576117"/>
              </p:ext>
            </p:extLst>
          </p:nvPr>
        </p:nvGraphicFramePr>
        <p:xfrm>
          <a:off x="1000100" y="642918"/>
          <a:ext cx="7500990" cy="5437159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3750495"/>
                <a:gridCol w="3750495"/>
              </a:tblGrid>
              <a:tr h="1356739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Látka</a:t>
                      </a:r>
                      <a:endParaRPr lang="cs-CZ" sz="4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1764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Ag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0,017</a:t>
                      </a:r>
                      <a:endParaRPr lang="cs-CZ" sz="2800" dirty="0"/>
                    </a:p>
                  </a:txBody>
                  <a:tcPr/>
                </a:tc>
              </a:tr>
              <a:tr h="541764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Cu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0,019</a:t>
                      </a:r>
                      <a:endParaRPr lang="cs-CZ" sz="2800" dirty="0"/>
                    </a:p>
                  </a:txBody>
                  <a:tcPr/>
                </a:tc>
              </a:tr>
              <a:tr h="541764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Al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0,029</a:t>
                      </a:r>
                      <a:endParaRPr lang="cs-CZ" sz="2800" dirty="0"/>
                    </a:p>
                  </a:txBody>
                  <a:tcPr/>
                </a:tc>
              </a:tr>
              <a:tr h="54176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W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0,058</a:t>
                      </a:r>
                      <a:endParaRPr lang="cs-CZ" sz="2800" dirty="0"/>
                    </a:p>
                  </a:txBody>
                  <a:tcPr/>
                </a:tc>
              </a:tr>
              <a:tr h="541764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Ocel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0,1-0,2</a:t>
                      </a:r>
                      <a:endParaRPr lang="cs-CZ" sz="2800" dirty="0"/>
                    </a:p>
                  </a:txBody>
                  <a:tcPr/>
                </a:tc>
              </a:tr>
              <a:tr h="93510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Konstantan (55%Cu+44%Ni+1%Mn)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0,5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357818" y="714356"/>
          <a:ext cx="1428760" cy="1274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2" name="Rovnice" r:id="rId3" imgW="469800" imgH="419040" progId="Equation.3">
                  <p:embed/>
                </p:oleObj>
              </mc:Choice>
              <mc:Fallback>
                <p:oleObj name="Rovnice" r:id="rId3" imgW="469800" imgH="41904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57818" y="714356"/>
                        <a:ext cx="1428760" cy="1274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4904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357166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Součásti elektrického obvodu s odporem říkáme </a:t>
            </a:r>
            <a:r>
              <a:rPr lang="cs-CZ" sz="2400" dirty="0" smtClean="0">
                <a:solidFill>
                  <a:srgbClr val="FF0000"/>
                </a:solidFill>
              </a:rPr>
              <a:t>REZISTOR</a:t>
            </a:r>
            <a:endParaRPr lang="cs-CZ" dirty="0">
              <a:solidFill>
                <a:srgbClr val="FF0000"/>
              </a:solidFill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4857752" y="1142984"/>
            <a:ext cx="1928826" cy="357190"/>
            <a:chOff x="4786314" y="1000108"/>
            <a:chExt cx="1928826" cy="357190"/>
          </a:xfrm>
        </p:grpSpPr>
        <p:sp>
          <p:nvSpPr>
            <p:cNvPr id="3" name="Obdélník 2"/>
            <p:cNvSpPr/>
            <p:nvPr/>
          </p:nvSpPr>
          <p:spPr>
            <a:xfrm>
              <a:off x="5286380" y="1000108"/>
              <a:ext cx="928694" cy="35719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6215074" y="1161318"/>
              <a:ext cx="500066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4786314" y="1168742"/>
              <a:ext cx="500066" cy="158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1351164" y="3726722"/>
            <a:ext cx="5286412" cy="2428892"/>
            <a:chOff x="1428728" y="2428868"/>
            <a:chExt cx="5286412" cy="2428892"/>
          </a:xfrm>
        </p:grpSpPr>
        <p:sp>
          <p:nvSpPr>
            <p:cNvPr id="10" name="Obdélník 9"/>
            <p:cNvSpPr/>
            <p:nvPr/>
          </p:nvSpPr>
          <p:spPr>
            <a:xfrm>
              <a:off x="3071802" y="4214818"/>
              <a:ext cx="2071702" cy="50006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5786446" y="3786190"/>
              <a:ext cx="928694" cy="107157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1428728" y="2428868"/>
              <a:ext cx="857256" cy="642942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285720" y="2071678"/>
            <a:ext cx="8501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REZISTOR</a:t>
            </a:r>
            <a:r>
              <a:rPr lang="cs-CZ" dirty="0" smtClean="0"/>
              <a:t>- destička, váleček z izolantu, na které je navinutý drát s velkým odporem.</a:t>
            </a:r>
            <a:endParaRPr lang="cs-CZ" dirty="0"/>
          </a:p>
        </p:txBody>
      </p:sp>
      <p:sp>
        <p:nvSpPr>
          <p:cNvPr id="13" name="Vývojový diagram: paměť s přímým přístupem 12"/>
          <p:cNvSpPr/>
          <p:nvPr/>
        </p:nvSpPr>
        <p:spPr>
          <a:xfrm>
            <a:off x="3131840" y="3539670"/>
            <a:ext cx="2617177" cy="1113466"/>
          </a:xfrm>
          <a:prstGeom prst="flowChartMagneticDrum">
            <a:avLst/>
          </a:prstGeom>
          <a:solidFill>
            <a:schemeClr val="bg1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hnutý pruh 15"/>
          <p:cNvSpPr/>
          <p:nvPr/>
        </p:nvSpPr>
        <p:spPr>
          <a:xfrm rot="16200000">
            <a:off x="3139809" y="3556192"/>
            <a:ext cx="1152000" cy="1077844"/>
          </a:xfrm>
          <a:prstGeom prst="blockArc">
            <a:avLst>
              <a:gd name="adj1" fmla="val 10800000"/>
              <a:gd name="adj2" fmla="val 33526"/>
              <a:gd name="adj3" fmla="val 141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Ohnutý pruh 19"/>
          <p:cNvSpPr/>
          <p:nvPr/>
        </p:nvSpPr>
        <p:spPr>
          <a:xfrm rot="16200000">
            <a:off x="3265050" y="3565245"/>
            <a:ext cx="1152000" cy="1077844"/>
          </a:xfrm>
          <a:prstGeom prst="blockArc">
            <a:avLst>
              <a:gd name="adj1" fmla="val 10800000"/>
              <a:gd name="adj2" fmla="val 33526"/>
              <a:gd name="adj3" fmla="val 141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Ohnutý pruh 20"/>
          <p:cNvSpPr/>
          <p:nvPr/>
        </p:nvSpPr>
        <p:spPr>
          <a:xfrm rot="16200000">
            <a:off x="3418370" y="3565662"/>
            <a:ext cx="1152000" cy="1077844"/>
          </a:xfrm>
          <a:prstGeom prst="blockArc">
            <a:avLst>
              <a:gd name="adj1" fmla="val 10800000"/>
              <a:gd name="adj2" fmla="val 33526"/>
              <a:gd name="adj3" fmla="val 141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Ohnutý pruh 18"/>
          <p:cNvSpPr/>
          <p:nvPr/>
        </p:nvSpPr>
        <p:spPr>
          <a:xfrm rot="16200000">
            <a:off x="3573060" y="3563844"/>
            <a:ext cx="1152000" cy="1077844"/>
          </a:xfrm>
          <a:prstGeom prst="blockArc">
            <a:avLst>
              <a:gd name="adj1" fmla="val 10800000"/>
              <a:gd name="adj2" fmla="val 33526"/>
              <a:gd name="adj3" fmla="val 141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Ohnutý pruh 24"/>
          <p:cNvSpPr/>
          <p:nvPr/>
        </p:nvSpPr>
        <p:spPr>
          <a:xfrm rot="16200000">
            <a:off x="3724059" y="3560018"/>
            <a:ext cx="1152000" cy="1077844"/>
          </a:xfrm>
          <a:prstGeom prst="blockArc">
            <a:avLst>
              <a:gd name="adj1" fmla="val 10800000"/>
              <a:gd name="adj2" fmla="val 33526"/>
              <a:gd name="adj3" fmla="val 141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Ohnutý pruh 25"/>
          <p:cNvSpPr/>
          <p:nvPr/>
        </p:nvSpPr>
        <p:spPr>
          <a:xfrm rot="16200000">
            <a:off x="3877379" y="3560435"/>
            <a:ext cx="1152000" cy="1077844"/>
          </a:xfrm>
          <a:prstGeom prst="blockArc">
            <a:avLst>
              <a:gd name="adj1" fmla="val 10800000"/>
              <a:gd name="adj2" fmla="val 33526"/>
              <a:gd name="adj3" fmla="val 141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Ohnutý pruh 26"/>
          <p:cNvSpPr/>
          <p:nvPr/>
        </p:nvSpPr>
        <p:spPr>
          <a:xfrm rot="16200000">
            <a:off x="4043127" y="3569072"/>
            <a:ext cx="1152000" cy="1077844"/>
          </a:xfrm>
          <a:prstGeom prst="blockArc">
            <a:avLst>
              <a:gd name="adj1" fmla="val 10800000"/>
              <a:gd name="adj2" fmla="val 33526"/>
              <a:gd name="adj3" fmla="val 141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Ohnutý pruh 27"/>
          <p:cNvSpPr/>
          <p:nvPr/>
        </p:nvSpPr>
        <p:spPr>
          <a:xfrm rot="16200000">
            <a:off x="4196447" y="3569489"/>
            <a:ext cx="1152000" cy="1077844"/>
          </a:xfrm>
          <a:prstGeom prst="blockArc">
            <a:avLst>
              <a:gd name="adj1" fmla="val 10800000"/>
              <a:gd name="adj2" fmla="val 33526"/>
              <a:gd name="adj3" fmla="val 141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Ohnutý pruh 28"/>
          <p:cNvSpPr/>
          <p:nvPr/>
        </p:nvSpPr>
        <p:spPr>
          <a:xfrm rot="16200000">
            <a:off x="4351137" y="3567671"/>
            <a:ext cx="1152000" cy="1077844"/>
          </a:xfrm>
          <a:prstGeom prst="blockArc">
            <a:avLst>
              <a:gd name="adj1" fmla="val 10800000"/>
              <a:gd name="adj2" fmla="val 33526"/>
              <a:gd name="adj3" fmla="val 141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Ohnutý pruh 29"/>
          <p:cNvSpPr/>
          <p:nvPr/>
        </p:nvSpPr>
        <p:spPr>
          <a:xfrm rot="16200000">
            <a:off x="4502136" y="3563845"/>
            <a:ext cx="1152000" cy="1077844"/>
          </a:xfrm>
          <a:prstGeom prst="blockArc">
            <a:avLst>
              <a:gd name="adj1" fmla="val 10800000"/>
              <a:gd name="adj2" fmla="val 33526"/>
              <a:gd name="adj3" fmla="val 141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Ohnutý pruh 30"/>
          <p:cNvSpPr/>
          <p:nvPr/>
        </p:nvSpPr>
        <p:spPr>
          <a:xfrm rot="16200000">
            <a:off x="4655456" y="3564262"/>
            <a:ext cx="1152000" cy="1077844"/>
          </a:xfrm>
          <a:prstGeom prst="blockArc">
            <a:avLst>
              <a:gd name="adj1" fmla="val 10800000"/>
              <a:gd name="adj2" fmla="val 33526"/>
              <a:gd name="adj3" fmla="val 1413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" name="Přímá spojnice 5"/>
          <p:cNvCxnSpPr>
            <a:stCxn id="31" idx="1"/>
          </p:cNvCxnSpPr>
          <p:nvPr/>
        </p:nvCxnSpPr>
        <p:spPr>
          <a:xfrm>
            <a:off x="5236999" y="3534830"/>
            <a:ext cx="120819" cy="56028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357818" y="4108410"/>
            <a:ext cx="92869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Vývojový diagram: paměť s přímým přístupem 14"/>
          <p:cNvSpPr/>
          <p:nvPr/>
        </p:nvSpPr>
        <p:spPr>
          <a:xfrm>
            <a:off x="3024269" y="3428239"/>
            <a:ext cx="2797896" cy="1329556"/>
          </a:xfrm>
          <a:prstGeom prst="flowChartMagneticDrum">
            <a:avLst/>
          </a:prstGeom>
          <a:solidFill>
            <a:schemeClr val="accent3">
              <a:lumMod val="60000"/>
              <a:lumOff val="40000"/>
              <a:alpha val="32000"/>
            </a:schemeClr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/>
          <p:nvPr/>
        </p:nvCxnSpPr>
        <p:spPr>
          <a:xfrm>
            <a:off x="2203146" y="4093017"/>
            <a:ext cx="92869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088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2797" y="-243408"/>
            <a:ext cx="7467600" cy="1143000"/>
          </a:xfrm>
        </p:spPr>
        <p:txBody>
          <a:bodyPr/>
          <a:lstStyle/>
          <a:p>
            <a:r>
              <a:rPr lang="cs-CZ" dirty="0" smtClean="0"/>
              <a:t>Vzorový příklad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43365" y="997277"/>
                <a:ext cx="8352928" cy="8309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Jak velký odpor má měděný drát o průřezu 25mm</a:t>
                </a:r>
                <a:r>
                  <a:rPr lang="cs-CZ" sz="2400" baseline="30000" dirty="0" smtClean="0"/>
                  <a:t>2</a:t>
                </a:r>
                <a:r>
                  <a:rPr lang="cs-CZ" sz="2400" dirty="0" smtClean="0"/>
                  <a:t>, jehož délka je 10m. </a:t>
                </a:r>
                <a:r>
                  <a:rPr lang="el-GR" sz="2400" dirty="0" smtClean="0"/>
                  <a:t>ρ</a:t>
                </a:r>
                <a:r>
                  <a:rPr lang="cs-CZ" sz="2400" baseline="-25000" dirty="0" err="1" smtClean="0"/>
                  <a:t>Cu</a:t>
                </a:r>
                <a:r>
                  <a:rPr lang="cs-CZ" sz="2400" dirty="0" smtClean="0"/>
                  <a:t>=0,019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  <a:ea typeface="Cambria Math"/>
                      </a:rPr>
                      <m:t>𝜇</m:t>
                    </m:r>
                    <m:r>
                      <m:rPr>
                        <m:sty m:val="p"/>
                      </m:rPr>
                      <a:rPr lang="el-GR" sz="2400" i="1" smtClean="0">
                        <a:latin typeface="Cambria Math"/>
                        <a:ea typeface="Cambria Math"/>
                      </a:rPr>
                      <m:t>Ω</m:t>
                    </m:r>
                    <m:r>
                      <a:rPr lang="el-GR" sz="2400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400" b="0" i="1" smtClean="0">
                        <a:latin typeface="Cambria Math"/>
                        <a:ea typeface="Cambria Math"/>
                      </a:rPr>
                      <m:t>𝑚</m:t>
                    </m:r>
                  </m:oMath>
                </a14:m>
                <a:endParaRPr lang="cs-CZ" sz="24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365" y="997277"/>
                <a:ext cx="8352928" cy="830997"/>
              </a:xfrm>
              <a:prstGeom prst="rect">
                <a:avLst/>
              </a:prstGeom>
              <a:blipFill rotWithShape="1">
                <a:blip r:embed="rId3"/>
                <a:stretch>
                  <a:fillRect l="-1094" t="-5882" r="-511" b="-161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6361645"/>
              </p:ext>
            </p:extLst>
          </p:nvPr>
        </p:nvGraphicFramePr>
        <p:xfrm>
          <a:off x="355600" y="1989138"/>
          <a:ext cx="4511675" cy="1854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9" name="Rovnice" r:id="rId4" imgW="2286000" imgH="939600" progId="Equation.3">
                  <p:embed/>
                </p:oleObj>
              </mc:Choice>
              <mc:Fallback>
                <p:oleObj name="Rovnice" r:id="rId4" imgW="2286000" imgH="9396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55600" y="1989138"/>
                        <a:ext cx="4511675" cy="18542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022311"/>
              </p:ext>
            </p:extLst>
          </p:nvPr>
        </p:nvGraphicFramePr>
        <p:xfrm>
          <a:off x="354013" y="3860800"/>
          <a:ext cx="3573462" cy="20161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0" name="Rovnice" r:id="rId6" imgW="1981080" imgH="1117440" progId="Equation.3">
                  <p:embed/>
                </p:oleObj>
              </mc:Choice>
              <mc:Fallback>
                <p:oleObj name="Rovnice" r:id="rId6" imgW="1981080" imgH="11174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354013" y="3860800"/>
                        <a:ext cx="3573462" cy="20161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283968" y="4869160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Odpor vodiče je </a:t>
            </a:r>
            <a:r>
              <a:rPr lang="cs-CZ" sz="2400" u="sng" dirty="0" smtClean="0"/>
              <a:t>0,0038m</a:t>
            </a:r>
            <a:r>
              <a:rPr lang="el-GR" sz="2400" u="sng" dirty="0" smtClean="0"/>
              <a:t>Ω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583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KOLÁŘOVÁ, Růžena, et al. </a:t>
            </a:r>
            <a:r>
              <a:rPr lang="cs-CZ" i="1" dirty="0"/>
              <a:t>Fyzika : Pro 8. ročník základní školy</a:t>
            </a:r>
            <a:r>
              <a:rPr lang="cs-CZ" dirty="0"/>
              <a:t>. 1. vydání. Praha : Prometheus, 2008. 228 s. Dostupné z WWW: &lt;www.prometheus-nakl.cz&gt;. ISBN 978-80-7196-149-9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</a:t>
            </a:r>
            <a:r>
              <a:rPr lang="cs-CZ" dirty="0"/>
              <a:t>, Karel , et al. </a:t>
            </a:r>
            <a:r>
              <a:rPr lang="cs-CZ" i="1" dirty="0"/>
              <a:t>Fyzika 8 : pro základní školy a </a:t>
            </a:r>
            <a:r>
              <a:rPr lang="cs-CZ" i="1" dirty="0" smtClean="0"/>
              <a:t>víceletá </a:t>
            </a:r>
            <a:r>
              <a:rPr lang="cs-CZ" i="1" dirty="0"/>
              <a:t>gymnázia</a:t>
            </a:r>
            <a:r>
              <a:rPr lang="cs-CZ" dirty="0"/>
              <a:t>. 1. vydání. Plzeň  : Fraus, 2006. 128 s. Dostupné z WWW: &lt;www.fraus.cz&gt;. ISBN 80-7238-525-9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857004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14908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Ilustrace –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456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57</TotalTime>
  <Words>293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Arkýř</vt:lpstr>
      <vt:lpstr>Rovnice</vt:lpstr>
      <vt:lpstr>Editor rovnic 3.0</vt:lpstr>
      <vt:lpstr>Prezentace aplikace PowerPoint</vt:lpstr>
      <vt:lpstr>Prezentace aplikace PowerPoint</vt:lpstr>
      <vt:lpstr>Závislost elektrického odporu na vlastnostech vodiče </vt:lpstr>
      <vt:lpstr>Změna elektrického odporu na velikosti vodiče</vt:lpstr>
      <vt:lpstr>Prezentace aplikace PowerPoint</vt:lpstr>
      <vt:lpstr>Závislost elektrického odporu na vlastnostech vodiče</vt:lpstr>
      <vt:lpstr>Prezentace aplikace PowerPoint</vt:lpstr>
      <vt:lpstr>Prezentace aplikace PowerPoint</vt:lpstr>
      <vt:lpstr>Vzorový příklad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7</cp:revision>
  <dcterms:created xsi:type="dcterms:W3CDTF">2012-01-20T15:40:24Z</dcterms:created>
  <dcterms:modified xsi:type="dcterms:W3CDTF">2012-02-25T11:27:54Z</dcterms:modified>
</cp:coreProperties>
</file>