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2" r:id="rId2"/>
    <p:sldId id="263" r:id="rId3"/>
    <p:sldId id="256" r:id="rId4"/>
    <p:sldId id="259" r:id="rId5"/>
    <p:sldId id="258" r:id="rId6"/>
    <p:sldId id="264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4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12" name="Rectangle 11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54136"/>
            <a:ext cx="7772400" cy="1470025"/>
          </a:xfrm>
          <a:noFill/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9007"/>
            <a:ext cx="6400800" cy="1752600"/>
          </a:xfrm>
          <a:noFill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>
            <a:lvl1pPr algn="l">
              <a:defRPr/>
            </a:lvl1pPr>
          </a:lstStyle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217345"/>
            <a:ext cx="7772400" cy="1362075"/>
          </a:xfrm>
          <a:noFill/>
        </p:spPr>
        <p:txBody>
          <a:bodyPr anchor="t"/>
          <a:lstStyle>
            <a:lvl1pPr algn="ctr">
              <a:defRPr sz="4000" b="1" cap="all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426089"/>
            <a:ext cx="6400800" cy="1500187"/>
          </a:xfrm>
          <a:noFill/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2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3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7668"/>
            <a:ext cx="4040188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2994" y="2357433"/>
            <a:ext cx="4040188" cy="41960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819" y="1717668"/>
            <a:ext cx="4041775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820" y="2357430"/>
            <a:ext cx="4041775" cy="419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9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6" y="285728"/>
            <a:ext cx="3286146" cy="1143008"/>
          </a:xfrm>
        </p:spPr>
        <p:txBody>
          <a:bodyPr anchor="t"/>
          <a:lstStyle>
            <a:lvl1pPr algn="l">
              <a:defRPr sz="2000" b="1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24" y="1717341"/>
            <a:ext cx="8215338" cy="48386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4810" y="285728"/>
            <a:ext cx="4857752" cy="1144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3" y="1718046"/>
            <a:ext cx="734214" cy="4834842"/>
          </a:xfrm>
          <a:noFill/>
        </p:spPr>
        <p:txBody>
          <a:bodyPr vert="eaVert" anchor="ctr"/>
          <a:lstStyle>
            <a:lvl1pPr algn="ctr">
              <a:defRPr sz="2000" b="1"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5372" y="1790268"/>
            <a:ext cx="8091100" cy="4710569"/>
          </a:xfrm>
          <a:effectLst>
            <a:glow rad="101600">
              <a:schemeClr val="accent1">
                <a:alpha val="6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2994" y="285728"/>
            <a:ext cx="8229600" cy="1144800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43802" y="285728"/>
            <a:ext cx="1500198" cy="6000791"/>
          </a:xfrm>
          <a:noFill/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>
                  <a:outerShdw blurRad="50800" dist="50800" dir="13500000" algn="tl" rotWithShape="0">
                    <a:schemeClr val="tx2"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2994" y="285730"/>
            <a:ext cx="6657964" cy="6000791"/>
          </a:xfrm>
          <a:noFill/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2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5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6711"/>
            <a:ext cx="8229600" cy="4838735"/>
          </a:xfrm>
          <a:prstGeom prst="rect">
            <a:avLst/>
          </a:prstGeom>
          <a:noFill/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2272"/>
            <a:ext cx="1800000" cy="285728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6000F-7833-45C5-BF6E-E8A246337534}" type="datetimeFigureOut">
              <a:rPr lang="cs-CZ" smtClean="0"/>
              <a:t>25.2.2012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64000" y="6572272"/>
            <a:ext cx="2880000" cy="285728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1428736"/>
            <a:ext cx="8100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50000"/>
                  </a:schemeClr>
                </a:solidFill>
              </a:defRPr>
            </a:lvl1pPr>
          </a:lstStyle>
          <a:p>
            <a:fld id="{7DA18B43-2C10-4DD0-B20C-F220F1C01DA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2994" y="283053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effectLst>
            <a:outerShdw blurRad="50800" dist="50800" dir="18900000" algn="tl" rotWithShape="0">
              <a:schemeClr val="tx2">
                <a:alpha val="43000"/>
              </a:scheme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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404530"/>
            <a:ext cx="6970819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NÁZEV ŠKOLY: 2. ZÁKLADNÍ ŠKOLA, RAKOVNÍK, HUSOVO NÁM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Ě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STÍ 3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AUTOR: MGR. TOMÁŠ ERICH LÜFTNER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DATUM VYTVO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Ř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ENÍ: LEDEN</a:t>
            </a:r>
            <a:r>
              <a:rPr kumimoji="0" lang="cs-CZ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2012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NÁZEV: VY_32_INOVACE_18_8._ROČNÍK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VZD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Ě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LÁVACÍ OBLAST: ČLOVĚK A PŘÍRODA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TÉMA: SÉRIOVÉ_ZAPOJENÍ_REZISTORŮ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Č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ÍSLO PROJEKTU: CZ.1.07/1.4.00/21.1427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3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7129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Výukový materiál slouží k vyložení látky – Sériové zapojení rezistorů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snímek 4 – výpočet výsledného odporu rezistorů.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snímek 5 – výpočet dílčích napětí rezistorů.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snímek 6 – poměr mezi napětími a </a:t>
            </a:r>
            <a:r>
              <a:rPr lang="cs-CZ" dirty="0" smtClean="0"/>
              <a:t>rezistory.</a:t>
            </a:r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 smtClean="0"/>
              <a:t>snímek </a:t>
            </a:r>
            <a:r>
              <a:rPr lang="cs-CZ" dirty="0"/>
              <a:t>7</a:t>
            </a:r>
            <a:r>
              <a:rPr lang="cs-CZ" dirty="0" smtClean="0"/>
              <a:t> – Vzorový příklad.</a:t>
            </a:r>
          </a:p>
          <a:p>
            <a:pPr marL="285750" indent="-285750">
              <a:buFontTx/>
              <a:buChar char="-"/>
            </a:pPr>
            <a:r>
              <a:rPr lang="cs-CZ" dirty="0"/>
              <a:t>snímek </a:t>
            </a:r>
            <a:r>
              <a:rPr lang="cs-CZ" dirty="0" smtClean="0"/>
              <a:t>8 - řešení.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116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Sériové zapojení rezistorů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51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Zaoblený obdélník 66"/>
          <p:cNvSpPr/>
          <p:nvPr/>
        </p:nvSpPr>
        <p:spPr>
          <a:xfrm>
            <a:off x="5343213" y="4456418"/>
            <a:ext cx="2921169" cy="540000"/>
          </a:xfrm>
          <a:prstGeom prst="round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63" name="Zaoblený obdélník 62"/>
          <p:cNvSpPr/>
          <p:nvPr/>
        </p:nvSpPr>
        <p:spPr>
          <a:xfrm>
            <a:off x="1652535" y="4456418"/>
            <a:ext cx="2214578" cy="78581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886" y="188640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Výsledný odpor rezistorů řazených za sebou (sériově)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214678" y="2171210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785786" y="217121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 flipH="1" flipV="1">
            <a:off x="-826" y="2957028"/>
            <a:ext cx="157243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 flipH="1" flipV="1">
            <a:off x="4357686" y="2957028"/>
            <a:ext cx="157163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785786" y="3742846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2143108" y="367140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500298" y="367140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3714744" y="367140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071934" y="367140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>
            <a:stCxn id="20" idx="6"/>
            <a:endCxn id="21" idx="2"/>
          </p:cNvCxnSpPr>
          <p:nvPr/>
        </p:nvCxnSpPr>
        <p:spPr>
          <a:xfrm>
            <a:off x="2643174" y="3742846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4071934" y="3742846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19" idx="0"/>
            <a:endCxn id="20" idx="0"/>
          </p:cNvCxnSpPr>
          <p:nvPr/>
        </p:nvCxnSpPr>
        <p:spPr>
          <a:xfrm>
            <a:off x="2214546" y="3671408"/>
            <a:ext cx="35719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643306" y="324278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000496" y="324278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53" name="Elipsa 52"/>
          <p:cNvSpPr/>
          <p:nvPr/>
        </p:nvSpPr>
        <p:spPr>
          <a:xfrm>
            <a:off x="1000100" y="3457094"/>
            <a:ext cx="500066" cy="5000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1071538" y="352853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5" name="Obdélník 54"/>
          <p:cNvSpPr/>
          <p:nvPr/>
        </p:nvSpPr>
        <p:spPr>
          <a:xfrm>
            <a:off x="1785918" y="2099772"/>
            <a:ext cx="428628" cy="142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3714744" y="2099772"/>
            <a:ext cx="428628" cy="142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1785918" y="224264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714744" y="224264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317939" y="2085497"/>
            <a:ext cx="4008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Výsledný odpor R dvou spotřebičů spojených za sebou (sériově) se rovná součtu odporů R</a:t>
            </a:r>
            <a:r>
              <a:rPr lang="cs-CZ" sz="2800" baseline="-25000" dirty="0" smtClean="0"/>
              <a:t>1 ,</a:t>
            </a:r>
            <a:r>
              <a:rPr lang="cs-CZ" sz="2800" dirty="0" smtClean="0"/>
              <a:t>R</a:t>
            </a:r>
            <a:r>
              <a:rPr lang="cs-CZ" sz="2800" baseline="-25000" dirty="0" smtClean="0"/>
              <a:t>2.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5378137" y="4332266"/>
            <a:ext cx="29211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R= R</a:t>
            </a:r>
            <a:r>
              <a:rPr lang="cs-CZ" sz="4000" b="1" baseline="-25000" dirty="0" smtClean="0">
                <a:solidFill>
                  <a:srgbClr val="FF0000"/>
                </a:solidFill>
              </a:rPr>
              <a:t>1 </a:t>
            </a:r>
            <a:r>
              <a:rPr lang="cs-CZ" sz="4000" b="1" dirty="0" smtClean="0">
                <a:solidFill>
                  <a:srgbClr val="FF0000"/>
                </a:solidFill>
              </a:rPr>
              <a:t>+ R</a:t>
            </a:r>
            <a:r>
              <a:rPr lang="cs-CZ" sz="4000" b="1" baseline="-25000" dirty="0" smtClean="0">
                <a:solidFill>
                  <a:srgbClr val="FF0000"/>
                </a:solidFill>
              </a:rPr>
              <a:t>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928794" y="4485180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I=I</a:t>
            </a:r>
            <a:r>
              <a:rPr lang="cs-CZ" sz="4400" baseline="-25000" dirty="0" smtClean="0"/>
              <a:t>1</a:t>
            </a:r>
            <a:r>
              <a:rPr lang="cs-CZ" sz="4400" dirty="0" smtClean="0"/>
              <a:t>=I</a:t>
            </a:r>
            <a:r>
              <a:rPr lang="cs-CZ" sz="4400" baseline="-25000" dirty="0" smtClean="0"/>
              <a:t>2</a:t>
            </a:r>
            <a:endParaRPr lang="cs-CZ" sz="4400" baseline="-25000" dirty="0"/>
          </a:p>
        </p:txBody>
      </p:sp>
      <p:cxnSp>
        <p:nvCxnSpPr>
          <p:cNvPr id="65" name="Přímá spojovací šipka 64"/>
          <p:cNvCxnSpPr/>
          <p:nvPr/>
        </p:nvCxnSpPr>
        <p:spPr>
          <a:xfrm rot="5400000" flipH="1" flipV="1">
            <a:off x="500828" y="2599838"/>
            <a:ext cx="570710" cy="794"/>
          </a:xfrm>
          <a:prstGeom prst="straightConnector1">
            <a:avLst/>
          </a:prstGeom>
          <a:ln>
            <a:headEnd type="none" w="med" len="med"/>
            <a:tailEnd type="triangle" w="med" len="med"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428596" y="224264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2680008" y="2058106"/>
            <a:ext cx="526292" cy="229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10731" y="2242648"/>
            <a:ext cx="545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638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3" grpId="0" animBg="1"/>
      <p:bldP spid="19" grpId="0" animBg="1"/>
      <p:bldP spid="20" grpId="0" animBg="1"/>
      <p:bldP spid="21" grpId="0" animBg="1"/>
      <p:bldP spid="22" grpId="0" animBg="1"/>
      <p:bldP spid="26" grpId="0"/>
      <p:bldP spid="27" grpId="0"/>
      <p:bldP spid="53" grpId="0" animBg="1"/>
      <p:bldP spid="54" grpId="0"/>
      <p:bldP spid="55" grpId="0" animBg="1"/>
      <p:bldP spid="55" grpId="1" animBg="1"/>
      <p:bldP spid="56" grpId="0" animBg="1"/>
      <p:bldP spid="56" grpId="1" animBg="1"/>
      <p:bldP spid="57" grpId="0"/>
      <p:bldP spid="57" grpId="1"/>
      <p:bldP spid="58" grpId="0"/>
      <p:bldP spid="58" grpId="1"/>
      <p:bldP spid="59" grpId="0"/>
      <p:bldP spid="60" grpId="0"/>
      <p:bldP spid="50" grpId="0"/>
      <p:bldP spid="68" grpId="0"/>
      <p:bldP spid="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Zaoblený obdélník 65"/>
          <p:cNvSpPr/>
          <p:nvPr/>
        </p:nvSpPr>
        <p:spPr>
          <a:xfrm>
            <a:off x="6330005" y="4912259"/>
            <a:ext cx="1428760" cy="500066"/>
          </a:xfrm>
          <a:prstGeom prst="roundRect">
            <a:avLst/>
          </a:prstGeom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Zaoblený obdélník 62"/>
          <p:cNvSpPr/>
          <p:nvPr/>
        </p:nvSpPr>
        <p:spPr>
          <a:xfrm>
            <a:off x="1071538" y="5286388"/>
            <a:ext cx="2214578" cy="78581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886" y="188640"/>
            <a:ext cx="8229600" cy="10698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Výsledný odpor rezistorů řazených za sebou (sériově)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643306" y="3429000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214414" y="3429000"/>
            <a:ext cx="25003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 flipH="1" flipV="1">
            <a:off x="427802" y="4214818"/>
            <a:ext cx="157243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571604" y="2428868"/>
            <a:ext cx="164307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714744" y="2428868"/>
            <a:ext cx="157163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 flipH="1" flipV="1">
            <a:off x="4786314" y="4214818"/>
            <a:ext cx="157163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Elipsa 11"/>
          <p:cNvSpPr/>
          <p:nvPr/>
        </p:nvSpPr>
        <p:spPr>
          <a:xfrm>
            <a:off x="3214678" y="2214554"/>
            <a:ext cx="500066" cy="5000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286116" y="228599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>
            <a:off x="1072332" y="2928140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4787108" y="2928140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a 15"/>
          <p:cNvSpPr/>
          <p:nvPr/>
        </p:nvSpPr>
        <p:spPr>
          <a:xfrm>
            <a:off x="1500166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214942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>
            <a:off x="1214414" y="5000636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2571736" y="492919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928926" y="492919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143372" y="492919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500562" y="492919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>
            <a:stCxn id="20" idx="6"/>
            <a:endCxn id="21" idx="2"/>
          </p:cNvCxnSpPr>
          <p:nvPr/>
        </p:nvCxnSpPr>
        <p:spPr>
          <a:xfrm>
            <a:off x="3071802" y="5000636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4500562" y="5000636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19" idx="0"/>
          </p:cNvCxnSpPr>
          <p:nvPr/>
        </p:nvCxnSpPr>
        <p:spPr>
          <a:xfrm rot="5400000" flipH="1" flipV="1">
            <a:off x="2750331" y="4679165"/>
            <a:ext cx="142876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4071934" y="450057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429124" y="450057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1928794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857488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3786182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4714876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ovací čára 39"/>
          <p:cNvCxnSpPr/>
          <p:nvPr/>
        </p:nvCxnSpPr>
        <p:spPr>
          <a:xfrm rot="5400000">
            <a:off x="1786712" y="3142454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5400000">
            <a:off x="2715406" y="3142454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>
            <a:off x="3644100" y="3142454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rot="5400000">
            <a:off x="4572794" y="3142454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>
            <a:off x="2000232" y="2928934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3857620" y="2928934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ipsa 47"/>
          <p:cNvSpPr/>
          <p:nvPr/>
        </p:nvSpPr>
        <p:spPr>
          <a:xfrm>
            <a:off x="2214546" y="2643182"/>
            <a:ext cx="500066" cy="5000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2285984" y="271462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1" name="Elipsa 50"/>
          <p:cNvSpPr/>
          <p:nvPr/>
        </p:nvSpPr>
        <p:spPr>
          <a:xfrm>
            <a:off x="4071934" y="2643182"/>
            <a:ext cx="500066" cy="5000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4143372" y="271462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3" name="Elipsa 52"/>
          <p:cNvSpPr/>
          <p:nvPr/>
        </p:nvSpPr>
        <p:spPr>
          <a:xfrm>
            <a:off x="1428728" y="4714884"/>
            <a:ext cx="500066" cy="50006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1500166" y="478632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5" name="Obdélník 54"/>
          <p:cNvSpPr/>
          <p:nvPr/>
        </p:nvSpPr>
        <p:spPr>
          <a:xfrm>
            <a:off x="2214546" y="3357562"/>
            <a:ext cx="428628" cy="142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4143372" y="3357562"/>
            <a:ext cx="428628" cy="142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2214546" y="350043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143372" y="350043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5724128" y="1871285"/>
            <a:ext cx="32146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Napětí U mezi vnějšími svorkami dvou rezistorů spojených za sebou se rovná součtu napětí U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,U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mezi svorkami jednotlivých rezistorů</a:t>
            </a:r>
            <a:endParaRPr lang="cs-CZ" sz="24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5437046" y="4931460"/>
            <a:ext cx="321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U=U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+U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643042" y="5429264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I=I</a:t>
            </a:r>
            <a:r>
              <a:rPr lang="cs-CZ" sz="3200" baseline="-25000" dirty="0" smtClean="0"/>
              <a:t>1</a:t>
            </a:r>
            <a:r>
              <a:rPr lang="cs-CZ" sz="3200" dirty="0" smtClean="0"/>
              <a:t>=I</a:t>
            </a:r>
            <a:r>
              <a:rPr lang="cs-CZ" sz="3200" baseline="-25000" dirty="0" smtClean="0"/>
              <a:t>2</a:t>
            </a:r>
            <a:endParaRPr lang="cs-CZ" sz="3200" baseline="-25000" dirty="0"/>
          </a:p>
        </p:txBody>
      </p:sp>
      <p:cxnSp>
        <p:nvCxnSpPr>
          <p:cNvPr id="65" name="Přímá spojovací šipka 64"/>
          <p:cNvCxnSpPr/>
          <p:nvPr/>
        </p:nvCxnSpPr>
        <p:spPr>
          <a:xfrm rot="5400000" flipH="1" flipV="1">
            <a:off x="929456" y="3857628"/>
            <a:ext cx="570710" cy="794"/>
          </a:xfrm>
          <a:prstGeom prst="straightConnector1">
            <a:avLst/>
          </a:prstGeom>
          <a:ln>
            <a:headEnd type="none" w="med" len="med"/>
            <a:tailEnd type="triangle" w="med" len="med"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857224" y="350043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6750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3" grpId="0" animBg="1"/>
      <p:bldP spid="12" grpId="0" animBg="1"/>
      <p:bldP spid="13" grpId="0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6" grpId="0"/>
      <p:bldP spid="27" grpId="0"/>
      <p:bldP spid="31" grpId="0" animBg="1"/>
      <p:bldP spid="32" grpId="0" animBg="1"/>
      <p:bldP spid="33" grpId="0" animBg="1"/>
      <p:bldP spid="34" grpId="0" animBg="1"/>
      <p:bldP spid="48" grpId="0" animBg="1"/>
      <p:bldP spid="49" grpId="0"/>
      <p:bldP spid="51" grpId="0" animBg="1"/>
      <p:bldP spid="52" grpId="0"/>
      <p:bldP spid="53" grpId="0" animBg="1"/>
      <p:bldP spid="54" grpId="0"/>
      <p:bldP spid="55" grpId="0" animBg="1"/>
      <p:bldP spid="56" grpId="0" animBg="1"/>
      <p:bldP spid="57" grpId="0"/>
      <p:bldP spid="58" grpId="0"/>
      <p:bldP spid="61" grpId="0"/>
      <p:bldP spid="62" grpId="0"/>
      <p:bldP spid="50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880166" y="1607331"/>
            <a:ext cx="3429024" cy="1071570"/>
          </a:xfrm>
          <a:prstGeom prst="roundRect">
            <a:avLst/>
          </a:prstGeom>
          <a:ln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28596" y="428604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Poměr napětí mezi svorkami dvou rezistorů spojených za sebou se rovná poměru jejich odporu: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3308794" y="1821645"/>
            <a:ext cx="2420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U</a:t>
            </a:r>
            <a:r>
              <a:rPr lang="cs-CZ" sz="32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</a:rPr>
              <a:t>:U</a:t>
            </a:r>
            <a:r>
              <a:rPr lang="cs-CZ" sz="32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</a:rPr>
              <a:t>= R</a:t>
            </a:r>
            <a:r>
              <a:rPr lang="cs-CZ" sz="3200" b="1" baseline="-25000" dirty="0" smtClean="0">
                <a:solidFill>
                  <a:srgbClr val="FF0000"/>
                </a:solidFill>
              </a:rPr>
              <a:t>1 </a:t>
            </a:r>
            <a:r>
              <a:rPr lang="cs-CZ" sz="3200" b="1" dirty="0" smtClean="0">
                <a:solidFill>
                  <a:srgbClr val="FF0000"/>
                </a:solidFill>
              </a:rPr>
              <a:t>: R</a:t>
            </a:r>
            <a:r>
              <a:rPr lang="cs-CZ" sz="3200" b="1" baseline="-25000" dirty="0" smtClean="0">
                <a:solidFill>
                  <a:srgbClr val="FF0000"/>
                </a:solidFill>
              </a:rPr>
              <a:t>2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2412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14400" y="-306388"/>
            <a:ext cx="8229600" cy="1143001"/>
          </a:xfrm>
        </p:spPr>
        <p:txBody>
          <a:bodyPr/>
          <a:lstStyle/>
          <a:p>
            <a:r>
              <a:rPr lang="cs-CZ" dirty="0" smtClean="0"/>
              <a:t>Vzorový příklad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48680"/>
            <a:ext cx="8712968" cy="1320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Vypočítej výsledný odpor rezistorů řazených sériově. 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Vypočítej proud protékající rezistory.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Vypočítej dílčí napětí na jednotlivých rezistorech 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 rot="5400000">
            <a:off x="1148717" y="1778227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rot="5400000">
            <a:off x="2394061" y="1759546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 rot="5400000">
            <a:off x="3664845" y="1768349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120593" y="3173385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489017" y="3174129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345481" y="316967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713905" y="317041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>
            <a:stCxn id="9" idx="0"/>
            <a:endCxn id="10" idx="0"/>
          </p:cNvCxnSpPr>
          <p:nvPr/>
        </p:nvCxnSpPr>
        <p:spPr>
          <a:xfrm>
            <a:off x="2453493" y="3169674"/>
            <a:ext cx="368424" cy="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5" idx="0"/>
            <a:endCxn id="6" idx="2"/>
          </p:cNvCxnSpPr>
          <p:nvPr/>
        </p:nvCxnSpPr>
        <p:spPr>
          <a:xfrm>
            <a:off x="2934121" y="2119586"/>
            <a:ext cx="550704" cy="8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stCxn id="5" idx="2"/>
          </p:cNvCxnSpPr>
          <p:nvPr/>
        </p:nvCxnSpPr>
        <p:spPr>
          <a:xfrm flipH="1">
            <a:off x="1640507" y="2119586"/>
            <a:ext cx="5735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6" idx="0"/>
          </p:cNvCxnSpPr>
          <p:nvPr/>
        </p:nvCxnSpPr>
        <p:spPr>
          <a:xfrm>
            <a:off x="4204905" y="2128389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708961" y="2128389"/>
            <a:ext cx="0" cy="1153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stCxn id="8" idx="6"/>
          </p:cNvCxnSpPr>
          <p:nvPr/>
        </p:nvCxnSpPr>
        <p:spPr>
          <a:xfrm>
            <a:off x="3705041" y="3282141"/>
            <a:ext cx="9997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9" idx="2"/>
          </p:cNvCxnSpPr>
          <p:nvPr/>
        </p:nvCxnSpPr>
        <p:spPr>
          <a:xfrm flipH="1">
            <a:off x="577859" y="3277686"/>
            <a:ext cx="1767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577858" y="2128389"/>
            <a:ext cx="1" cy="11307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362736" y="1840357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/>
              <a:t>2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619710" y="1840357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/>
              <a:t>3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098471" y="1845589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 smtClean="0"/>
              <a:t>1</a:t>
            </a:r>
            <a:endParaRPr lang="cs-CZ" sz="2400" dirty="0"/>
          </a:p>
        </p:txBody>
      </p:sp>
      <p:cxnSp>
        <p:nvCxnSpPr>
          <p:cNvPr id="35" name="Přímá spojnice 34"/>
          <p:cNvCxnSpPr>
            <a:stCxn id="10" idx="6"/>
            <a:endCxn id="7" idx="2"/>
          </p:cNvCxnSpPr>
          <p:nvPr/>
        </p:nvCxnSpPr>
        <p:spPr>
          <a:xfrm>
            <a:off x="2929929" y="3278430"/>
            <a:ext cx="190664" cy="29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Objek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0618332"/>
              </p:ext>
            </p:extLst>
          </p:nvPr>
        </p:nvGraphicFramePr>
        <p:xfrm>
          <a:off x="6732240" y="1715376"/>
          <a:ext cx="2160240" cy="180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Rovnice" r:id="rId3" imgW="1091880" imgH="914400" progId="Equation.3">
                  <p:embed/>
                </p:oleObj>
              </mc:Choice>
              <mc:Fallback>
                <p:oleObj name="Rovnice" r:id="rId3" imgW="1091880" imgH="914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32240" y="1715376"/>
                        <a:ext cx="2160240" cy="18085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3205281" y="3314865"/>
            <a:ext cx="47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089548" y="2850973"/>
            <a:ext cx="309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457379" y="2846750"/>
            <a:ext cx="374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cxnSp>
        <p:nvCxnSpPr>
          <p:cNvPr id="47" name="Přímá spojnice 46"/>
          <p:cNvCxnSpPr/>
          <p:nvPr/>
        </p:nvCxnSpPr>
        <p:spPr>
          <a:xfrm flipH="1">
            <a:off x="577858" y="2138267"/>
            <a:ext cx="390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328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8229600" cy="1143000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23" name="Objek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0305407"/>
              </p:ext>
            </p:extLst>
          </p:nvPr>
        </p:nvGraphicFramePr>
        <p:xfrm>
          <a:off x="5508104" y="914072"/>
          <a:ext cx="2376264" cy="2555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Rovnice" r:id="rId3" imgW="1511280" imgH="1625400" progId="Equation.3">
                  <p:embed/>
                </p:oleObj>
              </mc:Choice>
              <mc:Fallback>
                <p:oleObj name="Rovnice" r:id="rId3" imgW="1511280" imgH="1625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08104" y="914072"/>
                        <a:ext cx="2376264" cy="25554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k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3955159"/>
              </p:ext>
            </p:extLst>
          </p:nvPr>
        </p:nvGraphicFramePr>
        <p:xfrm>
          <a:off x="328715" y="3614059"/>
          <a:ext cx="2232790" cy="157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Rovnice" r:id="rId5" imgW="1295280" imgH="914400" progId="Equation.3">
                  <p:embed/>
                </p:oleObj>
              </mc:Choice>
              <mc:Fallback>
                <p:oleObj name="Rovnice" r:id="rId5" imgW="1295280" imgH="914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8715" y="3614059"/>
                        <a:ext cx="2232790" cy="157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k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761544"/>
              </p:ext>
            </p:extLst>
          </p:nvPr>
        </p:nvGraphicFramePr>
        <p:xfrm>
          <a:off x="2945796" y="3516002"/>
          <a:ext cx="1199860" cy="2110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Rovnice" r:id="rId7" imgW="736560" imgH="1295280" progId="Equation.3">
                  <p:embed/>
                </p:oleObj>
              </mc:Choice>
              <mc:Fallback>
                <p:oleObj name="Rovnice" r:id="rId7" imgW="736560" imgH="1295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45796" y="3516002"/>
                        <a:ext cx="1199860" cy="21100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Obdélník 51"/>
          <p:cNvSpPr/>
          <p:nvPr/>
        </p:nvSpPr>
        <p:spPr>
          <a:xfrm rot="5400000">
            <a:off x="1148717" y="1778227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 rot="5400000">
            <a:off x="2394061" y="1759546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 rot="5400000">
            <a:off x="3664845" y="1768349"/>
            <a:ext cx="3600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3120593" y="3173385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3489017" y="3174129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2345481" y="316967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/>
          <p:cNvSpPr/>
          <p:nvPr/>
        </p:nvSpPr>
        <p:spPr>
          <a:xfrm>
            <a:off x="2713905" y="317041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9" name="Přímá spojnice 58"/>
          <p:cNvCxnSpPr>
            <a:stCxn id="57" idx="0"/>
            <a:endCxn id="58" idx="0"/>
          </p:cNvCxnSpPr>
          <p:nvPr/>
        </p:nvCxnSpPr>
        <p:spPr>
          <a:xfrm>
            <a:off x="2453493" y="3169674"/>
            <a:ext cx="368424" cy="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>
            <a:stCxn id="53" idx="0"/>
            <a:endCxn id="54" idx="2"/>
          </p:cNvCxnSpPr>
          <p:nvPr/>
        </p:nvCxnSpPr>
        <p:spPr>
          <a:xfrm>
            <a:off x="2934121" y="2119586"/>
            <a:ext cx="550704" cy="8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>
            <a:stCxn id="53" idx="2"/>
          </p:cNvCxnSpPr>
          <p:nvPr/>
        </p:nvCxnSpPr>
        <p:spPr>
          <a:xfrm flipH="1">
            <a:off x="1640507" y="2119586"/>
            <a:ext cx="5735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54" idx="0"/>
          </p:cNvCxnSpPr>
          <p:nvPr/>
        </p:nvCxnSpPr>
        <p:spPr>
          <a:xfrm>
            <a:off x="4204905" y="2128389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4708961" y="2128389"/>
            <a:ext cx="0" cy="1153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6" idx="6"/>
          </p:cNvCxnSpPr>
          <p:nvPr/>
        </p:nvCxnSpPr>
        <p:spPr>
          <a:xfrm>
            <a:off x="3705041" y="3282141"/>
            <a:ext cx="9997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>
            <a:stCxn id="57" idx="2"/>
          </p:cNvCxnSpPr>
          <p:nvPr/>
        </p:nvCxnSpPr>
        <p:spPr>
          <a:xfrm flipH="1">
            <a:off x="577859" y="3277686"/>
            <a:ext cx="1767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 flipV="1">
            <a:off x="577858" y="2128389"/>
            <a:ext cx="1" cy="11307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ovéPole 66"/>
          <p:cNvSpPr txBox="1"/>
          <p:nvPr/>
        </p:nvSpPr>
        <p:spPr>
          <a:xfrm>
            <a:off x="2362736" y="1840357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/>
              <a:t>2</a:t>
            </a:r>
            <a:endParaRPr lang="cs-CZ" sz="24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619710" y="1840357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/>
              <a:t>3</a:t>
            </a:r>
            <a:endParaRPr lang="cs-CZ" sz="24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1098471" y="1845589"/>
            <a:ext cx="77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r>
              <a:rPr lang="cs-CZ" sz="2400" baseline="-25000" dirty="0" smtClean="0"/>
              <a:t>1</a:t>
            </a:r>
            <a:endParaRPr lang="cs-CZ" sz="2400" dirty="0"/>
          </a:p>
        </p:txBody>
      </p:sp>
      <p:cxnSp>
        <p:nvCxnSpPr>
          <p:cNvPr id="70" name="Přímá spojnice 69"/>
          <p:cNvCxnSpPr>
            <a:stCxn id="58" idx="6"/>
            <a:endCxn id="55" idx="2"/>
          </p:cNvCxnSpPr>
          <p:nvPr/>
        </p:nvCxnSpPr>
        <p:spPr>
          <a:xfrm>
            <a:off x="2929929" y="3278430"/>
            <a:ext cx="190664" cy="29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ovéPole 70"/>
          <p:cNvSpPr txBox="1"/>
          <p:nvPr/>
        </p:nvSpPr>
        <p:spPr>
          <a:xfrm>
            <a:off x="3205281" y="3314865"/>
            <a:ext cx="47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3089548" y="2850973"/>
            <a:ext cx="309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443499" y="2860220"/>
            <a:ext cx="374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cxnSp>
        <p:nvCxnSpPr>
          <p:cNvPr id="74" name="Přímá spojnice 73"/>
          <p:cNvCxnSpPr/>
          <p:nvPr/>
        </p:nvCxnSpPr>
        <p:spPr>
          <a:xfrm flipH="1">
            <a:off x="577858" y="2138267"/>
            <a:ext cx="390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5" name="Objekt 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7595936"/>
              </p:ext>
            </p:extLst>
          </p:nvPr>
        </p:nvGraphicFramePr>
        <p:xfrm>
          <a:off x="5004048" y="3499531"/>
          <a:ext cx="3103563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Rovnice" r:id="rId9" imgW="1866600" imgH="1015920" progId="Equation.3">
                  <p:embed/>
                </p:oleObj>
              </mc:Choice>
              <mc:Fallback>
                <p:oleObj name="Rovnice" r:id="rId9" imgW="1866600" imgH="10159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04048" y="3499531"/>
                        <a:ext cx="3103563" cy="168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1" name="Skupina 160"/>
          <p:cNvGrpSpPr/>
          <p:nvPr/>
        </p:nvGrpSpPr>
        <p:grpSpPr>
          <a:xfrm>
            <a:off x="762269" y="2080604"/>
            <a:ext cx="1086490" cy="779616"/>
            <a:chOff x="762269" y="2080604"/>
            <a:chExt cx="1086490" cy="779616"/>
          </a:xfrm>
        </p:grpSpPr>
        <p:cxnSp>
          <p:nvCxnSpPr>
            <p:cNvPr id="122" name="Přímá spojnice 121"/>
            <p:cNvCxnSpPr>
              <a:stCxn id="112" idx="2"/>
            </p:cNvCxnSpPr>
            <p:nvPr/>
          </p:nvCxnSpPr>
          <p:spPr>
            <a:xfrm flipH="1">
              <a:off x="798273" y="2633212"/>
              <a:ext cx="30019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4" name="Skupina 143"/>
            <p:cNvGrpSpPr/>
            <p:nvPr/>
          </p:nvGrpSpPr>
          <p:grpSpPr>
            <a:xfrm>
              <a:off x="762269" y="2080604"/>
              <a:ext cx="1086490" cy="779616"/>
              <a:chOff x="762269" y="2080604"/>
              <a:chExt cx="1086490" cy="779616"/>
            </a:xfrm>
          </p:grpSpPr>
          <p:sp>
            <p:nvSpPr>
              <p:cNvPr id="110" name="Ovál 109"/>
              <p:cNvSpPr/>
              <p:nvPr/>
            </p:nvSpPr>
            <p:spPr>
              <a:xfrm>
                <a:off x="1776751" y="2080604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1" name="Ovál 110"/>
              <p:cNvSpPr/>
              <p:nvPr/>
            </p:nvSpPr>
            <p:spPr>
              <a:xfrm>
                <a:off x="762269" y="2119793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14" name="Skupina 113"/>
              <p:cNvGrpSpPr/>
              <p:nvPr/>
            </p:nvGrpSpPr>
            <p:grpSpPr>
              <a:xfrm>
                <a:off x="1098471" y="2406203"/>
                <a:ext cx="449193" cy="454017"/>
                <a:chOff x="8172400" y="1845589"/>
                <a:chExt cx="449193" cy="454017"/>
              </a:xfrm>
            </p:grpSpPr>
            <p:sp>
              <p:nvSpPr>
                <p:cNvPr id="112" name="Ovál 111"/>
                <p:cNvSpPr/>
                <p:nvPr/>
              </p:nvSpPr>
              <p:spPr>
                <a:xfrm>
                  <a:off x="8172400" y="1845589"/>
                  <a:ext cx="432048" cy="454017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13" name="TextovéPole 112"/>
                <p:cNvSpPr txBox="1"/>
                <p:nvPr/>
              </p:nvSpPr>
              <p:spPr>
                <a:xfrm>
                  <a:off x="8189543" y="1886400"/>
                  <a:ext cx="432050" cy="3316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U</a:t>
                  </a:r>
                  <a:r>
                    <a:rPr lang="cs-CZ" baseline="-25000" dirty="0" smtClean="0"/>
                    <a:t>1</a:t>
                  </a:r>
                  <a:endParaRPr lang="cs-CZ" dirty="0"/>
                </a:p>
              </p:txBody>
            </p:sp>
          </p:grpSp>
          <p:cxnSp>
            <p:nvCxnSpPr>
              <p:cNvPr id="116" name="Přímá spojnice 115"/>
              <p:cNvCxnSpPr>
                <a:stCxn id="110" idx="4"/>
              </p:cNvCxnSpPr>
              <p:nvPr/>
            </p:nvCxnSpPr>
            <p:spPr>
              <a:xfrm>
                <a:off x="1812755" y="2152612"/>
                <a:ext cx="0" cy="4806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Přímá spojnice 117"/>
              <p:cNvCxnSpPr>
                <a:endCxn id="112" idx="6"/>
              </p:cNvCxnSpPr>
              <p:nvPr/>
            </p:nvCxnSpPr>
            <p:spPr>
              <a:xfrm flipH="1">
                <a:off x="1530519" y="2633212"/>
                <a:ext cx="28223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Přímá spojnice 123"/>
              <p:cNvCxnSpPr>
                <a:endCxn id="111" idx="4"/>
              </p:cNvCxnSpPr>
              <p:nvPr/>
            </p:nvCxnSpPr>
            <p:spPr>
              <a:xfrm flipV="1">
                <a:off x="798273" y="2191801"/>
                <a:ext cx="0" cy="44141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3" name="Skupina 162"/>
          <p:cNvGrpSpPr/>
          <p:nvPr/>
        </p:nvGrpSpPr>
        <p:grpSpPr>
          <a:xfrm>
            <a:off x="2045350" y="2109994"/>
            <a:ext cx="1086490" cy="756529"/>
            <a:chOff x="2045350" y="2109994"/>
            <a:chExt cx="1086490" cy="756529"/>
          </a:xfrm>
        </p:grpSpPr>
        <p:grpSp>
          <p:nvGrpSpPr>
            <p:cNvPr id="133" name="Skupina 132"/>
            <p:cNvGrpSpPr/>
            <p:nvPr/>
          </p:nvGrpSpPr>
          <p:grpSpPr>
            <a:xfrm>
              <a:off x="2359567" y="2412506"/>
              <a:ext cx="484241" cy="454017"/>
              <a:chOff x="8172400" y="1845589"/>
              <a:chExt cx="484241" cy="454017"/>
            </a:xfrm>
          </p:grpSpPr>
          <p:sp>
            <p:nvSpPr>
              <p:cNvPr id="134" name="Ovál 133"/>
              <p:cNvSpPr/>
              <p:nvPr/>
            </p:nvSpPr>
            <p:spPr>
              <a:xfrm>
                <a:off x="8172400" y="1845589"/>
                <a:ext cx="432048" cy="454017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5" name="TextovéPole 134"/>
              <p:cNvSpPr txBox="1"/>
              <p:nvPr/>
            </p:nvSpPr>
            <p:spPr>
              <a:xfrm>
                <a:off x="8224591" y="1886400"/>
                <a:ext cx="4320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U</a:t>
                </a:r>
                <a:r>
                  <a:rPr lang="cs-CZ" baseline="-25000" dirty="0"/>
                  <a:t>2</a:t>
                </a:r>
                <a:endParaRPr lang="cs-CZ" dirty="0"/>
              </a:p>
            </p:txBody>
          </p:sp>
        </p:grpSp>
        <p:grpSp>
          <p:nvGrpSpPr>
            <p:cNvPr id="140" name="Skupina 139"/>
            <p:cNvGrpSpPr/>
            <p:nvPr/>
          </p:nvGrpSpPr>
          <p:grpSpPr>
            <a:xfrm>
              <a:off x="2045350" y="2109994"/>
              <a:ext cx="1086490" cy="513418"/>
              <a:chOff x="2045350" y="2272193"/>
              <a:chExt cx="1086490" cy="513418"/>
            </a:xfrm>
          </p:grpSpPr>
          <p:sp>
            <p:nvSpPr>
              <p:cNvPr id="131" name="Ovál 130"/>
              <p:cNvSpPr/>
              <p:nvPr/>
            </p:nvSpPr>
            <p:spPr>
              <a:xfrm>
                <a:off x="3059832" y="2272193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2" name="Ovál 131"/>
              <p:cNvSpPr/>
              <p:nvPr/>
            </p:nvSpPr>
            <p:spPr>
              <a:xfrm>
                <a:off x="2045350" y="2272193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36" name="Přímá spojnice 135"/>
              <p:cNvCxnSpPr>
                <a:stCxn id="131" idx="4"/>
              </p:cNvCxnSpPr>
              <p:nvPr/>
            </p:nvCxnSpPr>
            <p:spPr>
              <a:xfrm>
                <a:off x="3095836" y="2344201"/>
                <a:ext cx="0" cy="44080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Přímá spojnice 136"/>
              <p:cNvCxnSpPr/>
              <p:nvPr/>
            </p:nvCxnSpPr>
            <p:spPr>
              <a:xfrm flipH="1">
                <a:off x="2804678" y="2782942"/>
                <a:ext cx="28223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Přímá spojnice 137"/>
              <p:cNvCxnSpPr/>
              <p:nvPr/>
            </p:nvCxnSpPr>
            <p:spPr>
              <a:xfrm flipH="1">
                <a:off x="2059369" y="2782942"/>
                <a:ext cx="300198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Přímá spojnice 138"/>
              <p:cNvCxnSpPr>
                <a:endCxn id="132" idx="4"/>
              </p:cNvCxnSpPr>
              <p:nvPr/>
            </p:nvCxnSpPr>
            <p:spPr>
              <a:xfrm flipV="1">
                <a:off x="2081354" y="2344201"/>
                <a:ext cx="0" cy="44141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2" name="Skupina 161"/>
          <p:cNvGrpSpPr/>
          <p:nvPr/>
        </p:nvGrpSpPr>
        <p:grpSpPr>
          <a:xfrm>
            <a:off x="3341494" y="2093667"/>
            <a:ext cx="1086490" cy="740427"/>
            <a:chOff x="3341494" y="2093667"/>
            <a:chExt cx="1086490" cy="740427"/>
          </a:xfrm>
        </p:grpSpPr>
        <p:grpSp>
          <p:nvGrpSpPr>
            <p:cNvPr id="145" name="Skupina 144"/>
            <p:cNvGrpSpPr/>
            <p:nvPr/>
          </p:nvGrpSpPr>
          <p:grpSpPr>
            <a:xfrm>
              <a:off x="3341494" y="2093667"/>
              <a:ext cx="1086490" cy="740427"/>
              <a:chOff x="762269" y="2119793"/>
              <a:chExt cx="1086490" cy="740427"/>
            </a:xfrm>
          </p:grpSpPr>
          <p:sp>
            <p:nvSpPr>
              <p:cNvPr id="146" name="Ovál 145"/>
              <p:cNvSpPr/>
              <p:nvPr/>
            </p:nvSpPr>
            <p:spPr>
              <a:xfrm>
                <a:off x="1776751" y="2119793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7" name="Ovál 146"/>
              <p:cNvSpPr/>
              <p:nvPr/>
            </p:nvSpPr>
            <p:spPr>
              <a:xfrm>
                <a:off x="762269" y="2119793"/>
                <a:ext cx="72008" cy="720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48" name="Skupina 147"/>
              <p:cNvGrpSpPr/>
              <p:nvPr/>
            </p:nvGrpSpPr>
            <p:grpSpPr>
              <a:xfrm>
                <a:off x="1098471" y="2406203"/>
                <a:ext cx="449193" cy="454017"/>
                <a:chOff x="8172400" y="1845589"/>
                <a:chExt cx="449193" cy="454017"/>
              </a:xfrm>
            </p:grpSpPr>
            <p:sp>
              <p:nvSpPr>
                <p:cNvPr id="152" name="Ovál 151"/>
                <p:cNvSpPr/>
                <p:nvPr/>
              </p:nvSpPr>
              <p:spPr>
                <a:xfrm>
                  <a:off x="8172400" y="1845589"/>
                  <a:ext cx="432048" cy="454017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3" name="TextovéPole 152"/>
                <p:cNvSpPr txBox="1"/>
                <p:nvPr/>
              </p:nvSpPr>
              <p:spPr>
                <a:xfrm>
                  <a:off x="8189543" y="1886400"/>
                  <a:ext cx="43205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U</a:t>
                  </a:r>
                  <a:r>
                    <a:rPr lang="cs-CZ" baseline="-25000" dirty="0"/>
                    <a:t>3</a:t>
                  </a:r>
                  <a:endParaRPr lang="cs-CZ" dirty="0"/>
                </a:p>
              </p:txBody>
            </p:sp>
          </p:grpSp>
          <p:cxnSp>
            <p:nvCxnSpPr>
              <p:cNvPr id="149" name="Přímá spojnice 148"/>
              <p:cNvCxnSpPr>
                <a:stCxn id="146" idx="4"/>
              </p:cNvCxnSpPr>
              <p:nvPr/>
            </p:nvCxnSpPr>
            <p:spPr>
              <a:xfrm>
                <a:off x="1812755" y="2191801"/>
                <a:ext cx="0" cy="44717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Přímá spojnice 149"/>
              <p:cNvCxnSpPr>
                <a:endCxn id="152" idx="6"/>
              </p:cNvCxnSpPr>
              <p:nvPr/>
            </p:nvCxnSpPr>
            <p:spPr>
              <a:xfrm flipH="1">
                <a:off x="1530519" y="2633212"/>
                <a:ext cx="28223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Přímá spojnice 150"/>
              <p:cNvCxnSpPr>
                <a:endCxn id="147" idx="4"/>
              </p:cNvCxnSpPr>
              <p:nvPr/>
            </p:nvCxnSpPr>
            <p:spPr>
              <a:xfrm flipV="1">
                <a:off x="798273" y="2191801"/>
                <a:ext cx="0" cy="44141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6" name="Přímá spojnice 155"/>
            <p:cNvCxnSpPr>
              <a:endCxn id="152" idx="2"/>
            </p:cNvCxnSpPr>
            <p:nvPr/>
          </p:nvCxnSpPr>
          <p:spPr>
            <a:xfrm>
              <a:off x="3377498" y="2607085"/>
              <a:ext cx="30019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Šipka doleva 156"/>
          <p:cNvSpPr/>
          <p:nvPr/>
        </p:nvSpPr>
        <p:spPr>
          <a:xfrm>
            <a:off x="1126527" y="3205678"/>
            <a:ext cx="648072" cy="144016"/>
          </a:xfrm>
          <a:prstGeom prst="lef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TextovéPole 157"/>
          <p:cNvSpPr txBox="1"/>
          <p:nvPr/>
        </p:nvSpPr>
        <p:spPr>
          <a:xfrm>
            <a:off x="1196419" y="3244727"/>
            <a:ext cx="7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I</a:t>
            </a:r>
            <a:endParaRPr lang="cs-CZ" i="1" dirty="0"/>
          </a:p>
        </p:txBody>
      </p:sp>
      <p:sp>
        <p:nvSpPr>
          <p:cNvPr id="159" name="TextovéPole 158"/>
          <p:cNvSpPr txBox="1"/>
          <p:nvPr/>
        </p:nvSpPr>
        <p:spPr>
          <a:xfrm>
            <a:off x="251520" y="5589240"/>
            <a:ext cx="3593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Ověření výsledků dílčích napětí:</a:t>
            </a:r>
            <a:endParaRPr lang="cs-CZ" u="sng" dirty="0"/>
          </a:p>
        </p:txBody>
      </p:sp>
      <p:graphicFrame>
        <p:nvGraphicFramePr>
          <p:cNvPr id="160" name="Objekt 1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3154070"/>
              </p:ext>
            </p:extLst>
          </p:nvPr>
        </p:nvGraphicFramePr>
        <p:xfrm>
          <a:off x="353915" y="5958572"/>
          <a:ext cx="1020762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Rovnice" r:id="rId11" imgW="571320" imgH="431640" progId="Equation.3">
                  <p:embed/>
                </p:oleObj>
              </mc:Choice>
              <mc:Fallback>
                <p:oleObj name="Rovnice" r:id="rId11" imgW="57132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53915" y="5958572"/>
                        <a:ext cx="1020762" cy="769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" name="Objekt 1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0914751"/>
              </p:ext>
            </p:extLst>
          </p:nvPr>
        </p:nvGraphicFramePr>
        <p:xfrm>
          <a:off x="1979712" y="5949280"/>
          <a:ext cx="4747657" cy="4176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Rovnice" r:id="rId13" imgW="2743200" imgH="241200" progId="Equation.3">
                  <p:embed/>
                </p:oleObj>
              </mc:Choice>
              <mc:Fallback>
                <p:oleObj name="Rovnice" r:id="rId13" imgW="274320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979712" y="5949280"/>
                        <a:ext cx="4747657" cy="4176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6" name="Skupina 175"/>
          <p:cNvGrpSpPr/>
          <p:nvPr/>
        </p:nvGrpSpPr>
        <p:grpSpPr>
          <a:xfrm>
            <a:off x="773278" y="984499"/>
            <a:ext cx="3632432" cy="1135294"/>
            <a:chOff x="773278" y="984499"/>
            <a:chExt cx="3632432" cy="1135294"/>
          </a:xfrm>
        </p:grpSpPr>
        <p:sp>
          <p:nvSpPr>
            <p:cNvPr id="165" name="TextovéPole 164"/>
            <p:cNvSpPr txBox="1"/>
            <p:nvPr/>
          </p:nvSpPr>
          <p:spPr>
            <a:xfrm>
              <a:off x="2358056" y="1052736"/>
              <a:ext cx="432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</a:t>
              </a:r>
              <a:endParaRPr lang="cs-CZ" dirty="0"/>
            </a:p>
          </p:txBody>
        </p:sp>
        <p:sp>
          <p:nvSpPr>
            <p:cNvPr id="167" name="Ovál 166"/>
            <p:cNvSpPr/>
            <p:nvPr/>
          </p:nvSpPr>
          <p:spPr>
            <a:xfrm>
              <a:off x="2319355" y="984499"/>
              <a:ext cx="498327" cy="51334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69" name="Přímá spojnice 168"/>
            <p:cNvCxnSpPr>
              <a:stCxn id="167" idx="6"/>
            </p:cNvCxnSpPr>
            <p:nvPr/>
          </p:nvCxnSpPr>
          <p:spPr>
            <a:xfrm>
              <a:off x="2817682" y="1241173"/>
              <a:ext cx="157429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Přímá spojnice 170"/>
            <p:cNvCxnSpPr/>
            <p:nvPr/>
          </p:nvCxnSpPr>
          <p:spPr>
            <a:xfrm flipH="1">
              <a:off x="4395165" y="1241173"/>
              <a:ext cx="10545" cy="86303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Přímá spojnice 172"/>
            <p:cNvCxnSpPr>
              <a:stCxn id="111" idx="0"/>
            </p:cNvCxnSpPr>
            <p:nvPr/>
          </p:nvCxnSpPr>
          <p:spPr>
            <a:xfrm flipV="1">
              <a:off x="798273" y="1241173"/>
              <a:ext cx="0" cy="87862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Přímá spojnice 174"/>
            <p:cNvCxnSpPr>
              <a:endCxn id="167" idx="2"/>
            </p:cNvCxnSpPr>
            <p:nvPr/>
          </p:nvCxnSpPr>
          <p:spPr>
            <a:xfrm>
              <a:off x="773278" y="1237402"/>
              <a:ext cx="1546077" cy="377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9056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animBg="1"/>
      <p:bldP spid="158" grpId="0"/>
      <p:bldP spid="1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640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KOLÁŘOVÁ, Růžena, et al. </a:t>
            </a:r>
            <a:r>
              <a:rPr lang="cs-CZ" i="1" dirty="0"/>
              <a:t>Fyzika : Pro 8. ročník základní školy</a:t>
            </a:r>
            <a:r>
              <a:rPr lang="cs-CZ" dirty="0"/>
              <a:t>. 1. vydání. Praha : Prometheus, 2008. 228 s. Dostupné z WWW: &lt;www.prometheus-nakl.cz&gt;. ISBN 978-80-7196-149-9</a:t>
            </a:r>
            <a:r>
              <a:rPr lang="cs-CZ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RAUNER</a:t>
            </a:r>
            <a:r>
              <a:rPr lang="cs-CZ" dirty="0"/>
              <a:t>, Karel , et al. </a:t>
            </a:r>
            <a:r>
              <a:rPr lang="cs-CZ" i="1" dirty="0"/>
              <a:t>Fyzika 8 : pro základní školy a </a:t>
            </a:r>
            <a:r>
              <a:rPr lang="cs-CZ" i="1" dirty="0" smtClean="0"/>
              <a:t>víceletá </a:t>
            </a:r>
            <a:r>
              <a:rPr lang="cs-CZ" i="1" dirty="0"/>
              <a:t>gymnázia</a:t>
            </a:r>
            <a:r>
              <a:rPr lang="cs-CZ" dirty="0"/>
              <a:t>. 1. vydání. Plzeň  : Fraus, 2006. 128 s. Dostupné z WWW: &lt;www.fraus.cz&gt;. ISBN 80-7238-525-9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85700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Software:</a:t>
            </a:r>
          </a:p>
          <a:p>
            <a:r>
              <a:rPr lang="cs-CZ" dirty="0" smtClean="0"/>
              <a:t>Microsoft Office Professional Plus 2010, verze 14.06106.5005</a:t>
            </a:r>
          </a:p>
          <a:p>
            <a:r>
              <a:rPr lang="cs-CZ" dirty="0" smtClean="0"/>
              <a:t>Držitel licence 2. základní škola, Rakovník, Husovo náměstí 3 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414908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Ilustrace – dílo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591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ok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Book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標楷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方正舒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60000"/>
                <a:hueMod val="100000"/>
                <a:satMod val="100000"/>
              </a:schemeClr>
            </a:gs>
            <a:gs pos="8000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180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9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TC010219409[[fn=Knižní motiv]]</Template>
  <TotalTime>102</TotalTime>
  <Words>287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Book</vt:lpstr>
      <vt:lpstr>Rovnice</vt:lpstr>
      <vt:lpstr>Prezentace aplikace PowerPoint</vt:lpstr>
      <vt:lpstr>Prezentace aplikace PowerPoint</vt:lpstr>
      <vt:lpstr>Sériové zapojení rezistorů </vt:lpstr>
      <vt:lpstr>Výsledný odpor rezistorů řazených za sebou (sériově)</vt:lpstr>
      <vt:lpstr>Výsledný odpor rezistorů řazených za sebou (sériově)</vt:lpstr>
      <vt:lpstr>Prezentace aplikace PowerPoint</vt:lpstr>
      <vt:lpstr>Vzorový příklad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Sériové zapojení</dc:title>
  <dc:creator>admin</dc:creator>
  <cp:lastModifiedBy>admin</cp:lastModifiedBy>
  <cp:revision>9</cp:revision>
  <dcterms:created xsi:type="dcterms:W3CDTF">2012-01-20T16:43:56Z</dcterms:created>
  <dcterms:modified xsi:type="dcterms:W3CDTF">2012-02-25T11:30:04Z</dcterms:modified>
</cp:coreProperties>
</file>