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02" y="-2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2A18F-4CB2-4415-BA3A-E45BDC56996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D0DC3-BA88-4F0D-BBD8-7638733A58A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2A18F-4CB2-4415-BA3A-E45BDC56996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D0DC3-BA88-4F0D-BBD8-7638733A58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2A18F-4CB2-4415-BA3A-E45BDC56996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D0DC3-BA88-4F0D-BBD8-7638733A58A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2A18F-4CB2-4415-BA3A-E45BDC56996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D0DC3-BA88-4F0D-BBD8-7638733A58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2A18F-4CB2-4415-BA3A-E45BDC56996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D0DC3-BA88-4F0D-BBD8-7638733A58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2A18F-4CB2-4415-BA3A-E45BDC56996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2D0DC3-BA88-4F0D-BBD8-7638733A58A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2A18F-4CB2-4415-BA3A-E45BDC56996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D0DC3-BA88-4F0D-BBD8-7638733A58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2A18F-4CB2-4415-BA3A-E45BDC56996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BA2D0DC3-BA88-4F0D-BBD8-7638733A58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6412A18F-4CB2-4415-BA3A-E45BDC56996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D0DC3-BA88-4F0D-BBD8-7638733A58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2A18F-4CB2-4415-BA3A-E45BDC56996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D0DC3-BA88-4F0D-BBD8-7638733A58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2A18F-4CB2-4415-BA3A-E45BDC56996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D0DC3-BA88-4F0D-BBD8-7638733A58A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412A18F-4CB2-4415-BA3A-E45BDC569964}" type="datetimeFigureOut">
              <a:rPr lang="cs-CZ" smtClean="0"/>
              <a:t>6.9.2011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A2D0DC3-BA88-4F0D-BBD8-7638733A58A2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84784"/>
            <a:ext cx="4129841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8508667"/>
              </p:ext>
            </p:extLst>
          </p:nvPr>
        </p:nvGraphicFramePr>
        <p:xfrm>
          <a:off x="251520" y="5229200"/>
          <a:ext cx="8712968" cy="1402080"/>
        </p:xfrm>
        <a:graphic>
          <a:graphicData uri="http://schemas.openxmlformats.org/drawingml/2006/table">
            <a:tbl>
              <a:tblPr/>
              <a:tblGrid>
                <a:gridCol w="2637872"/>
                <a:gridCol w="6075096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Chemie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VY_32_INOVACE_10_Vzduch 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Jitka </a:t>
                      </a: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Tulachová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60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effectLst>
            <a:glow rad="228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/>
          </a:bodyPr>
          <a:lstStyle/>
          <a:p>
            <a:pPr algn="ctr"/>
            <a:r>
              <a:rPr lang="cs-CZ" sz="6600" b="1" dirty="0" smtClean="0">
                <a:solidFill>
                  <a:srgbClr val="00B0F0"/>
                </a:solidFill>
              </a:rPr>
              <a:t>VZDUCH</a:t>
            </a:r>
            <a:endParaRPr lang="cs-CZ" sz="6600" b="1" dirty="0">
              <a:solidFill>
                <a:srgbClr val="00B0F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952847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B0F0"/>
                </a:solidFill>
              </a:rPr>
              <a:t>a</a:t>
            </a:r>
            <a:r>
              <a:rPr lang="cs-CZ" b="1" dirty="0" smtClean="0">
                <a:solidFill>
                  <a:srgbClr val="00B0F0"/>
                </a:solidFill>
              </a:rPr>
              <a:t>tmosféra </a:t>
            </a:r>
            <a:r>
              <a:rPr lang="cs-CZ" dirty="0" smtClean="0"/>
              <a:t>- </a:t>
            </a:r>
            <a:r>
              <a:rPr lang="cs-CZ" sz="3200" dirty="0" smtClean="0"/>
              <a:t>plynný obal Země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" indent="0">
              <a:buNone/>
            </a:pPr>
            <a:r>
              <a:rPr lang="cs-CZ" dirty="0" smtClean="0"/>
              <a:t> </a:t>
            </a:r>
          </a:p>
          <a:p>
            <a:r>
              <a:rPr lang="cs-CZ" dirty="0" smtClean="0"/>
              <a:t>bezbarvá směs plynů</a:t>
            </a:r>
          </a:p>
          <a:p>
            <a:r>
              <a:rPr lang="cs-CZ" u="sng" dirty="0"/>
              <a:t>s</a:t>
            </a:r>
            <a:r>
              <a:rPr lang="cs-CZ" u="sng" dirty="0" smtClean="0"/>
              <a:t>ložení vzduchu</a:t>
            </a:r>
            <a:r>
              <a:rPr lang="cs-CZ" dirty="0" smtClean="0"/>
              <a:t>: 21% kyslíku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78% dusíku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1% ostatní látky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400" dirty="0"/>
              <a:t>p</a:t>
            </a:r>
            <a:r>
              <a:rPr lang="cs-CZ" sz="2400" dirty="0" smtClean="0"/>
              <a:t>ozn. další látky obsažené ve vzduchu: vodní pára, pevné částice prachu, oxidu uhličitého, smog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99323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F0"/>
                </a:solidFill>
              </a:rPr>
              <a:t>  smog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směs páry, prachu a odpadních plynů</a:t>
            </a:r>
            <a:r>
              <a:rPr lang="cs-CZ" sz="2400" dirty="0" smtClean="0"/>
              <a:t>      ( výfuky z automobilů, plyny z komínů elektráren, továren a domácností)</a:t>
            </a:r>
          </a:p>
          <a:p>
            <a:pPr marL="36576" indent="0">
              <a:buNone/>
            </a:pPr>
            <a:endParaRPr lang="cs-CZ" sz="2400" dirty="0" smtClean="0"/>
          </a:p>
          <a:p>
            <a:r>
              <a:rPr lang="cs-CZ" dirty="0" smtClean="0"/>
              <a:t>vzniká při teplotní inverzi</a:t>
            </a:r>
            <a:r>
              <a:rPr lang="cs-CZ" sz="2400" dirty="0" smtClean="0"/>
              <a:t> ( teplota vzduchu při zemi je nižší než teplota ve větší výšce )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(smog - </a:t>
            </a:r>
            <a:r>
              <a:rPr lang="cs-CZ" sz="2000" dirty="0" smtClean="0"/>
              <a:t>oxidy síry, oxidy dusíku, prach, oxidy uhlíku, mlha)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957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B0F0"/>
                </a:solidFill>
              </a:rPr>
              <a:t>s</a:t>
            </a:r>
            <a:r>
              <a:rPr lang="cs-CZ" dirty="0" smtClean="0">
                <a:solidFill>
                  <a:srgbClr val="00B0F0"/>
                </a:solidFill>
              </a:rPr>
              <a:t>kleníkový efekt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projevuje se oteplováním na Zemi</a:t>
            </a:r>
          </a:p>
          <a:p>
            <a:r>
              <a:rPr lang="cs-CZ" dirty="0"/>
              <a:t>z</a:t>
            </a:r>
            <a:r>
              <a:rPr lang="cs-CZ" dirty="0" smtClean="0"/>
              <a:t>působuje ho neprodyšná vrstva oxidu uhličitého </a:t>
            </a:r>
            <a:r>
              <a:rPr lang="cs-CZ" sz="2400" dirty="0" smtClean="0"/>
              <a:t>( ten vzniká při spalování paliv- uhlí, benzín, nafta, topný olej )</a:t>
            </a:r>
          </a:p>
          <a:p>
            <a:r>
              <a:rPr lang="cs-CZ" dirty="0"/>
              <a:t>v</a:t>
            </a:r>
            <a:r>
              <a:rPr lang="cs-CZ" dirty="0" smtClean="0"/>
              <a:t>rstva oxidu uhličitého nepropustí zpět do atmosféry záření, které na Zem dopadá ze Slunce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? Jaké jsou důsledky postupného oteplování Země</a:t>
            </a:r>
            <a:r>
              <a:rPr lang="cs-CZ" sz="2400" dirty="0" smtClean="0">
                <a:solidFill>
                  <a:srgbClr val="FF0000"/>
                </a:solidFill>
              </a:rPr>
              <a:t>?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tání ledovců- zvyšování hladiny moří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76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B0F0"/>
                </a:solidFill>
              </a:rPr>
              <a:t>o</a:t>
            </a:r>
            <a:r>
              <a:rPr lang="cs-CZ" dirty="0" smtClean="0">
                <a:solidFill>
                  <a:srgbClr val="00B0F0"/>
                </a:solidFill>
              </a:rPr>
              <a:t>zonová vrstva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t</a:t>
            </a:r>
            <a:r>
              <a:rPr lang="cs-CZ" dirty="0" smtClean="0"/>
              <a:t>voří ji molekuly ozonu O</a:t>
            </a:r>
            <a:r>
              <a:rPr lang="cs-CZ" sz="1600" dirty="0" smtClean="0"/>
              <a:t>3</a:t>
            </a:r>
          </a:p>
          <a:p>
            <a:r>
              <a:rPr lang="cs-CZ" dirty="0"/>
              <a:t>n</a:t>
            </a:r>
            <a:r>
              <a:rPr lang="cs-CZ" dirty="0" smtClean="0"/>
              <a:t>achází se asi 30 km nad povrchem Země</a:t>
            </a:r>
          </a:p>
          <a:p>
            <a:r>
              <a:rPr lang="cs-CZ" dirty="0"/>
              <a:t>p</a:t>
            </a:r>
            <a:r>
              <a:rPr lang="cs-CZ" dirty="0" smtClean="0"/>
              <a:t>ůsobí jako filtr - </a:t>
            </a:r>
            <a:r>
              <a:rPr lang="cs-CZ" sz="2400" dirty="0" smtClean="0"/>
              <a:t>zachycuje složky kosmického záření, které jsou škodlivé </a:t>
            </a:r>
          </a:p>
          <a:p>
            <a:r>
              <a:rPr lang="cs-CZ" dirty="0"/>
              <a:t>n</a:t>
            </a:r>
            <a:r>
              <a:rPr lang="cs-CZ" dirty="0" smtClean="0"/>
              <a:t>arušují ji </a:t>
            </a:r>
            <a:r>
              <a:rPr lang="cs-CZ" u="sng" dirty="0" smtClean="0"/>
              <a:t>freony</a:t>
            </a:r>
            <a:r>
              <a:rPr lang="cs-CZ" dirty="0" smtClean="0"/>
              <a:t> </a:t>
            </a:r>
            <a:r>
              <a:rPr lang="cs-CZ" sz="2400" dirty="0" smtClean="0"/>
              <a:t>( </a:t>
            </a:r>
            <a:r>
              <a:rPr lang="cs-CZ" sz="2400" dirty="0" err="1" smtClean="0"/>
              <a:t>slč</a:t>
            </a:r>
            <a:r>
              <a:rPr lang="cs-CZ" sz="2400" dirty="0" smtClean="0"/>
              <a:t>, které obsahují halogeny)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- </a:t>
            </a:r>
            <a:r>
              <a:rPr lang="cs-CZ" sz="1900" dirty="0" smtClean="0"/>
              <a:t>používají se jako hnací plyny sprejů, kapaliny v  chladničkách 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? Jaké jsou důsledky narušení ozonové vrstvy </a:t>
            </a:r>
            <a:r>
              <a:rPr lang="cs-CZ" sz="2400" dirty="0" smtClean="0">
                <a:solidFill>
                  <a:srgbClr val="FF0000"/>
                </a:solidFill>
              </a:rPr>
              <a:t>?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dopad UVA, UVB záření- postupné oteplování</a:t>
            </a:r>
            <a:endParaRPr lang="cs-CZ" sz="2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? Jaké jsou zdravotní důsledky vzniku ozonové díry</a:t>
            </a:r>
            <a:r>
              <a:rPr lang="cs-CZ" sz="2400" dirty="0" smtClean="0">
                <a:solidFill>
                  <a:srgbClr val="FF0000"/>
                </a:solidFill>
              </a:rPr>
              <a:t>?</a:t>
            </a:r>
          </a:p>
          <a:p>
            <a:pPr marL="0" indent="0">
              <a:buNone/>
            </a:pPr>
            <a:r>
              <a:rPr lang="cs-CZ" sz="2400" dirty="0">
                <a:solidFill>
                  <a:srgbClr val="FF0000"/>
                </a:solidFill>
              </a:rPr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   nádorová onemocnění kůže</a:t>
            </a:r>
            <a:r>
              <a:rPr lang="cs-CZ" sz="2400" smtClean="0">
                <a:solidFill>
                  <a:srgbClr val="FF0000"/>
                </a:solidFill>
              </a:rPr>
              <a:t>, poškození zraku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99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" indent="0">
              <a:buNone/>
            </a:pPr>
            <a:r>
              <a:rPr lang="cs-CZ"/>
              <a:t>v</a:t>
            </a:r>
            <a:r>
              <a:rPr lang="cs-CZ" smtClean="0"/>
              <a:t>lastní </a:t>
            </a:r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932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74</TotalTime>
  <Words>261</Words>
  <Application>Microsoft Office PowerPoint</Application>
  <PresentationFormat>Předvádění na obrazovce (4:3)</PresentationFormat>
  <Paragraphs>44</Paragraphs>
  <Slides>7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Technický</vt:lpstr>
      <vt:lpstr>Prezentace aplikace PowerPoint</vt:lpstr>
      <vt:lpstr>VZDUCH</vt:lpstr>
      <vt:lpstr>atmosféra - plynný obal Země</vt:lpstr>
      <vt:lpstr>  smog</vt:lpstr>
      <vt:lpstr>skleníkový efekt</vt:lpstr>
      <vt:lpstr>ozonová vrstva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VZDUCH</dc:title>
  <dc:creator>OEM</dc:creator>
  <cp:lastModifiedBy>OEM</cp:lastModifiedBy>
  <cp:revision>12</cp:revision>
  <dcterms:created xsi:type="dcterms:W3CDTF">2011-08-10T08:53:32Z</dcterms:created>
  <dcterms:modified xsi:type="dcterms:W3CDTF">2011-09-06T13:26:15Z</dcterms:modified>
</cp:coreProperties>
</file>