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75" r:id="rId3"/>
    <p:sldId id="265" r:id="rId4"/>
    <p:sldId id="258" r:id="rId5"/>
    <p:sldId id="262" r:id="rId6"/>
    <p:sldId id="261" r:id="rId7"/>
    <p:sldId id="259" r:id="rId8"/>
    <p:sldId id="264" r:id="rId9"/>
    <p:sldId id="263" r:id="rId10"/>
    <p:sldId id="274" r:id="rId11"/>
    <p:sldId id="268" r:id="rId12"/>
    <p:sldId id="269" r:id="rId13"/>
    <p:sldId id="270" r:id="rId14"/>
    <p:sldId id="271" r:id="rId15"/>
    <p:sldId id="272" r:id="rId16"/>
    <p:sldId id="26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5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F4111-63EC-48D4-88E8-90916D19EA6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05EBD-CFFC-4908-A7FD-6F1B4511A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07385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F4111-63EC-48D4-88E8-90916D19EA6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05EBD-CFFC-4908-A7FD-6F1B4511A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4466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F4111-63EC-48D4-88E8-90916D19EA6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05EBD-CFFC-4908-A7FD-6F1B4511A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68051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F4111-63EC-48D4-88E8-90916D19EA6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05EBD-CFFC-4908-A7FD-6F1B4511A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608332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F4111-63EC-48D4-88E8-90916D19EA6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05EBD-CFFC-4908-A7FD-6F1B4511A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077914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F4111-63EC-48D4-88E8-90916D19EA6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05EBD-CFFC-4908-A7FD-6F1B4511A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040957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F4111-63EC-48D4-88E8-90916D19EA6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05EBD-CFFC-4908-A7FD-6F1B4511A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78641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F4111-63EC-48D4-88E8-90916D19EA6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05EBD-CFFC-4908-A7FD-6F1B4511A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6926414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F4111-63EC-48D4-88E8-90916D19EA6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05EBD-CFFC-4908-A7FD-6F1B4511A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458370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F4111-63EC-48D4-88E8-90916D19EA6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05EBD-CFFC-4908-A7FD-6F1B4511A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0979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9F4111-63EC-48D4-88E8-90916D19EA6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B405EBD-CFFC-4908-A7FD-6F1B4511A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746532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9F4111-63EC-48D4-88E8-90916D19EA60}" type="datetimeFigureOut">
              <a:rPr lang="cs-CZ" smtClean="0"/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B405EBD-CFFC-4908-A7FD-6F1B4511A7C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4359376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2.wm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050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3303595942"/>
              </p:ext>
            </p:extLst>
          </p:nvPr>
        </p:nvGraphicFramePr>
        <p:xfrm>
          <a:off x="1588" y="-12700"/>
          <a:ext cx="9145587" cy="68580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3089" name="Prezentace" r:id="rId4" imgW="2962550" imgH="2221861" progId="PowerPoint.Show.12">
                  <p:embed/>
                </p:oleObj>
              </mc:Choice>
              <mc:Fallback>
                <p:oleObj name="Prezentace" r:id="rId4" imgW="2962550" imgH="2221861" progId="PowerPoint.Show.12">
                  <p:embed/>
                  <p:pic>
                    <p:nvPicPr>
                      <p:cNvPr id="0" name="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5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1588" y="-12700"/>
                        <a:ext cx="9145587" cy="6858000"/>
                      </a:xfrm>
                      <a:prstGeom prst="rect">
                        <a:avLst/>
                      </a:prstGeom>
                      <a:noFill/>
                      <a:ln>
                        <a:noFill/>
                      </a:ln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  <a:ext uri="{91240B29-F687-4F45-9708-019B960494DF}">
                          <a14:hiddenLine xmlns:a14="http://schemas.microsoft.com/office/drawing/2010/main" w="9525">
                            <a:solidFill>
                              <a:srgbClr val="000000"/>
                            </a:solidFill>
                            <a:miter lim="800000"/>
                            <a:headEnd/>
                            <a:tailEnd/>
                          </a14:hiddenLine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815394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" y="938213"/>
            <a:ext cx="8077200" cy="49815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808601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03648" y="836712"/>
            <a:ext cx="6696744" cy="517064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/>
              <a:t>Prohlédni si obrázky</a:t>
            </a:r>
          </a:p>
          <a:p>
            <a:pPr algn="ctr"/>
            <a:r>
              <a:rPr lang="cs-CZ" sz="6600" b="1" dirty="0" smtClean="0"/>
              <a:t> a</a:t>
            </a:r>
          </a:p>
          <a:p>
            <a:pPr algn="ctr"/>
            <a:r>
              <a:rPr lang="cs-CZ" sz="6600" b="1" dirty="0" smtClean="0"/>
              <a:t> zamysli se, </a:t>
            </a:r>
          </a:p>
          <a:p>
            <a:pPr algn="ctr"/>
            <a:r>
              <a:rPr lang="cs-CZ" sz="6600" b="1" dirty="0" smtClean="0"/>
              <a:t>co vyjadřují:</a:t>
            </a:r>
            <a:endParaRPr lang="cs-CZ" sz="6600" b="1" dirty="0"/>
          </a:p>
        </p:txBody>
      </p:sp>
    </p:spTree>
    <p:extLst>
      <p:ext uri="{BB962C8B-B14F-4D97-AF65-F5344CB8AC3E}">
        <p14:creationId xmlns:p14="http://schemas.microsoft.com/office/powerpoint/2010/main" val="275005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Láska-partnerství-rodičovství</a:t>
            </a:r>
            <a:endParaRPr lang="cs-CZ" dirty="0"/>
          </a:p>
        </p:txBody>
      </p:sp>
      <p:pic>
        <p:nvPicPr>
          <p:cNvPr id="2051" name="Picture 3" descr="C:\Documents and Settings\jane\Local Settings\Temporary Internet Files\Content.IE5\TNN01NRB\MP90039991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1602749"/>
            <a:ext cx="2736304" cy="41034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 descr="C:\Documents and Settings\jane\Local Settings\Temporary Internet Files\Content.IE5\3FET102I\MP90043062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5533" y="2341914"/>
            <a:ext cx="5048346" cy="33642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257115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Láska-partnerství-rodičovství</a:t>
            </a:r>
            <a:endParaRPr lang="cs-CZ" dirty="0"/>
          </a:p>
        </p:txBody>
      </p:sp>
      <p:pic>
        <p:nvPicPr>
          <p:cNvPr id="5124" name="Picture 4" descr="C:\Documents and Settings\jane\Local Settings\Temporary Internet Files\Content.IE5\K6Q1ZYJK\MP900439295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43808" y="2636912"/>
            <a:ext cx="5935191" cy="39567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26" name="Picture 6" descr="C:\Documents and Settings\jane\Local Settings\Temporary Internet Files\Content.IE5\CHY58SOQ\MP90043308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1628800"/>
            <a:ext cx="4831570" cy="484599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9429" y="1484784"/>
            <a:ext cx="2171931" cy="14555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597711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Láska-partnerství-rodičovství</a:t>
            </a:r>
            <a:endParaRPr lang="cs-CZ" dirty="0"/>
          </a:p>
        </p:txBody>
      </p:sp>
      <p:pic>
        <p:nvPicPr>
          <p:cNvPr id="4100" name="Picture 4" descr="C:\Documents and Settings\jane\Local Settings\Temporary Internet Files\Content.IE5\LODRT60H\MP90040892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1628800"/>
            <a:ext cx="4680520" cy="46805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1" name="Picture 5" descr="C:\Documents and Settings\jane\Local Settings\Temporary Internet Files\Content.IE5\AH2K7NZ4\MP90031685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268760"/>
            <a:ext cx="3159820" cy="48245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441632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>
                <a:solidFill>
                  <a:srgbClr val="FF0000"/>
                </a:solidFill>
              </a:rPr>
              <a:t>Co je to …</a:t>
            </a:r>
            <a:endParaRPr lang="cs-CZ" sz="5400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92080" y="4221088"/>
            <a:ext cx="188352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Láska</a:t>
            </a:r>
            <a:endParaRPr lang="cs-CZ" sz="6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2921168"/>
            <a:ext cx="3713709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Rodičovství</a:t>
            </a:r>
            <a:endParaRPr lang="cs-CZ" sz="6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44008" y="1700808"/>
            <a:ext cx="3576748" cy="101566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000" dirty="0" smtClean="0"/>
              <a:t>Partnerství</a:t>
            </a:r>
            <a:endParaRPr lang="cs-CZ" sz="6000" dirty="0"/>
          </a:p>
        </p:txBody>
      </p:sp>
      <p:pic>
        <p:nvPicPr>
          <p:cNvPr id="6146" name="Picture 2" descr="C:\Documents and Settings\jane\Local Settings\Temporary Internet Files\Content.IE5\3FET102I\MC90043859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01453" y="4068698"/>
            <a:ext cx="1966103" cy="2619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7" name="Picture 3" descr="C:\Documents and Settings\jane\Local Settings\Temporary Internet Files\Content.IE5\3FET102I\MC90028563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32240" y="2716471"/>
            <a:ext cx="1814513" cy="16049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148" name="Picture 4" descr="C:\Documents and Settings\jane\Local Settings\Temporary Internet Files\Content.IE5\3FET102I\MC900428197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7338" y="1398588"/>
            <a:ext cx="1844675" cy="1231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3927790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>
                <a:solidFill>
                  <a:srgbClr val="FF0000"/>
                </a:solidFill>
              </a:rPr>
              <a:t>Láska-partnerství-rodičovství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Již od narození a po celý život potřebujeme být společně s jinými lidmi.</a:t>
            </a:r>
          </a:p>
          <a:p>
            <a:endParaRPr lang="cs-CZ" dirty="0" smtClean="0"/>
          </a:p>
          <a:p>
            <a:r>
              <a:rPr lang="cs-CZ" dirty="0" smtClean="0"/>
              <a:t>Můžeme mít různé pocity k ostatním lidem: přátelství, náklonnost, zamilovanost, sexuální přitažlivost….</a:t>
            </a:r>
          </a:p>
        </p:txBody>
      </p:sp>
    </p:spTree>
    <p:extLst>
      <p:ext uri="{BB962C8B-B14F-4D97-AF65-F5344CB8AC3E}">
        <p14:creationId xmlns:p14="http://schemas.microsoft.com/office/powerpoint/2010/main" val="1401525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>
                <a:solidFill>
                  <a:srgbClr val="FF0000"/>
                </a:solidFill>
              </a:rPr>
              <a:t>Láska-partnerství-rodičovství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Mají-li muž a žena pohlavní styk, může žena </a:t>
            </a:r>
            <a:r>
              <a:rPr lang="cs-CZ" dirty="0" smtClean="0"/>
              <a:t>otěhotnět. Jestliže </a:t>
            </a:r>
            <a:r>
              <a:rPr lang="cs-CZ" dirty="0"/>
              <a:t>pár nechce mít děti, musí používat antikoncepční prostředky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Abychom mohli mít děti, musíme být dospělí. Jen tak jim dokážeme poskytnout potřebnou péči.</a:t>
            </a:r>
            <a:endParaRPr lang="cs-CZ" dirty="0"/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5551903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>
                <a:solidFill>
                  <a:srgbClr val="FF0000"/>
                </a:solidFill>
              </a:rPr>
              <a:t>Láska-partnerství-rodičovství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Lidé si během života vytvářejí spoustu mylných představ o sexualitě (pocity mužů a žen </a:t>
            </a:r>
          </a:p>
          <a:p>
            <a:pPr marL="0" indent="0">
              <a:buNone/>
            </a:pPr>
            <a:r>
              <a:rPr lang="cs-CZ"/>
              <a:t> </a:t>
            </a:r>
            <a:r>
              <a:rPr lang="cs-CZ" smtClean="0"/>
              <a:t>   </a:t>
            </a:r>
            <a:r>
              <a:rPr lang="cs-CZ" dirty="0" smtClean="0"/>
              <a:t>k opačnému pohlaví) a fungování těla. Proto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je nezbytné, abychom byli správně informováni.</a:t>
            </a:r>
          </a:p>
          <a:p>
            <a:endParaRPr lang="cs-CZ" dirty="0" smtClean="0"/>
          </a:p>
          <a:p>
            <a:r>
              <a:rPr lang="cs-CZ" dirty="0" smtClean="0"/>
              <a:t>AIDS je závažné onemocnění způsobené virem. Měli bychom vědět, že  se můžeme nakazit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při pohlavním styku nebo při kontaktu s krví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    nemocného</a:t>
            </a:r>
            <a:r>
              <a:rPr lang="cs-CZ" dirty="0"/>
              <a:t>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8940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Rozmnožovací soustava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dirty="0" smtClean="0"/>
              <a:t>Ženské pohlavní orgány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ln>
            <a:solidFill>
              <a:schemeClr val="tx1"/>
            </a:solidFill>
          </a:ln>
        </p:spPr>
        <p:txBody>
          <a:bodyPr/>
          <a:lstStyle/>
          <a:p>
            <a:pPr algn="ctr"/>
            <a:r>
              <a:rPr lang="cs-CZ" dirty="0" smtClean="0"/>
              <a:t>Mužské pohlavní orgány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ln>
            <a:solidFill>
              <a:srgbClr val="FF0000"/>
            </a:solidFill>
          </a:ln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solidFill>
                  <a:schemeClr val="accent1"/>
                </a:solidFill>
              </a:rPr>
              <a:t> </a:t>
            </a:r>
          </a:p>
          <a:p>
            <a:pPr marL="0" indent="0">
              <a:buNone/>
            </a:pPr>
            <a:r>
              <a:rPr lang="cs-CZ" dirty="0" smtClean="0">
                <a:solidFill>
                  <a:schemeClr val="accent1"/>
                </a:solidFill>
              </a:rPr>
              <a:t>                    </a:t>
            </a:r>
            <a:r>
              <a:rPr lang="cs-CZ" b="1" dirty="0" smtClean="0">
                <a:solidFill>
                  <a:schemeClr val="accent1"/>
                </a:solidFill>
              </a:rPr>
              <a:t>Vaječníky</a:t>
            </a:r>
          </a:p>
          <a:p>
            <a:endParaRPr lang="cs-CZ" dirty="0" smtClean="0"/>
          </a:p>
          <a:p>
            <a:pPr marL="0" indent="0" algn="ctr">
              <a:buNone/>
            </a:pPr>
            <a:r>
              <a:rPr lang="cs-CZ" dirty="0" smtClean="0"/>
              <a:t>Dozrávají v nich každý měsíc pohlavní buňky zvané </a:t>
            </a:r>
          </a:p>
          <a:p>
            <a:pPr marL="0" indent="0" algn="ctr">
              <a:buNone/>
            </a:pPr>
            <a:r>
              <a:rPr lang="cs-CZ" dirty="0" smtClean="0"/>
              <a:t> </a:t>
            </a:r>
            <a:r>
              <a:rPr lang="cs-CZ" dirty="0" smtClean="0">
                <a:solidFill>
                  <a:srgbClr val="C00000"/>
                </a:solidFill>
              </a:rPr>
              <a:t>vajíčka.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ln>
            <a:solidFill>
              <a:srgbClr val="FF0000"/>
            </a:solidFill>
          </a:ln>
        </p:spPr>
        <p:txBody>
          <a:bodyPr/>
          <a:lstStyle/>
          <a:p>
            <a:pPr algn="ctr"/>
            <a:endParaRPr lang="cs-CZ" dirty="0" smtClean="0">
              <a:solidFill>
                <a:schemeClr val="accent1"/>
              </a:solidFill>
            </a:endParaRPr>
          </a:p>
          <a:p>
            <a:pPr marL="0" indent="0">
              <a:buNone/>
            </a:pPr>
            <a:r>
              <a:rPr lang="cs-CZ" dirty="0" smtClean="0">
                <a:solidFill>
                  <a:schemeClr val="accent1"/>
                </a:solidFill>
              </a:rPr>
              <a:t>                    </a:t>
            </a:r>
            <a:r>
              <a:rPr lang="cs-CZ" b="1" dirty="0" smtClean="0">
                <a:solidFill>
                  <a:schemeClr val="accent1"/>
                </a:solidFill>
              </a:rPr>
              <a:t>Varlata</a:t>
            </a:r>
            <a:r>
              <a:rPr lang="cs-CZ" b="1" dirty="0" smtClean="0"/>
              <a:t> </a:t>
            </a:r>
          </a:p>
          <a:p>
            <a:endParaRPr lang="cs-CZ" dirty="0"/>
          </a:p>
          <a:p>
            <a:pPr marL="0" indent="0" algn="ctr">
              <a:buNone/>
            </a:pPr>
            <a:r>
              <a:rPr lang="cs-CZ" dirty="0" smtClean="0"/>
              <a:t>Dozrávají v nich mužské pohlavní buňky zvané   </a:t>
            </a:r>
            <a:r>
              <a:rPr lang="cs-CZ" dirty="0" smtClean="0">
                <a:solidFill>
                  <a:srgbClr val="C00000"/>
                </a:solidFill>
              </a:rPr>
              <a:t>spermie.</a:t>
            </a:r>
            <a:endParaRPr lang="cs-CZ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39999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1052736"/>
            <a:ext cx="3604577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7200" dirty="0" smtClean="0"/>
              <a:t>Ženské </a:t>
            </a:r>
          </a:p>
          <a:p>
            <a:pPr algn="ctr"/>
            <a:r>
              <a:rPr lang="cs-CZ" sz="7200" dirty="0" smtClean="0"/>
              <a:t>pohlavní </a:t>
            </a:r>
          </a:p>
          <a:p>
            <a:pPr algn="ctr"/>
            <a:r>
              <a:rPr lang="cs-CZ" sz="7200" dirty="0"/>
              <a:t>b</a:t>
            </a:r>
            <a:r>
              <a:rPr lang="cs-CZ" sz="7200" dirty="0" smtClean="0"/>
              <a:t>uňky</a:t>
            </a:r>
          </a:p>
          <a:p>
            <a:pPr algn="ctr"/>
            <a:r>
              <a:rPr lang="cs-CZ" sz="7200" dirty="0" smtClean="0"/>
              <a:t> jsou…</a:t>
            </a:r>
            <a:endParaRPr lang="cs-CZ" sz="7200" dirty="0"/>
          </a:p>
        </p:txBody>
      </p:sp>
      <p:pic>
        <p:nvPicPr>
          <p:cNvPr id="5122" name="Picture 2" descr="C:\Documents and Settings\jane\Local Settings\Temporary Internet Files\Content.IE5\3FET102I\MC90029323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2773363"/>
            <a:ext cx="1581150" cy="18335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944793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699792" y="2420888"/>
            <a:ext cx="3631315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Vajíčka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4694096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367038" y="1052736"/>
            <a:ext cx="3694024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7200" dirty="0" smtClean="0"/>
              <a:t>Mužské </a:t>
            </a:r>
          </a:p>
          <a:p>
            <a:pPr algn="ctr"/>
            <a:r>
              <a:rPr lang="cs-CZ" sz="7200" dirty="0" smtClean="0"/>
              <a:t>pohlavní </a:t>
            </a:r>
          </a:p>
          <a:p>
            <a:pPr algn="ctr"/>
            <a:r>
              <a:rPr lang="cs-CZ" sz="7200" dirty="0"/>
              <a:t>b</a:t>
            </a:r>
            <a:r>
              <a:rPr lang="cs-CZ" sz="7200" dirty="0" smtClean="0"/>
              <a:t>uňky</a:t>
            </a:r>
          </a:p>
          <a:p>
            <a:pPr algn="ctr"/>
            <a:r>
              <a:rPr lang="cs-CZ" sz="7200" dirty="0" smtClean="0"/>
              <a:t> jsou…</a:t>
            </a:r>
            <a:endParaRPr lang="cs-CZ" sz="7200" dirty="0"/>
          </a:p>
        </p:txBody>
      </p:sp>
      <p:pic>
        <p:nvPicPr>
          <p:cNvPr id="6146" name="Picture 2" descr="C:\Documents and Settings\jane\Local Settings\Temporary Internet Files\Content.IE5\3FET102I\MC9002932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03938" y="3462338"/>
            <a:ext cx="1741487" cy="17256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363117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2572162"/>
            <a:ext cx="4318811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Spermie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2026364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 eaLnBrk="1" hangingPunct="1"/>
            <a:r>
              <a:rPr lang="cs-CZ" dirty="0" smtClean="0"/>
              <a:t>Zdroje</a:t>
            </a:r>
          </a:p>
        </p:txBody>
      </p:sp>
      <p:sp>
        <p:nvSpPr>
          <p:cNvPr id="11267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cs-CZ" dirty="0" smtClean="0"/>
              <a:t>Obrazový materiál: </a:t>
            </a:r>
            <a:br>
              <a:rPr lang="cs-CZ" dirty="0" smtClean="0"/>
            </a:br>
            <a:r>
              <a:rPr lang="cs-CZ" dirty="0" smtClean="0"/>
              <a:t>Microsoft </a:t>
            </a:r>
            <a:r>
              <a:rPr lang="cs-CZ" dirty="0" err="1" smtClean="0"/>
              <a:t>Power</a:t>
            </a:r>
            <a:r>
              <a:rPr lang="cs-CZ" dirty="0" smtClean="0"/>
              <a:t> Point 2010 (</a:t>
            </a:r>
            <a:r>
              <a:rPr lang="cs-CZ" i="1" dirty="0" smtClean="0"/>
              <a:t>kliparty</a:t>
            </a:r>
            <a:r>
              <a:rPr lang="cs-CZ" dirty="0" smtClean="0"/>
              <a:t>)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br>
              <a:rPr lang="cs-CZ" dirty="0" smtClean="0"/>
            </a:br>
            <a:r>
              <a:rPr lang="cs-CZ" dirty="0"/>
              <a:t>R. DÍAZ MORFA, José. </a:t>
            </a:r>
            <a:r>
              <a:rPr lang="cs-CZ" i="1" dirty="0"/>
              <a:t>Moje první knížka o sexu</a:t>
            </a:r>
            <a:r>
              <a:rPr lang="cs-CZ" dirty="0"/>
              <a:t>. Praha: Ottovo, 2009. ISBN 978-80-7360-861-3. </a:t>
            </a:r>
          </a:p>
          <a:p>
            <a:pPr marL="0" indent="0" eaLnBrk="1" hangingPunct="1">
              <a:buFont typeface="Arial" charset="0"/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2153802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89</TotalTime>
  <Words>207</Words>
  <Application>Microsoft Office PowerPoint</Application>
  <PresentationFormat>Předvádění na obrazovce (4:3)</PresentationFormat>
  <Paragraphs>52</Paragraphs>
  <Slides>16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8" baseType="lpstr">
      <vt:lpstr>Motiv systému Office</vt:lpstr>
      <vt:lpstr>Prezentace</vt:lpstr>
      <vt:lpstr>Prezentace aplikace PowerPoint</vt:lpstr>
      <vt:lpstr>Prezentace aplikace PowerPoint</vt:lpstr>
      <vt:lpstr>Prezentace aplikace PowerPoint</vt:lpstr>
      <vt:lpstr>Láska-partnerství-rodičovství</vt:lpstr>
      <vt:lpstr>Láska-partnerství-rodičovství</vt:lpstr>
      <vt:lpstr>Láska-partnerství-rodičovství</vt:lpstr>
      <vt:lpstr>Co je to …</vt:lpstr>
      <vt:lpstr>Láska-partnerství-rodičovství</vt:lpstr>
      <vt:lpstr>Láska-partnerství-rodičovství</vt:lpstr>
      <vt:lpstr>Láska-partnerství-rodičovství</vt:lpstr>
      <vt:lpstr>Rozmnožovací soustava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Company>ZŠ Baška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Your User Name</dc:creator>
  <cp:lastModifiedBy>Kolčářová Jana</cp:lastModifiedBy>
  <cp:revision>17</cp:revision>
  <dcterms:created xsi:type="dcterms:W3CDTF">2012-01-31T11:24:51Z</dcterms:created>
  <dcterms:modified xsi:type="dcterms:W3CDTF">2012-04-02T08:46:47Z</dcterms:modified>
</cp:coreProperties>
</file>