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75" r:id="rId2"/>
    <p:sldId id="256" r:id="rId3"/>
    <p:sldId id="257" r:id="rId4"/>
    <p:sldId id="272" r:id="rId5"/>
    <p:sldId id="267" r:id="rId6"/>
    <p:sldId id="270" r:id="rId7"/>
    <p:sldId id="268" r:id="rId8"/>
    <p:sldId id="262" r:id="rId9"/>
    <p:sldId id="263" r:id="rId10"/>
    <p:sldId id="264" r:id="rId11"/>
    <p:sldId id="261" r:id="rId12"/>
    <p:sldId id="269" r:id="rId13"/>
    <p:sldId id="273" r:id="rId14"/>
    <p:sldId id="27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B2578"/>
    <a:srgbClr val="D426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9" autoAdjust="0"/>
    <p:restoredTop sz="94660"/>
  </p:normalViewPr>
  <p:slideViewPr>
    <p:cSldViewPr>
      <p:cViewPr>
        <p:scale>
          <a:sx n="82" d="100"/>
          <a:sy n="82" d="100"/>
        </p:scale>
        <p:origin x="-167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C9C4A1-0C22-46A7-8063-7C0FEEF94913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08898-84FE-4B72-AFD0-70240B4F80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492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08898-84FE-4B72-AFD0-70240B4F80B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955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14DCF4-169F-457A-9D8D-04E386EA923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956E12-3365-468F-96D5-A5B3F8512A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acko.wz.cz/" TargetMode="External"/><Relationship Id="rId2" Type="http://schemas.openxmlformats.org/officeDocument/2006/relationships/hyperlink" Target="http://www.universetoday.com/56637/atom-mode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sharcov.cz/Predmety/Fyzika/ucivo/6/1_0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87299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VY_32_INOVACE_11_Atom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a jeho stavba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03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556792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Atom a jeho stavba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0800000" flipV="1">
            <a:off x="2267744" y="4581128"/>
            <a:ext cx="6571456" cy="28803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Autor: Jana Melicharová,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5718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Atom</a:t>
            </a:r>
            <a:r>
              <a:rPr lang="cs-CZ" sz="2800" dirty="0" smtClean="0"/>
              <a:t> je základní stavební částice chemické látky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700" dirty="0"/>
              <a:t>Atom je základní stavební částice chemické </a:t>
            </a:r>
            <a:r>
              <a:rPr lang="cs-CZ" sz="2700" dirty="0" smtClean="0"/>
              <a:t>látky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dirty="0" smtClean="0"/>
              <a:t>Molekula</a:t>
            </a:r>
            <a:r>
              <a:rPr lang="cs-CZ" sz="2400" dirty="0" smtClean="0"/>
              <a:t> je částice hmoty složená z více atomů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a) stejné atomy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           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S</a:t>
            </a:r>
            <a:r>
              <a:rPr lang="cs-CZ" sz="2400" baseline="-25000" dirty="0" smtClean="0"/>
              <a:t>8</a:t>
            </a:r>
            <a:br>
              <a:rPr lang="cs-CZ" sz="2400" baseline="-25000" dirty="0" smtClean="0"/>
            </a:br>
            <a:r>
              <a:rPr lang="cs-CZ" sz="2400" baseline="-25000" dirty="0"/>
              <a:t/>
            </a:r>
            <a:br>
              <a:rPr lang="cs-CZ" sz="2400" baseline="-250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	</a:t>
            </a:r>
            <a:r>
              <a:rPr lang="cs-CZ" sz="2400" dirty="0" smtClean="0"/>
              <a:t>	  B) různé atomy</a:t>
            </a:r>
            <a:br>
              <a:rPr lang="cs-CZ" sz="2400" dirty="0" smtClean="0"/>
            </a:br>
            <a:r>
              <a:rPr lang="cs-CZ" sz="2400" dirty="0"/>
              <a:t>	</a:t>
            </a:r>
            <a:r>
              <a:rPr lang="cs-CZ" sz="2400" dirty="0" smtClean="0"/>
              <a:t>		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O, NH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686799" cy="3934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                                                   </a:t>
            </a:r>
            <a:endParaRPr lang="cs-CZ" sz="2000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4538371" y="3333353"/>
            <a:ext cx="372616" cy="381447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4879336" y="3372744"/>
            <a:ext cx="372244" cy="378419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5503464" y="3293963"/>
            <a:ext cx="457200" cy="457200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5960664" y="3331839"/>
            <a:ext cx="457200" cy="457200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7932728" y="2991347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7435509" y="3581400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6978309" y="3677147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7881993" y="3448547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7489143" y="2953744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6565946" y="3561953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6625462" y="3104753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7018328" y="2972297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4950135" y="4653136"/>
            <a:ext cx="457200" cy="457200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5359672" y="4953798"/>
            <a:ext cx="289967" cy="313075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4764013" y="4966211"/>
            <a:ext cx="271872" cy="28825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0" name="Vývojový diagram: spojnice 19"/>
          <p:cNvSpPr/>
          <p:nvPr/>
        </p:nvSpPr>
        <p:spPr>
          <a:xfrm>
            <a:off x="6431446" y="4245126"/>
            <a:ext cx="481778" cy="48920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1" name="Vývojový diagram: spojnice 20"/>
          <p:cNvSpPr/>
          <p:nvPr/>
        </p:nvSpPr>
        <p:spPr>
          <a:xfrm>
            <a:off x="6431446" y="4725198"/>
            <a:ext cx="643660" cy="634878"/>
          </a:xfrm>
          <a:prstGeom prst="flowChartConnector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3" name="Vývojový diagram: spojnice 22"/>
          <p:cNvSpPr/>
          <p:nvPr/>
        </p:nvSpPr>
        <p:spPr>
          <a:xfrm>
            <a:off x="6053455" y="5131477"/>
            <a:ext cx="462896" cy="457198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7031943" y="5038273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2295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atom obsahuje </a:t>
            </a:r>
            <a:r>
              <a:rPr lang="cs-CZ" dirty="0" smtClean="0">
                <a:solidFill>
                  <a:srgbClr val="C00000"/>
                </a:solidFill>
              </a:rPr>
              <a:t>kladně nabité jádro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2060"/>
                </a:solidFill>
              </a:rPr>
              <a:t>záporně nabitý obal</a:t>
            </a:r>
          </a:p>
          <a:p>
            <a:r>
              <a:rPr lang="cs-CZ" dirty="0" smtClean="0"/>
              <a:t> jádro – protony – </a:t>
            </a:r>
            <a:r>
              <a:rPr lang="cs-CZ" dirty="0" smtClean="0">
                <a:solidFill>
                  <a:srgbClr val="FF0000"/>
                </a:solidFill>
              </a:rPr>
              <a:t>p+</a:t>
            </a:r>
            <a:r>
              <a:rPr lang="cs-CZ" dirty="0" smtClean="0"/>
              <a:t> a elektricky neutrální částice neutrony –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baseline="300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dirty="0" smtClean="0"/>
              <a:t>Obal - elektrony – </a:t>
            </a:r>
            <a:r>
              <a:rPr lang="cs-CZ" dirty="0" smtClean="0">
                <a:solidFill>
                  <a:srgbClr val="FF0000"/>
                </a:solidFill>
              </a:rPr>
              <a:t>e-</a:t>
            </a:r>
          </a:p>
          <a:p>
            <a:r>
              <a:rPr lang="cs-CZ" dirty="0" smtClean="0"/>
              <a:t>mezi jádrem a obalem</a:t>
            </a:r>
            <a:r>
              <a:rPr lang="cs-CZ" dirty="0"/>
              <a:t> </a:t>
            </a:r>
            <a:r>
              <a:rPr lang="cs-CZ" dirty="0" smtClean="0"/>
              <a:t>jsou elektrostatické </a:t>
            </a:r>
            <a:r>
              <a:rPr lang="cs-CZ" dirty="0"/>
              <a:t>síly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6672"/>
            <a:ext cx="2952328" cy="2360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119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Jádro atomu: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99381"/>
                <a:ext cx="8938320" cy="5243413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cs-CZ" sz="2400" dirty="0" smtClean="0"/>
                  <a:t>obsahuje protony a neutrony</a:t>
                </a:r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Protonové číslo Z </a:t>
                </a:r>
                <a:r>
                  <a:rPr lang="cs-CZ" sz="2400" dirty="0" smtClean="0"/>
                  <a:t>– udává počet 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protonů</a:t>
                </a:r>
                <a:r>
                  <a:rPr lang="cs-CZ" sz="2400" dirty="0" smtClean="0"/>
                  <a:t> v jádře, v period. tabulce vlevo dole před značkou prvku</a:t>
                </a:r>
              </a:p>
              <a:p>
                <a:r>
                  <a:rPr lang="cs-CZ" sz="2400" dirty="0" smtClean="0"/>
                  <a:t>U elektroneutrálního prvku (bez náboje) udává i počet elektronů v atomovém obalu</a:t>
                </a:r>
              </a:p>
              <a:p>
                <a:r>
                  <a:rPr lang="cs-CZ" sz="2400" dirty="0"/>
                  <a:t>Protony a neutrony =nukleony</a:t>
                </a:r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Nukleonové číslo A </a:t>
                </a:r>
                <a:r>
                  <a:rPr lang="cs-CZ" sz="2400" dirty="0" smtClean="0"/>
                  <a:t>– udává počet 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protonů</a:t>
                </a:r>
                <a:r>
                  <a:rPr lang="cs-CZ" sz="2400" dirty="0" smtClean="0"/>
                  <a:t> a 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neutronů</a:t>
                </a:r>
                <a:r>
                  <a:rPr lang="cs-CZ" sz="2400" dirty="0" smtClean="0"/>
                  <a:t>, je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                zapsáno v levé horní části před značkou prvku (X)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58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5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𝑍</m:t>
                        </m:r>
                      </m:sub>
                      <m:sup>
                        <m:r>
                          <a:rPr lang="cs-CZ" sz="5800" b="0" i="1" smtClean="0">
                            <a:latin typeface="Cambria Math"/>
                          </a:rPr>
                          <m:t>          </m:t>
                        </m:r>
                        <m:r>
                          <a:rPr lang="cs-CZ" sz="5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𝐴</m:t>
                        </m:r>
                      </m:sup>
                      <m:e>
                        <m:r>
                          <a:rPr lang="cs-CZ" sz="5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𝑋</m:t>
                        </m:r>
                      </m:e>
                    </m:sPre>
                  </m:oMath>
                </a14:m>
                <a:endParaRPr lang="cs-CZ" sz="5800" dirty="0" smtClean="0"/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</a:t>
                </a:r>
                <a:endParaRPr lang="cs-CZ" dirty="0" smtClean="0"/>
              </a:p>
              <a:p>
                <a:r>
                  <a:rPr lang="cs-CZ" sz="2400" dirty="0" smtClean="0"/>
                  <a:t> </a:t>
                </a:r>
                <a:r>
                  <a:rPr lang="cs-CZ" sz="2400" dirty="0"/>
                  <a:t>Protony a neutrony =</a:t>
                </a:r>
                <a:r>
                  <a:rPr lang="cs-CZ" sz="2400" dirty="0" smtClean="0"/>
                  <a:t>nukleony</a:t>
                </a:r>
              </a:p>
              <a:p>
                <a:r>
                  <a:rPr lang="cs-CZ" sz="2400" dirty="0" smtClean="0"/>
                  <a:t>Když od nukleonového čísla odečteme počet protonů, zjistíme počet neutronů  -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A – Z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počet neutronů</a:t>
                </a:r>
              </a:p>
              <a:p>
                <a:pPr>
                  <a:buFontTx/>
                  <a:buChar char="-"/>
                </a:pPr>
                <a:r>
                  <a:rPr lang="cs-CZ" sz="2400" baseline="30000" dirty="0" smtClean="0"/>
                  <a:t> </a:t>
                </a:r>
                <a:r>
                  <a:rPr lang="cs-CZ" sz="2400" dirty="0" smtClean="0"/>
                  <a:t>                 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99381"/>
                <a:ext cx="8938320" cy="5243413"/>
              </a:xfrm>
              <a:blipFill rotWithShape="1">
                <a:blip r:embed="rId2"/>
                <a:stretch>
                  <a:fillRect l="-205" t="-1974" r="-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83366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atomu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www.universetoday.com/wp-content/uploads/2010/02/c-atom_e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214" y="1916832"/>
            <a:ext cx="509017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0716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Obal atomu: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obsahuje elektrony</a:t>
            </a:r>
          </a:p>
          <a:p>
            <a:r>
              <a:rPr lang="cs-CZ" dirty="0" smtClean="0"/>
              <a:t>elektron – částice s nejmenším záporným elektrickým nábojem</a:t>
            </a:r>
          </a:p>
          <a:p>
            <a:r>
              <a:rPr lang="cs-CZ" dirty="0" smtClean="0"/>
              <a:t>pohybuje se v </a:t>
            </a:r>
            <a:r>
              <a:rPr lang="cs-CZ" dirty="0"/>
              <a:t>elektronových </a:t>
            </a:r>
            <a:r>
              <a:rPr lang="cs-CZ" dirty="0" smtClean="0"/>
              <a:t>vrstvách</a:t>
            </a:r>
          </a:p>
          <a:p>
            <a:r>
              <a:rPr lang="cs-CZ" dirty="0" smtClean="0"/>
              <a:t>atom má 1-7 elektronových vrstev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valenční vrstva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nejdále od jádra, elektrony v této vrstvě mají největší energii                   </a:t>
            </a:r>
            <a:r>
              <a:rPr lang="cs-CZ" dirty="0" smtClean="0">
                <a:solidFill>
                  <a:srgbClr val="FF0000"/>
                </a:solidFill>
              </a:rPr>
              <a:t>valenční elektrony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(podílejí se na vzniku chemické vazby)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491880" y="4365104"/>
            <a:ext cx="1266440" cy="48463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0418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581947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Prvek</a:t>
            </a:r>
            <a:r>
              <a:rPr lang="cs-CZ" dirty="0" smtClean="0"/>
              <a:t> – látka tvořená ze stejných atomů</a:t>
            </a:r>
          </a:p>
          <a:p>
            <a:r>
              <a:rPr lang="cs-CZ" dirty="0"/>
              <a:t> </a:t>
            </a:r>
            <a:r>
              <a:rPr lang="cs-CZ" dirty="0" smtClean="0"/>
              <a:t>př.: C, </a:t>
            </a:r>
            <a:r>
              <a:rPr lang="cs-CZ" dirty="0" err="1" smtClean="0"/>
              <a:t>Zn</a:t>
            </a:r>
            <a:r>
              <a:rPr lang="cs-CZ" dirty="0" smtClean="0"/>
              <a:t>, Al, Ca, F,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Hg</a:t>
            </a: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Sloučenina</a:t>
            </a:r>
            <a:r>
              <a:rPr lang="cs-CZ" dirty="0" smtClean="0"/>
              <a:t>- je látka vzniklá sloučením atomů dvou nebo více prvků– H</a:t>
            </a:r>
            <a:r>
              <a:rPr lang="cs-CZ" baseline="-25000" dirty="0" smtClean="0"/>
              <a:t>2</a:t>
            </a:r>
            <a:r>
              <a:rPr lang="cs-CZ" dirty="0" smtClean="0"/>
              <a:t>O, 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, NaNO</a:t>
            </a:r>
            <a:r>
              <a:rPr lang="cs-CZ" baseline="-25000" dirty="0" smtClean="0"/>
              <a:t>3,  </a:t>
            </a:r>
          </a:p>
          <a:p>
            <a:pPr marL="0" indent="0">
              <a:buNone/>
            </a:pPr>
            <a:r>
              <a:rPr lang="cs-CZ" baseline="-25000" dirty="0" smtClean="0"/>
              <a:t>   </a:t>
            </a:r>
            <a:r>
              <a:rPr lang="cs-CZ" dirty="0"/>
              <a:t>Molekula   NO</a:t>
            </a:r>
            <a:r>
              <a:rPr lang="cs-CZ" baseline="-25000" dirty="0"/>
              <a:t>2 </a:t>
            </a:r>
            <a:r>
              <a:rPr lang="cs-CZ" dirty="0"/>
              <a:t> se skládá ze 3 atomů a 2 prvků </a:t>
            </a:r>
          </a:p>
          <a:p>
            <a:pPr marL="0" indent="0">
              <a:buNone/>
            </a:pPr>
            <a:endParaRPr lang="cs-CZ" baseline="-25000" dirty="0"/>
          </a:p>
        </p:txBody>
      </p:sp>
      <p:sp>
        <p:nvSpPr>
          <p:cNvPr id="4" name="Obdélník 3"/>
          <p:cNvSpPr/>
          <p:nvPr/>
        </p:nvSpPr>
        <p:spPr>
          <a:xfrm>
            <a:off x="3024039" y="3140968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Látky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>
            <a:stCxn id="4" idx="2"/>
          </p:cNvCxnSpPr>
          <p:nvPr/>
        </p:nvCxnSpPr>
        <p:spPr>
          <a:xfrm flipH="1">
            <a:off x="3816127" y="3861048"/>
            <a:ext cx="576064" cy="306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672980" y="3943743"/>
            <a:ext cx="576064" cy="2250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231740" y="4139641"/>
            <a:ext cx="18002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Chemické látky stejné molekuly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4143511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Směsi různé molekuly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627784" y="4892302"/>
            <a:ext cx="36004" cy="449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176067" y="4892302"/>
            <a:ext cx="720080" cy="6300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223628" y="5356609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Prvky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stejné atomy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04159" y="5356609"/>
            <a:ext cx="26642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Sloučeniny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ůzné atomy</a:t>
            </a:r>
          </a:p>
        </p:txBody>
      </p:sp>
    </p:spTree>
    <p:extLst>
      <p:ext uri="{BB962C8B-B14F-4D97-AF65-F5344CB8AC3E}">
        <p14:creationId xmlns:p14="http://schemas.microsoft.com/office/powerpoint/2010/main" val="7162919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6572" y="1124745"/>
            <a:ext cx="8686800" cy="4922724"/>
          </a:xfrm>
          <a:solidFill>
            <a:schemeClr val="bg2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určete z kolika atomů a prvků se skládají tyto molekuly, </a:t>
            </a:r>
            <a:r>
              <a:rPr lang="cs-CZ" sz="2400" dirty="0"/>
              <a:t>správně </a:t>
            </a:r>
            <a:r>
              <a:rPr lang="cs-CZ" sz="2400" dirty="0" smtClean="0"/>
              <a:t>přiřaď:</a:t>
            </a:r>
          </a:p>
          <a:p>
            <a:pPr marL="0" indent="0">
              <a:buNone/>
            </a:pPr>
            <a:endParaRPr lang="cs-CZ" sz="2400" baseline="-25000" dirty="0"/>
          </a:p>
          <a:p>
            <a:r>
              <a:rPr lang="cs-CZ" sz="2400" dirty="0" smtClean="0"/>
              <a:t>NH</a:t>
            </a:r>
            <a:r>
              <a:rPr lang="cs-CZ" sz="2400" baseline="-25000" dirty="0" smtClean="0"/>
              <a:t>3                                                                                    </a:t>
            </a:r>
            <a:r>
              <a:rPr lang="cs-CZ" sz="2400" dirty="0" smtClean="0"/>
              <a:t>N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  <a:p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r>
              <a:rPr lang="cs-CZ" sz="2400" dirty="0" smtClean="0"/>
              <a:t>CaSO</a:t>
            </a:r>
            <a:r>
              <a:rPr lang="cs-CZ" sz="2400" baseline="-25000" dirty="0" smtClean="0"/>
              <a:t>4                                                                              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8</a:t>
            </a:r>
            <a:endParaRPr lang="cs-CZ" sz="2400" baseline="-25000" dirty="0"/>
          </a:p>
          <a:p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r>
              <a:rPr lang="cs-CZ" sz="2400" dirty="0" smtClean="0"/>
              <a:t>HNO</a:t>
            </a:r>
            <a:r>
              <a:rPr lang="cs-CZ" sz="2400" baseline="-25000" dirty="0" smtClean="0"/>
              <a:t>3                                                                               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endParaRPr lang="cs-CZ" sz="2400" baseline="-25000" dirty="0"/>
          </a:p>
          <a:p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pPr marL="0" indent="0">
              <a:buNone/>
            </a:pPr>
            <a:endParaRPr lang="cs-CZ" sz="2400" baseline="-25000" dirty="0" smtClean="0"/>
          </a:p>
          <a:p>
            <a:pPr marL="0" indent="0">
              <a:buNone/>
            </a:pPr>
            <a:r>
              <a:rPr lang="cs-CZ" sz="2400" baseline="-25000" dirty="0" smtClean="0"/>
              <a:t> </a:t>
            </a:r>
            <a:r>
              <a:rPr lang="cs-CZ" sz="2400" dirty="0" smtClean="0"/>
              <a:t>              </a:t>
            </a:r>
            <a:r>
              <a:rPr lang="cs-CZ" sz="3600" baseline="-25000" dirty="0" smtClean="0"/>
              <a:t>                                   </a:t>
            </a:r>
          </a:p>
          <a:p>
            <a:pPr marL="0" indent="0">
              <a:buNone/>
            </a:pPr>
            <a:r>
              <a:rPr lang="cs-CZ" sz="3600" baseline="-25000" dirty="0" smtClean="0"/>
              <a:t>	</a:t>
            </a:r>
          </a:p>
          <a:p>
            <a:pPr marL="1371600" lvl="6" indent="0">
              <a:buNone/>
            </a:pPr>
            <a:endParaRPr lang="cs-CZ" sz="2400" baseline="-25000" dirty="0" smtClean="0"/>
          </a:p>
          <a:p>
            <a:endParaRPr lang="cs-CZ" sz="2400" baseline="-25000" dirty="0" smtClean="0"/>
          </a:p>
          <a:p>
            <a:pPr marL="914400" lvl="2" indent="0">
              <a:buNone/>
            </a:pPr>
            <a:endParaRPr lang="cs-CZ" baseline="-25000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3779912" y="5114887"/>
            <a:ext cx="1800200" cy="640073"/>
          </a:xfrm>
          <a:prstGeom prst="roundRect">
            <a:avLst/>
          </a:prstGeom>
          <a:solidFill>
            <a:srgbClr val="FFFF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e 2 prvků a 4 atomů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84168" y="5373216"/>
            <a:ext cx="1664965" cy="568065"/>
          </a:xfrm>
          <a:prstGeom prst="round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 3 prvků a 6 atomů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907704" y="4594820"/>
            <a:ext cx="1584176" cy="520067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 3 prvků a 5 atomů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932040" y="4318247"/>
            <a:ext cx="1602867" cy="525761"/>
          </a:xfrm>
          <a:prstGeom prst="roundRect">
            <a:avLst/>
          </a:prstGeom>
          <a:solidFill>
            <a:srgbClr val="D426C8"/>
          </a:solidFill>
          <a:ln>
            <a:solidFill>
              <a:srgbClr val="8B257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 1 prvku a 2 atomů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100986" y="4581128"/>
            <a:ext cx="1584176" cy="533760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 1 prvku a 8 atomů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75556" y="5229200"/>
            <a:ext cx="1656184" cy="601215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e 3 prvků a 7 atomů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9303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7789E-6 L -0.12414 1.87789E-6 C -0.17987 1.87789E-6 -0.24809 -0.13275 -0.24809 -0.24075 L -0.24809 -0.48081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13" y="-24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5883E-6 L -0.02361 4.45883E-6 C -0.03437 4.45883E-6 -0.04722 -0.03701 -0.04722 -0.0673 L -0.04722 -0.13414 " pathEditMode="relative" rAng="0" ptsTypes="FfFF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67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18224E-6 L -0.24635 3.18224E-6 C -0.35694 3.18224E-6 -0.4927 -0.10708 -0.4927 -0.19404 L -0.4927 -0.38761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9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71785E-7 L -0.07135 -4.71785E-7 C -0.10347 -4.71785E-7 -0.1427 -0.07447 -0.1427 -0.13506 L -0.1427 -0.26966 " pathEditMode="relative" rAng="0" ptsTypes="FfFF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35" y="-134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0648E-6 L 0.27153 3.00648E-6 C 0.3934 3.00648E-6 0.54323 -0.06661 0.54323 -0.12072 L 0.54323 -0.24121 " pathEditMode="relative" rAng="0" ptsTypes="FfFF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53" y="-120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953E-6 L 0.03889 3.70953E-6 C 0.05625 3.70953E-6 0.07778 -0.09829 0.07778 -0.17854 L 0.07778 -0.35639 " pathEditMode="relative" rAng="0" ptsTypes="FfFF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-178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NH</a:t>
            </a:r>
            <a:r>
              <a:rPr lang="cs-CZ" baseline="-25000" dirty="0" smtClean="0"/>
              <a:t>3</a:t>
            </a:r>
            <a:r>
              <a:rPr lang="cs-CZ" dirty="0" smtClean="0"/>
              <a:t> – ze 4 atomů a 2 prvků</a:t>
            </a:r>
          </a:p>
          <a:p>
            <a:r>
              <a:rPr lang="cs-CZ" dirty="0" smtClean="0"/>
              <a:t>CaSO</a:t>
            </a:r>
            <a:r>
              <a:rPr lang="cs-CZ" baseline="-25000" dirty="0" smtClean="0"/>
              <a:t>4</a:t>
            </a:r>
            <a:r>
              <a:rPr lang="cs-CZ" dirty="0" smtClean="0"/>
              <a:t> – z 6 atomů a 3 prvků</a:t>
            </a:r>
          </a:p>
          <a:p>
            <a:r>
              <a:rPr lang="cs-CZ" dirty="0" smtClean="0"/>
              <a:t>HNO</a:t>
            </a:r>
            <a:r>
              <a:rPr lang="cs-CZ" baseline="-25000" dirty="0" smtClean="0"/>
              <a:t>3 </a:t>
            </a:r>
            <a:r>
              <a:rPr lang="cs-CZ" dirty="0" smtClean="0"/>
              <a:t>– z 5 atomů a 3 prvků</a:t>
            </a:r>
          </a:p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r>
              <a:rPr lang="cs-CZ" dirty="0" smtClean="0"/>
              <a:t> – ze 2 atomů a 1 prvku</a:t>
            </a:r>
          </a:p>
          <a:p>
            <a:r>
              <a:rPr lang="cs-CZ" dirty="0" smtClean="0"/>
              <a:t>S</a:t>
            </a:r>
            <a:r>
              <a:rPr lang="cs-CZ" baseline="-25000" dirty="0" smtClean="0"/>
              <a:t>8 </a:t>
            </a:r>
            <a:r>
              <a:rPr lang="cs-CZ" dirty="0" smtClean="0"/>
              <a:t>– z 8 atomů a 1 prvku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- ze 7 atomů a 3 prvků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aseline="-25000" dirty="0" smtClean="0"/>
              <a:t> 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5705868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04800" y="332656"/>
                <a:ext cx="8686800" cy="5747469"/>
              </a:xfrm>
            </p:spPr>
            <p:txBody>
              <a:bodyPr>
                <a:normAutofit fontScale="25000" lnSpcReduction="20000"/>
              </a:bodyPr>
              <a:lstStyle/>
              <a:p>
                <a:r>
                  <a:rPr lang="cs-CZ" sz="11200" dirty="0" smtClean="0"/>
                  <a:t>Úkoly:</a:t>
                </a:r>
              </a:p>
              <a:p>
                <a:r>
                  <a:rPr lang="cs-CZ" sz="11200" dirty="0" smtClean="0"/>
                  <a:t>1)</a:t>
                </a:r>
                <a:r>
                  <a:rPr lang="cs-CZ" sz="11200" baseline="30000" dirty="0" smtClean="0"/>
                  <a:t> </a:t>
                </a:r>
                <a:r>
                  <a:rPr lang="cs-CZ" sz="11200" u="sng" dirty="0" smtClean="0"/>
                  <a:t>Určete počet protonů, neutronů a elektronů </a:t>
                </a:r>
                <a:r>
                  <a:rPr lang="cs-CZ" sz="11200" u="sng" dirty="0" smtClean="0"/>
                  <a:t>u</a:t>
                </a:r>
                <a:r>
                  <a:rPr lang="cs-CZ" sz="11200" u="sng" dirty="0" smtClean="0"/>
                  <a:t>:</a:t>
                </a:r>
              </a:p>
              <a:p>
                <a:endParaRPr lang="cs-CZ" sz="11200" u="sng" dirty="0" smtClean="0"/>
              </a:p>
              <a:p>
                <a:pPr marL="0" indent="0">
                  <a:buNone/>
                </a:pPr>
                <a:r>
                  <a:rPr lang="cs-CZ" sz="14400" dirty="0" smtClean="0"/>
                  <a:t>    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144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14400" i="1">
                            <a:latin typeface="Cambria Math"/>
                          </a:rPr>
                          <m:t>26</m:t>
                        </m:r>
                      </m:sub>
                      <m:sup>
                        <m:r>
                          <a:rPr lang="cs-CZ" sz="14400" i="1">
                            <a:latin typeface="Cambria Math"/>
                          </a:rPr>
                          <m:t>56</m:t>
                        </m:r>
                      </m:sup>
                      <m:e>
                        <m:r>
                          <a:rPr lang="cs-CZ" sz="14400" i="1">
                            <a:latin typeface="Cambria Math"/>
                          </a:rPr>
                          <m:t>𝐹𝑒</m:t>
                        </m:r>
                      </m:e>
                    </m:sPre>
                  </m:oMath>
                </a14:m>
                <a:r>
                  <a:rPr lang="cs-CZ" sz="14400" dirty="0" smtClean="0"/>
                  <a:t>   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14400" i="1" smtClean="0"/>
                        </m:ctrlPr>
                      </m:sPrePr>
                      <m:sub>
                        <m:r>
                          <a:rPr lang="cs-CZ" sz="14400" b="0" i="1" smtClean="0">
                            <a:latin typeface="Cambria Math"/>
                          </a:rPr>
                          <m:t>       </m:t>
                        </m:r>
                        <m:r>
                          <a:rPr lang="cs-CZ" sz="14400" i="1"/>
                          <m:t>16</m:t>
                        </m:r>
                      </m:sub>
                      <m:sup>
                        <m:r>
                          <a:rPr lang="cs-CZ" sz="14400" i="1"/>
                          <m:t>32</m:t>
                        </m:r>
                      </m:sup>
                      <m:e>
                        <m:r>
                          <a:rPr lang="cs-CZ" sz="14400" i="1"/>
                          <m:t>𝑆</m:t>
                        </m:r>
                      </m:e>
                    </m:sPre>
                    <m:sPre>
                      <m:sPrePr>
                        <m:ctrlPr>
                          <a:rPr lang="cs-CZ" sz="14400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14400" i="1">
                            <a:latin typeface="Cambria Math"/>
                          </a:rPr>
                          <m:t>17</m:t>
                        </m:r>
                      </m:sub>
                      <m:sup>
                        <m:r>
                          <a:rPr lang="cs-CZ" sz="14400" b="0" i="1" smtClean="0">
                            <a:latin typeface="Cambria Math"/>
                          </a:rPr>
                          <m:t>            </m:t>
                        </m:r>
                        <m:r>
                          <a:rPr lang="cs-CZ" sz="14400" i="1">
                            <a:latin typeface="Cambria Math"/>
                          </a:rPr>
                          <m:t>35</m:t>
                        </m:r>
                      </m:sup>
                      <m:e>
                        <m:r>
                          <a:rPr lang="cs-CZ" sz="14400" i="1">
                            <a:latin typeface="Cambria Math"/>
                          </a:rPr>
                          <m:t>𝐶𝑙</m:t>
                        </m:r>
                      </m:e>
                    </m:sPre>
                    <m:r>
                      <a:rPr lang="cs-CZ" sz="14400" i="1" smtClean="0">
                        <a:latin typeface="Cambria Math"/>
                      </a:rPr>
                      <m:t> </m:t>
                    </m:r>
                    <m:r>
                      <a:rPr lang="cs-CZ" sz="14400" b="0" i="1" smtClean="0">
                        <a:latin typeface="Cambria Math"/>
                      </a:rPr>
                      <m:t>            </m:t>
                    </m:r>
                    <m:sPre>
                      <m:sPrePr>
                        <m:ctrlPr>
                          <a:rPr lang="cs-CZ" sz="144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14400" i="1">
                            <a:latin typeface="Cambria Math"/>
                          </a:rPr>
                          <m:t>30</m:t>
                        </m:r>
                      </m:sub>
                      <m:sup>
                        <m:r>
                          <a:rPr lang="cs-CZ" sz="14400" i="1">
                            <a:latin typeface="Cambria Math"/>
                          </a:rPr>
                          <m:t>65</m:t>
                        </m:r>
                      </m:sup>
                      <m:e>
                        <m:r>
                          <a:rPr lang="cs-CZ" sz="14400" i="1">
                            <a:latin typeface="Cambria Math"/>
                          </a:rPr>
                          <m:t>𝑍𝑛</m:t>
                        </m:r>
                      </m:e>
                    </m:sPre>
                  </m:oMath>
                </a14:m>
                <a:r>
                  <a:rPr lang="cs-CZ" sz="11200" dirty="0" smtClean="0"/>
                  <a:t>   </a:t>
                </a:r>
              </a:p>
              <a:p>
                <a:endParaRPr lang="cs-CZ" sz="700" dirty="0"/>
              </a:p>
              <a:p>
                <a:r>
                  <a:rPr lang="cs-CZ" sz="11200" dirty="0" smtClean="0"/>
                  <a:t>2</a:t>
                </a:r>
                <a:r>
                  <a:rPr lang="cs-CZ" sz="11200" dirty="0" smtClean="0"/>
                  <a:t>) </a:t>
                </a:r>
                <a:r>
                  <a:rPr lang="cs-CZ" sz="11200" u="sng" dirty="0" smtClean="0"/>
                  <a:t>Doplňte chybějící:</a:t>
                </a:r>
              </a:p>
              <a:p>
                <a:r>
                  <a:rPr lang="cs-CZ" sz="11200" dirty="0" smtClean="0"/>
                  <a:t>p</a:t>
                </a:r>
                <a:r>
                  <a:rPr lang="cs-CZ" sz="11200" baseline="30000" dirty="0"/>
                  <a:t>+</a:t>
                </a:r>
                <a:r>
                  <a:rPr lang="cs-CZ" sz="11200" dirty="0"/>
                  <a:t>= 20</a:t>
                </a:r>
                <a:r>
                  <a:rPr lang="cs-CZ" sz="11200" dirty="0" smtClean="0"/>
                  <a:t>		p</a:t>
                </a:r>
                <a:r>
                  <a:rPr lang="cs-CZ" sz="11200" baseline="30000" dirty="0"/>
                  <a:t>+</a:t>
                </a:r>
                <a:r>
                  <a:rPr lang="cs-CZ" sz="11200" dirty="0"/>
                  <a:t>= 14</a:t>
                </a:r>
                <a:r>
                  <a:rPr lang="cs-CZ" sz="11200" dirty="0" smtClean="0"/>
                  <a:t>	     </a:t>
                </a:r>
                <a:r>
                  <a:rPr lang="cs-CZ" sz="11200" dirty="0" smtClean="0"/>
                  <a:t>           p</a:t>
                </a:r>
                <a:r>
                  <a:rPr lang="cs-CZ" sz="11200" baseline="30000" dirty="0" smtClean="0"/>
                  <a:t>+</a:t>
                </a:r>
                <a:r>
                  <a:rPr lang="cs-CZ" sz="11200" dirty="0" smtClean="0"/>
                  <a:t>=19</a:t>
                </a:r>
              </a:p>
              <a:p>
                <a:r>
                  <a:rPr lang="cs-CZ" sz="11200" dirty="0" smtClean="0"/>
                  <a:t>n</a:t>
                </a:r>
                <a:r>
                  <a:rPr lang="cs-CZ" sz="11200" baseline="30000" dirty="0" smtClean="0"/>
                  <a:t>0</a:t>
                </a:r>
                <a:r>
                  <a:rPr lang="cs-CZ" sz="11200" dirty="0" smtClean="0"/>
                  <a:t>= 24		n</a:t>
                </a:r>
                <a:r>
                  <a:rPr lang="cs-CZ" sz="11200" baseline="30000" dirty="0" smtClean="0"/>
                  <a:t>0</a:t>
                </a:r>
                <a:r>
                  <a:rPr lang="cs-CZ" sz="11200" dirty="0" smtClean="0"/>
                  <a:t>=15	                n</a:t>
                </a:r>
                <a:r>
                  <a:rPr lang="cs-CZ" sz="11200" baseline="30000" dirty="0" smtClean="0"/>
                  <a:t>0</a:t>
                </a:r>
                <a:r>
                  <a:rPr lang="cs-CZ" sz="11200" dirty="0" smtClean="0"/>
                  <a:t>=20</a:t>
                </a:r>
              </a:p>
              <a:p>
                <a:r>
                  <a:rPr lang="cs-CZ" sz="11200" dirty="0" smtClean="0"/>
                  <a:t>e</a:t>
                </a:r>
                <a:r>
                  <a:rPr lang="cs-CZ" sz="11200" baseline="30000" dirty="0" smtClean="0"/>
                  <a:t>-</a:t>
                </a:r>
                <a:r>
                  <a:rPr lang="cs-CZ" sz="11200" dirty="0" smtClean="0"/>
                  <a:t>= ??		e</a:t>
                </a:r>
                <a:r>
                  <a:rPr lang="cs-CZ" sz="11200" baseline="30000" dirty="0" smtClean="0"/>
                  <a:t>-</a:t>
                </a:r>
                <a:r>
                  <a:rPr lang="cs-CZ" sz="11200" dirty="0" smtClean="0"/>
                  <a:t>=??	     	     e</a:t>
                </a:r>
                <a:r>
                  <a:rPr lang="cs-CZ" sz="11200" baseline="30000" dirty="0" smtClean="0"/>
                  <a:t>-</a:t>
                </a:r>
                <a:r>
                  <a:rPr lang="cs-CZ" sz="11200" dirty="0" smtClean="0"/>
                  <a:t>=??</a:t>
                </a:r>
              </a:p>
              <a:p>
                <a:r>
                  <a:rPr lang="cs-CZ" sz="11200" dirty="0" smtClean="0"/>
                  <a:t>Z=??		Z=??		     Z=??</a:t>
                </a:r>
              </a:p>
              <a:p>
                <a:r>
                  <a:rPr lang="cs-CZ" sz="11200" dirty="0" smtClean="0"/>
                  <a:t>A=??		A=??		     A=??</a:t>
                </a:r>
              </a:p>
              <a:p>
                <a:r>
                  <a:rPr lang="cs-CZ" sz="11200" dirty="0" smtClean="0"/>
                  <a:t>Prvek=??	          Prvek=??	     Prvek</a:t>
                </a:r>
                <a:r>
                  <a:rPr lang="cs-CZ" sz="11200" dirty="0" smtClean="0"/>
                  <a:t>=??</a:t>
                </a:r>
                <a:endParaRPr lang="cs-CZ" sz="11200" dirty="0" smtClean="0"/>
              </a:p>
              <a:p>
                <a:r>
                  <a:rPr lang="cs-CZ" sz="11200" dirty="0" smtClean="0"/>
                  <a:t>3) </a:t>
                </a:r>
                <a:r>
                  <a:rPr lang="cs-CZ" sz="11200" u="sng" dirty="0" smtClean="0"/>
                  <a:t>O jaký jde prvek?</a:t>
                </a:r>
              </a:p>
              <a:p>
                <a:r>
                  <a:rPr lang="cs-CZ" sz="11200" dirty="0" smtClean="0"/>
                  <a:t>Z= 35, Z=11, Z=79, Z=47, Z=9</a:t>
                </a:r>
                <a:endParaRPr lang="cs-CZ" sz="112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4800" y="332656"/>
                <a:ext cx="8686800" cy="5747469"/>
              </a:xfrm>
              <a:blipFill rotWithShape="1">
                <a:blip r:embed="rId2"/>
                <a:stretch>
                  <a:fillRect l="-491" t="-2442" b="-33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 flipV="1">
            <a:off x="2555776" y="1700807"/>
            <a:ext cx="412973" cy="45719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dirty="0" smtClean="0">
              <a:solidFill>
                <a:schemeClr val="tx1"/>
              </a:solidFill>
            </a:endParaRPr>
          </a:p>
          <a:p>
            <a:pPr algn="ctr"/>
            <a:endParaRPr lang="cs-CZ" sz="1100" dirty="0" smtClean="0">
              <a:solidFill>
                <a:schemeClr val="tx1"/>
              </a:solidFill>
            </a:endParaRPr>
          </a:p>
          <a:p>
            <a:pPr algn="ctr"/>
            <a:endParaRPr lang="cs-CZ" sz="11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738" y="3398838"/>
            <a:ext cx="39052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3137">
            <a:off x="4376508" y="3398847"/>
            <a:ext cx="390525" cy="60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425887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1)  </a:t>
            </a:r>
            <a:r>
              <a:rPr lang="cs-CZ" dirty="0" err="1" smtClean="0"/>
              <a:t>Fe</a:t>
            </a:r>
            <a:r>
              <a:rPr lang="cs-CZ" dirty="0" smtClean="0"/>
              <a:t> - </a:t>
            </a:r>
            <a:r>
              <a:rPr lang="cs-CZ" sz="2400" dirty="0" smtClean="0"/>
              <a:t>p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- 26,e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- 26, n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- 30</a:t>
            </a:r>
          </a:p>
          <a:p>
            <a:r>
              <a:rPr lang="cs-CZ" dirty="0"/>
              <a:t> </a:t>
            </a:r>
            <a:r>
              <a:rPr lang="cs-CZ" dirty="0" smtClean="0"/>
              <a:t>    S – </a:t>
            </a:r>
            <a:r>
              <a:rPr lang="cs-CZ" sz="2400" dirty="0" smtClean="0"/>
              <a:t>p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 - 16,e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- 16, n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- 16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dirty="0" smtClean="0"/>
              <a:t>Cl – </a:t>
            </a:r>
            <a:r>
              <a:rPr lang="cs-CZ" sz="2400" dirty="0" smtClean="0"/>
              <a:t>p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- 17, e</a:t>
            </a:r>
            <a:r>
              <a:rPr lang="cs-CZ" sz="2400" baseline="30000" dirty="0" smtClean="0"/>
              <a:t>- </a:t>
            </a:r>
            <a:r>
              <a:rPr lang="cs-CZ" sz="2400" dirty="0" smtClean="0"/>
              <a:t>- 17, n</a:t>
            </a:r>
            <a:r>
              <a:rPr lang="cs-CZ" sz="2400" baseline="30000" dirty="0" smtClean="0"/>
              <a:t>o </a:t>
            </a:r>
            <a:r>
              <a:rPr lang="cs-CZ" sz="2400" dirty="0" smtClean="0"/>
              <a:t>– 18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dirty="0" err="1" smtClean="0"/>
              <a:t>Zn</a:t>
            </a:r>
            <a:r>
              <a:rPr lang="cs-CZ" dirty="0" smtClean="0"/>
              <a:t> – </a:t>
            </a:r>
            <a:r>
              <a:rPr lang="cs-CZ" sz="2400" dirty="0" smtClean="0"/>
              <a:t>p</a:t>
            </a:r>
            <a:r>
              <a:rPr lang="cs-CZ" sz="2400" baseline="30000" dirty="0" smtClean="0"/>
              <a:t>+ </a:t>
            </a:r>
            <a:r>
              <a:rPr lang="cs-CZ" sz="2400" dirty="0" smtClean="0"/>
              <a:t>- 30, e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- 30, n</a:t>
            </a:r>
            <a:r>
              <a:rPr lang="cs-CZ" sz="2400" baseline="30000" dirty="0" smtClean="0"/>
              <a:t>o </a:t>
            </a:r>
            <a:r>
              <a:rPr lang="cs-CZ" sz="2400" dirty="0" smtClean="0"/>
              <a:t>– 35</a:t>
            </a:r>
          </a:p>
          <a:p>
            <a:r>
              <a:rPr lang="cs-CZ" sz="2400" dirty="0" smtClean="0"/>
              <a:t>2) e</a:t>
            </a:r>
            <a:r>
              <a:rPr lang="cs-CZ" sz="2400" baseline="30000" dirty="0" smtClean="0"/>
              <a:t>- </a:t>
            </a:r>
            <a:r>
              <a:rPr lang="cs-CZ" sz="2400" dirty="0"/>
              <a:t>=</a:t>
            </a:r>
            <a:r>
              <a:rPr lang="cs-CZ" sz="2400" dirty="0" smtClean="0"/>
              <a:t> 20          e</a:t>
            </a:r>
            <a:r>
              <a:rPr lang="cs-CZ" sz="2400" baseline="30000" dirty="0" smtClean="0"/>
              <a:t>-</a:t>
            </a:r>
            <a:r>
              <a:rPr lang="cs-CZ" sz="2400" dirty="0"/>
              <a:t> </a:t>
            </a:r>
            <a:r>
              <a:rPr lang="cs-CZ" sz="2400" dirty="0" smtClean="0"/>
              <a:t>= 14        e</a:t>
            </a:r>
            <a:r>
              <a:rPr lang="cs-CZ" sz="2400" baseline="30000" dirty="0" smtClean="0"/>
              <a:t>- </a:t>
            </a:r>
            <a:r>
              <a:rPr lang="cs-CZ" sz="2400" dirty="0" smtClean="0"/>
              <a:t>= 19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Z = 20          Z = 14         Z = 19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A = 44          A = 29        A = 39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vápník          křemík       draslík</a:t>
            </a:r>
          </a:p>
          <a:p>
            <a:pPr marL="0" indent="0">
              <a:buNone/>
            </a:pPr>
            <a:r>
              <a:rPr lang="cs-CZ" sz="2400" dirty="0" smtClean="0"/>
              <a:t>3) brom, </a:t>
            </a:r>
            <a:r>
              <a:rPr lang="cs-CZ" sz="2400" dirty="0"/>
              <a:t>s</a:t>
            </a:r>
            <a:r>
              <a:rPr lang="cs-CZ" sz="2400" dirty="0" smtClean="0"/>
              <a:t>odík, zlato, stříbro, fluor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93390492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zařaď: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Které sloučeniny jsou dvouprvkové a </a:t>
            </a:r>
            <a:r>
              <a:rPr lang="cs-CZ" dirty="0" smtClean="0"/>
              <a:t>které tříprvkové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err="1" smtClean="0"/>
              <a:t>KCl</a:t>
            </a:r>
            <a:r>
              <a:rPr lang="cs-CZ" dirty="0"/>
              <a:t>, H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2</a:t>
            </a:r>
            <a:r>
              <a:rPr lang="cs-CZ" dirty="0"/>
              <a:t>, ZnSO</a:t>
            </a:r>
            <a:r>
              <a:rPr lang="cs-CZ" baseline="-25000" dirty="0"/>
              <a:t>4</a:t>
            </a:r>
            <a:r>
              <a:rPr lang="cs-CZ" dirty="0"/>
              <a:t>, H</a:t>
            </a:r>
            <a:r>
              <a:rPr lang="cs-CZ" baseline="-25000" dirty="0"/>
              <a:t>2</a:t>
            </a:r>
            <a:r>
              <a:rPr lang="cs-CZ" dirty="0"/>
              <a:t>CO</a:t>
            </a:r>
            <a:r>
              <a:rPr lang="cs-CZ" baseline="-25000" dirty="0"/>
              <a:t>3</a:t>
            </a:r>
            <a:r>
              <a:rPr lang="cs-CZ" dirty="0"/>
              <a:t>, </a:t>
            </a:r>
            <a:r>
              <a:rPr lang="cs-CZ" dirty="0" err="1"/>
              <a:t>BaS</a:t>
            </a:r>
            <a:r>
              <a:rPr lang="cs-CZ" dirty="0"/>
              <a:t>, Fe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08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/>
              <a:t>dvouprvkové: KCl, H</a:t>
            </a:r>
            <a:r>
              <a:rPr lang="pt-BR" baseline="-25000" dirty="0"/>
              <a:t>2</a:t>
            </a:r>
            <a:r>
              <a:rPr lang="pt-BR" dirty="0"/>
              <a:t>O</a:t>
            </a:r>
            <a:r>
              <a:rPr lang="pt-BR" baseline="-25000" dirty="0"/>
              <a:t>2</a:t>
            </a:r>
            <a:r>
              <a:rPr lang="pt-BR" dirty="0"/>
              <a:t>, BaS, Fe</a:t>
            </a:r>
            <a:r>
              <a:rPr lang="pt-BR" baseline="-25000" dirty="0"/>
              <a:t>2</a:t>
            </a:r>
            <a:r>
              <a:rPr lang="pt-BR" dirty="0"/>
              <a:t>O</a:t>
            </a:r>
            <a:r>
              <a:rPr lang="pt-BR" baseline="-25000" dirty="0"/>
              <a:t>3</a:t>
            </a:r>
            <a:r>
              <a:rPr lang="pt-BR" dirty="0"/>
              <a:t> </a:t>
            </a:r>
          </a:p>
          <a:p>
            <a:r>
              <a:rPr lang="cs-CZ" dirty="0"/>
              <a:t>tříprvkové: ZnSO</a:t>
            </a:r>
            <a:r>
              <a:rPr lang="cs-CZ" baseline="-25000" dirty="0"/>
              <a:t>4</a:t>
            </a:r>
            <a:r>
              <a:rPr lang="cs-CZ" dirty="0"/>
              <a:t>, H</a:t>
            </a:r>
            <a:r>
              <a:rPr lang="cs-CZ" baseline="-25000" dirty="0"/>
              <a:t>2</a:t>
            </a:r>
            <a:r>
              <a:rPr lang="cs-CZ" dirty="0"/>
              <a:t>CO</a:t>
            </a:r>
            <a:r>
              <a:rPr lang="cs-CZ" baseline="-25000" dirty="0"/>
              <a:t>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888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Zdroje</a:t>
            </a:r>
            <a:r>
              <a:rPr lang="cs-CZ" sz="2800" dirty="0" smtClean="0"/>
              <a:t>:   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/>
          <a:lstStyle/>
          <a:p>
            <a:pPr lvl="4"/>
            <a:r>
              <a:rPr lang="cs-CZ" dirty="0">
                <a:hlinkClick r:id="rId2"/>
              </a:rPr>
              <a:t>http://www.universetoday.com/56637/atom-model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lvl="4"/>
            <a:r>
              <a:rPr lang="cs-CZ" u="sng" dirty="0" smtClean="0">
                <a:solidFill>
                  <a:srgbClr val="C00000"/>
                </a:solidFill>
                <a:hlinkClick r:id="rId3"/>
              </a:rPr>
              <a:t>http</a:t>
            </a:r>
            <a:r>
              <a:rPr lang="cs-CZ" u="sng" dirty="0">
                <a:solidFill>
                  <a:srgbClr val="C00000"/>
                </a:solidFill>
                <a:hlinkClick r:id="rId3"/>
              </a:rPr>
              <a:t>://</a:t>
            </a:r>
            <a:r>
              <a:rPr lang="cs-CZ" u="sng" dirty="0" smtClean="0">
                <a:solidFill>
                  <a:srgbClr val="C00000"/>
                </a:solidFill>
                <a:hlinkClick r:id="rId3"/>
              </a:rPr>
              <a:t>lacko.wz.cz</a:t>
            </a:r>
            <a:endParaRPr lang="cs-CZ" u="sng" dirty="0" smtClean="0">
              <a:solidFill>
                <a:srgbClr val="C00000"/>
              </a:solidFill>
            </a:endParaRPr>
          </a:p>
          <a:p>
            <a:pPr lvl="4"/>
            <a:r>
              <a:rPr lang="cs-CZ" u="sng" dirty="0">
                <a:solidFill>
                  <a:srgbClr val="C00000"/>
                </a:solidFill>
                <a:hlinkClick r:id="rId4"/>
              </a:rPr>
              <a:t>http://</a:t>
            </a:r>
            <a:r>
              <a:rPr lang="cs-CZ" u="sng" dirty="0" smtClean="0">
                <a:solidFill>
                  <a:srgbClr val="C00000"/>
                </a:solidFill>
                <a:hlinkClick r:id="rId4"/>
              </a:rPr>
              <a:t>www.zsharcov.cz/Predmety/Fyzika/ucivo/6/1_07.html</a:t>
            </a:r>
            <a:endParaRPr lang="cs-CZ" u="sng" dirty="0" smtClean="0">
              <a:solidFill>
                <a:srgbClr val="C00000"/>
              </a:solidFill>
            </a:endParaRPr>
          </a:p>
          <a:p>
            <a:pPr lvl="4"/>
            <a:r>
              <a:rPr lang="cs-CZ" u="sng" dirty="0">
                <a:solidFill>
                  <a:srgbClr val="C00000"/>
                </a:solidFill>
              </a:rPr>
              <a:t>Josef Mach, Irena </a:t>
            </a:r>
            <a:r>
              <a:rPr lang="cs-CZ" u="sng" dirty="0" err="1">
                <a:solidFill>
                  <a:srgbClr val="C00000"/>
                </a:solidFill>
              </a:rPr>
              <a:t>Plucková</a:t>
            </a:r>
            <a:r>
              <a:rPr lang="cs-CZ" u="sng" dirty="0">
                <a:solidFill>
                  <a:srgbClr val="C00000"/>
                </a:solidFill>
              </a:rPr>
              <a:t>, Jiří </a:t>
            </a:r>
            <a:r>
              <a:rPr lang="cs-CZ" u="sng" dirty="0" err="1">
                <a:solidFill>
                  <a:srgbClr val="C00000"/>
                </a:solidFill>
              </a:rPr>
              <a:t>Šibor</a:t>
            </a:r>
            <a:r>
              <a:rPr lang="cs-CZ" u="sng" dirty="0">
                <a:solidFill>
                  <a:srgbClr val="C00000"/>
                </a:solidFill>
              </a:rPr>
              <a:t>: Chemie (Úvod do obecné a anorganické chemie), naklad. Nová škola</a:t>
            </a:r>
          </a:p>
          <a:p>
            <a:pPr lvl="4"/>
            <a:endParaRPr lang="cs-CZ" u="sng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5004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875</TotalTime>
  <Words>637</Words>
  <Application>Microsoft Office PowerPoint</Application>
  <PresentationFormat>Předvádění na obrazovce (4:3)</PresentationFormat>
  <Paragraphs>141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Atom a jeho stavba</vt:lpstr>
      <vt:lpstr>      Atom je základní stavební částice chemické látky        Atom je základní stavební částice chemické látky  Molekula je částice hmoty složená z více atomů                              a) stejné atomy                                         H2, o2, S8       B) různé atomy    H2O, NH3   </vt:lpstr>
      <vt:lpstr>Prezentace aplikace PowerPoint</vt:lpstr>
      <vt:lpstr>Jádro atomu:</vt:lpstr>
      <vt:lpstr>Model atomu</vt:lpstr>
      <vt:lpstr>Obal atomu:</vt:lpstr>
      <vt:lpstr>Prezentace aplikace PowerPoint</vt:lpstr>
      <vt:lpstr>Procvičování:</vt:lpstr>
      <vt:lpstr>Správné odpovědi</vt:lpstr>
      <vt:lpstr>Prezentace aplikace PowerPoint</vt:lpstr>
      <vt:lpstr>Řešení Úkolů</vt:lpstr>
      <vt:lpstr>Správně zařaď:</vt:lpstr>
      <vt:lpstr> řešení:</vt:lpstr>
      <vt:lpstr>Zdroje: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Atom a jeho stavba</dc:title>
  <dc:creator>OEM</dc:creator>
  <cp:lastModifiedBy>OEM</cp:lastModifiedBy>
  <cp:revision>66</cp:revision>
  <dcterms:created xsi:type="dcterms:W3CDTF">2011-08-03T15:58:06Z</dcterms:created>
  <dcterms:modified xsi:type="dcterms:W3CDTF">2011-09-02T20:24:09Z</dcterms:modified>
</cp:coreProperties>
</file>