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75" r:id="rId3"/>
    <p:sldId id="265" r:id="rId4"/>
    <p:sldId id="276" r:id="rId5"/>
    <p:sldId id="277" r:id="rId6"/>
    <p:sldId id="261" r:id="rId7"/>
    <p:sldId id="278" r:id="rId8"/>
    <p:sldId id="279" r:id="rId9"/>
    <p:sldId id="280" r:id="rId10"/>
    <p:sldId id="282" r:id="rId11"/>
    <p:sldId id="283" r:id="rId12"/>
    <p:sldId id="284" r:id="rId13"/>
    <p:sldId id="285" r:id="rId14"/>
    <p:sldId id="286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81" autoAdjust="0"/>
    <p:restoredTop sz="94660"/>
  </p:normalViewPr>
  <p:slideViewPr>
    <p:cSldViewPr>
      <p:cViewPr>
        <p:scale>
          <a:sx n="75" d="100"/>
          <a:sy n="75" d="100"/>
        </p:scale>
        <p:origin x="-116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0C5B6B-D532-42EA-8BDB-0E6DCFD1F8A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B76692-E2CD-401D-8706-46B7AF05C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014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B76692-E2CD-401D-8706-46B7AF05C83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952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738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466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805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083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779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09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864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264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837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979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6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F4111-63EC-48D4-88E8-90916D19EA6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59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7456695"/>
              </p:ext>
            </p:extLst>
          </p:nvPr>
        </p:nvGraphicFramePr>
        <p:xfrm>
          <a:off x="1588" y="-12700"/>
          <a:ext cx="914558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4" name="Prezentace" r:id="rId3" imgW="2673054" imgH="2005696" progId="PowerPoint.Show.12">
                  <p:embed/>
                </p:oleObj>
              </mc:Choice>
              <mc:Fallback>
                <p:oleObj name="Prezentace" r:id="rId3" imgW="2673054" imgH="2005696" progId="PowerPoint.Show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-12700"/>
                        <a:ext cx="9145587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539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860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669674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Právo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/>
              <a:t>je nárok na něco..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Bezpráví</a:t>
            </a:r>
          </a:p>
          <a:p>
            <a:pPr algn="ctr"/>
            <a:r>
              <a:rPr lang="cs-CZ" sz="6600" b="1" dirty="0" smtClean="0"/>
              <a:t> </a:t>
            </a:r>
            <a:r>
              <a:rPr lang="cs-CZ" sz="4400" b="1" dirty="0" smtClean="0"/>
              <a:t>je křivda vůči někomu..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Povinnost </a:t>
            </a:r>
            <a:r>
              <a:rPr lang="cs-CZ" sz="4400" b="1" dirty="0" smtClean="0"/>
              <a:t>je …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750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dětí</a:t>
            </a:r>
            <a:endParaRPr lang="cs-CZ" dirty="0"/>
          </a:p>
        </p:txBody>
      </p:sp>
      <p:pic>
        <p:nvPicPr>
          <p:cNvPr id="4100" name="Picture 4" descr="C:\Users\jane\AppData\Local\Microsoft\Windows\Temporary Internet Files\Content.IE5\TIHDTO64\MC900290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2249488"/>
            <a:ext cx="2365375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e\AppData\Local\Microsoft\Windows\Temporary Internet Files\Content.IE5\TIHDTO64\MC900280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776" y="4149080"/>
            <a:ext cx="2252662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e\AppData\Local\Microsoft\Windows\Temporary Internet Files\Content.IE5\TIHDTO64\MC9004375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56" y="4358630"/>
            <a:ext cx="18224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e\AppData\Local\Microsoft\Windows\Temporary Internet Files\Content.IE5\HJ7RA8EK\MC900413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88408"/>
            <a:ext cx="2143323" cy="2086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jane\AppData\Local\Microsoft\Windows\Temporary Internet Files\Content.IE5\TIHDTO64\MC9000711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075" y="1690688"/>
            <a:ext cx="2493963" cy="214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jane\AppData\Local\Microsoft\Windows\Temporary Internet Files\Content.IE5\HJ7RA8EK\MC9002375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700" y="4249738"/>
            <a:ext cx="245110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897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dětí</a:t>
            </a:r>
            <a:endParaRPr lang="cs-CZ" dirty="0"/>
          </a:p>
        </p:txBody>
      </p:sp>
      <p:pic>
        <p:nvPicPr>
          <p:cNvPr id="5122" name="Picture 2" descr="C:\Users\jane\AppData\Local\Microsoft\Windows\Temporary Internet Files\Content.IE5\7TZCSR2R\MC900326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675" y="4819464"/>
            <a:ext cx="1862138" cy="184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e\AppData\Local\Microsoft\Windows\Temporary Internet Files\Content.IE5\7TZCSR2R\MP900427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5"/>
            <a:ext cx="2396572" cy="330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ne\AppData\Local\Microsoft\Windows\Temporary Internet Files\Content.IE5\HJ7RA8EK\MP9003999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jane\AppData\Local\Microsoft\Windows\Temporary Internet Files\Content.IE5\NL79KXN3\MP9004276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636" y="3593591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jane.SKOLABASKA\Local Settings\Temporary Internet Files\Content.IE5\VDMUGIS7\MC9002930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138" y="1474788"/>
            <a:ext cx="1812925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13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10700" b="1" dirty="0" smtClean="0">
                <a:solidFill>
                  <a:srgbClr val="FF0000"/>
                </a:solidFill>
              </a:rPr>
              <a:t>Ahoj, úmluvo!</a:t>
            </a:r>
            <a:br>
              <a:rPr lang="cs-CZ" sz="10700" b="1" dirty="0" smtClean="0">
                <a:solidFill>
                  <a:srgbClr val="FF0000"/>
                </a:solidFill>
              </a:rPr>
            </a:br>
            <a:r>
              <a:rPr lang="cs-CZ" dirty="0"/>
              <a:t>je výklad </a:t>
            </a:r>
            <a:r>
              <a:rPr lang="cs-CZ" dirty="0" smtClean="0"/>
              <a:t>článků mezinárodní</a:t>
            </a:r>
            <a:br>
              <a:rPr lang="cs-CZ" dirty="0" smtClean="0"/>
            </a:br>
            <a:r>
              <a:rPr lang="cs-CZ" b="1" dirty="0" smtClean="0"/>
              <a:t>Úmluvy</a:t>
            </a:r>
            <a:r>
              <a:rPr lang="cs-CZ" dirty="0" smtClean="0"/>
              <a:t> </a:t>
            </a:r>
            <a:r>
              <a:rPr lang="cs-CZ" b="1" dirty="0" smtClean="0"/>
              <a:t>o </a:t>
            </a:r>
            <a:r>
              <a:rPr lang="cs-CZ" b="1" dirty="0"/>
              <a:t>právech </a:t>
            </a:r>
            <a:r>
              <a:rPr lang="cs-CZ" b="1" dirty="0" smtClean="0"/>
              <a:t>dítěte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dirty="0" smtClean="0"/>
              <a:t>určený dětem.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575" y="4119563"/>
            <a:ext cx="1747838" cy="1693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jane.SKOLABASKA\Local Settings\Temporary Internet Files\Content.IE5\FOJFX24I\MC9002925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3" y="4081463"/>
            <a:ext cx="1717675" cy="17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41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24841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/>
              <a:t>Žijeme v demokratické </a:t>
            </a:r>
            <a:r>
              <a:rPr lang="cs-CZ" sz="4400" b="1" dirty="0" smtClean="0"/>
              <a:t>společnosti</a:t>
            </a:r>
          </a:p>
          <a:p>
            <a:pPr algn="ctr"/>
            <a:r>
              <a:rPr lang="cs-CZ" sz="4400" b="1" dirty="0" smtClean="0"/>
              <a:t> a   </a:t>
            </a:r>
            <a:r>
              <a:rPr lang="cs-CZ" sz="4400" b="1" dirty="0"/>
              <a:t>hlavním znakem každé </a:t>
            </a:r>
            <a:endParaRPr lang="cs-CZ" sz="4400" b="1" dirty="0" smtClean="0"/>
          </a:p>
          <a:p>
            <a:pPr algn="ctr"/>
            <a:r>
              <a:rPr lang="cs-CZ" sz="4400" b="1" dirty="0" smtClean="0"/>
              <a:t>demokracie  </a:t>
            </a:r>
            <a:r>
              <a:rPr lang="cs-CZ" sz="4400" b="1" dirty="0">
                <a:solidFill>
                  <a:srgbClr val="FF0000"/>
                </a:solidFill>
              </a:rPr>
              <a:t>je svoboda</a:t>
            </a:r>
            <a:r>
              <a:rPr lang="cs-CZ" sz="4400" b="1" dirty="0" smtClean="0"/>
              <a:t>.</a:t>
            </a:r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/>
              <a:t> </a:t>
            </a:r>
            <a:r>
              <a:rPr lang="cs-CZ" sz="4400" b="1" dirty="0"/>
              <a:t>Aby demokratický </a:t>
            </a:r>
            <a:r>
              <a:rPr lang="cs-CZ" sz="4400" b="1" dirty="0" smtClean="0"/>
              <a:t>stát  </a:t>
            </a:r>
            <a:r>
              <a:rPr lang="cs-CZ" sz="4400" b="1" dirty="0"/>
              <a:t>mohl </a:t>
            </a:r>
            <a:endParaRPr lang="cs-CZ" sz="4400" b="1" dirty="0" smtClean="0"/>
          </a:p>
          <a:p>
            <a:pPr algn="ctr"/>
            <a:r>
              <a:rPr lang="cs-CZ" sz="4400" b="1" dirty="0" smtClean="0"/>
              <a:t>svým </a:t>
            </a:r>
            <a:r>
              <a:rPr lang="cs-CZ" sz="4400" b="1" dirty="0"/>
              <a:t>občanům svobodu zajistit</a:t>
            </a:r>
            <a:r>
              <a:rPr lang="cs-CZ" sz="4400" b="1" dirty="0" smtClean="0"/>
              <a:t>,</a:t>
            </a:r>
          </a:p>
          <a:p>
            <a:pPr algn="ctr"/>
            <a:r>
              <a:rPr lang="cs-CZ" sz="4400" b="1" dirty="0" smtClean="0"/>
              <a:t> </a:t>
            </a:r>
            <a:r>
              <a:rPr lang="cs-CZ" sz="4400" b="1" dirty="0"/>
              <a:t>musí být státem </a:t>
            </a:r>
            <a:r>
              <a:rPr lang="cs-CZ" sz="4400" b="1" dirty="0">
                <a:solidFill>
                  <a:srgbClr val="FF0000"/>
                </a:solidFill>
              </a:rPr>
              <a:t>právním</a:t>
            </a:r>
            <a:r>
              <a:rPr lang="cs-CZ" sz="4400" b="1" dirty="0"/>
              <a:t>. </a:t>
            </a:r>
          </a:p>
          <a:p>
            <a:pPr algn="ctr"/>
            <a:endParaRPr lang="cs-CZ" sz="4400" b="1" dirty="0"/>
          </a:p>
        </p:txBody>
      </p:sp>
      <p:pic>
        <p:nvPicPr>
          <p:cNvPr id="4098" name="Picture 2" descr="C:\Users\jane\AppData\Local\Microsoft\Windows\Temporary Internet Files\Content.IE5\IX2FO6X4\MC900350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62794"/>
            <a:ext cx="1366909" cy="122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e\AppData\Local\Microsoft\Windows\Temporary Internet Files\Content.IE5\XSXXDD4F\MC9002119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725" y="5664200"/>
            <a:ext cx="180975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54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386" y="836712"/>
            <a:ext cx="843622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/>
              <a:t>Co </a:t>
            </a:r>
            <a:r>
              <a:rPr lang="cs-CZ" sz="4400" b="1" dirty="0"/>
              <a:t>se </a:t>
            </a:r>
            <a:r>
              <a:rPr lang="cs-CZ" sz="4400" b="1" dirty="0" smtClean="0"/>
              <a:t>smí </a:t>
            </a:r>
            <a:r>
              <a:rPr lang="cs-CZ" sz="4400" b="1" dirty="0"/>
              <a:t>a co se </a:t>
            </a:r>
            <a:r>
              <a:rPr lang="cs-CZ" sz="4400" b="1" dirty="0" smtClean="0"/>
              <a:t>nesmí</a:t>
            </a:r>
          </a:p>
          <a:p>
            <a:pPr algn="ctr"/>
            <a:r>
              <a:rPr lang="cs-CZ" sz="4400" b="1" dirty="0" smtClean="0"/>
              <a:t>zakotvuje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>
                <a:solidFill>
                  <a:srgbClr val="FF0000"/>
                </a:solidFill>
              </a:rPr>
              <a:t>ústava</a:t>
            </a:r>
            <a:r>
              <a:rPr lang="cs-CZ" sz="4400" b="1" dirty="0"/>
              <a:t>, </a:t>
            </a:r>
            <a:endParaRPr lang="cs-CZ" sz="4400" b="1" dirty="0" smtClean="0"/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/>
              <a:t>ale </a:t>
            </a:r>
            <a:r>
              <a:rPr lang="cs-CZ" sz="4400" b="1" dirty="0"/>
              <a:t>dodržovat se musí samozřejmě </a:t>
            </a:r>
            <a:endParaRPr lang="cs-CZ" sz="4400" b="1" dirty="0" smtClean="0"/>
          </a:p>
          <a:p>
            <a:pPr algn="ctr"/>
            <a:r>
              <a:rPr lang="cs-CZ" sz="4400" b="1" dirty="0" smtClean="0"/>
              <a:t>všechny </a:t>
            </a:r>
            <a:r>
              <a:rPr lang="cs-CZ" sz="4400" b="1" dirty="0"/>
              <a:t>další zákony a předpisy. </a:t>
            </a:r>
          </a:p>
          <a:p>
            <a:endParaRPr lang="cs-CZ" sz="4400" b="1" dirty="0" smtClean="0"/>
          </a:p>
          <a:p>
            <a:r>
              <a:rPr lang="cs-CZ" sz="4400" b="1" dirty="0" smtClean="0"/>
              <a:t> </a:t>
            </a:r>
            <a:endParaRPr lang="cs-CZ" sz="4400" b="1" dirty="0"/>
          </a:p>
        </p:txBody>
      </p:sp>
      <p:pic>
        <p:nvPicPr>
          <p:cNvPr id="5123" name="Picture 3" descr="C:\Users\jane\AppData\Local\Microsoft\Windows\Temporary Internet Files\Content.IE5\IF07AZPG\MC900297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256" y="4938713"/>
            <a:ext cx="1614488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063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1277" y="836712"/>
            <a:ext cx="6968446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PRÁVA DĚTÍ</a:t>
            </a:r>
          </a:p>
          <a:p>
            <a:pPr algn="ctr"/>
            <a:r>
              <a:rPr lang="cs-CZ" sz="6000" b="1" dirty="0" smtClean="0">
                <a:solidFill>
                  <a:schemeClr val="accent1"/>
                </a:solidFill>
              </a:rPr>
              <a:t>VÝŇATEK </a:t>
            </a:r>
          </a:p>
          <a:p>
            <a:pPr algn="ctr"/>
            <a:r>
              <a:rPr lang="cs-CZ" sz="6000" b="1" dirty="0" smtClean="0">
                <a:solidFill>
                  <a:schemeClr val="accent1"/>
                </a:solidFill>
              </a:rPr>
              <a:t>Z</a:t>
            </a:r>
          </a:p>
          <a:p>
            <a:pPr algn="ctr"/>
            <a:r>
              <a:rPr lang="cs-CZ" sz="6000" b="1" dirty="0" smtClean="0">
                <a:solidFill>
                  <a:schemeClr val="accent1"/>
                </a:solidFill>
              </a:rPr>
              <a:t> AHOJ,ÚMLUVO!</a:t>
            </a:r>
            <a:endParaRPr lang="cs-CZ" sz="6000" b="1" dirty="0"/>
          </a:p>
          <a:p>
            <a:pPr algn="ctr"/>
            <a:r>
              <a:rPr lang="cs-CZ" sz="4400" b="1" dirty="0" smtClean="0"/>
              <a:t>Jak rozumíš těmto právům?</a:t>
            </a:r>
          </a:p>
          <a:p>
            <a:r>
              <a:rPr lang="cs-CZ" sz="6000" b="1" dirty="0" smtClean="0"/>
              <a:t> 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31120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0768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Každé </a:t>
            </a:r>
            <a:r>
              <a:rPr lang="cs-CZ" sz="6000" b="1" dirty="0">
                <a:solidFill>
                  <a:schemeClr val="accent6">
                    <a:lumMod val="75000"/>
                  </a:schemeClr>
                </a:solidFill>
              </a:rPr>
              <a:t>dítě by mělo mít 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podle práva </a:t>
            </a:r>
            <a:r>
              <a:rPr lang="cs-CZ" sz="6000" b="1" dirty="0">
                <a:solidFill>
                  <a:schemeClr val="accent6">
                    <a:lumMod val="75000"/>
                  </a:schemeClr>
                </a:solidFill>
              </a:rPr>
              <a:t>stejné 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možnosti.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6147" name="Picture 3" descr="C:\Users\jane\AppData\Local\Microsoft\Windows\Temporary Internet Files\Content.IE5\IF07AZPG\MC9004106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313" y="4302125"/>
            <a:ext cx="4602162" cy="234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65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0768"/>
            <a:ext cx="8064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B050"/>
                </a:solidFill>
              </a:rPr>
              <a:t>Rodina </a:t>
            </a:r>
            <a:r>
              <a:rPr lang="cs-CZ" sz="6000" b="1" dirty="0">
                <a:solidFill>
                  <a:srgbClr val="00B050"/>
                </a:solidFill>
              </a:rPr>
              <a:t>má nejen povinnost, </a:t>
            </a:r>
            <a:r>
              <a:rPr lang="cs-CZ" sz="6000" b="1" dirty="0" smtClean="0">
                <a:solidFill>
                  <a:srgbClr val="00B050"/>
                </a:solidFill>
              </a:rPr>
              <a:t>ale</a:t>
            </a:r>
          </a:p>
          <a:p>
            <a:pPr algn="ctr"/>
            <a:r>
              <a:rPr lang="cs-CZ" sz="6000" b="1" dirty="0" smtClean="0">
                <a:solidFill>
                  <a:srgbClr val="00B050"/>
                </a:solidFill>
              </a:rPr>
              <a:t> </a:t>
            </a:r>
            <a:r>
              <a:rPr lang="cs-CZ" sz="6000" b="1" dirty="0">
                <a:solidFill>
                  <a:srgbClr val="00B050"/>
                </a:solidFill>
              </a:rPr>
              <a:t>i právo o dětech </a:t>
            </a:r>
            <a:r>
              <a:rPr lang="cs-CZ" sz="6000" b="1" dirty="0" smtClean="0">
                <a:solidFill>
                  <a:srgbClr val="00B050"/>
                </a:solidFill>
              </a:rPr>
              <a:t>rozhodovat.</a:t>
            </a:r>
            <a:endParaRPr lang="cs-CZ" sz="6000" b="1" dirty="0">
              <a:solidFill>
                <a:srgbClr val="00B050"/>
              </a:solidFill>
            </a:endParaRPr>
          </a:p>
        </p:txBody>
      </p:sp>
      <p:pic>
        <p:nvPicPr>
          <p:cNvPr id="7171" name="Picture 3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81" y="1124744"/>
            <a:ext cx="1450975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0" y="4214401"/>
            <a:ext cx="1195388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88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0768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7030A0"/>
                </a:solidFill>
              </a:rPr>
              <a:t>Děti </a:t>
            </a:r>
            <a:r>
              <a:rPr lang="cs-CZ" sz="6000" b="1" dirty="0">
                <a:solidFill>
                  <a:srgbClr val="7030A0"/>
                </a:solidFill>
              </a:rPr>
              <a:t>mají právo </a:t>
            </a:r>
            <a:endParaRPr lang="cs-CZ" sz="6000" b="1" dirty="0" smtClean="0">
              <a:solidFill>
                <a:srgbClr val="7030A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7030A0"/>
                </a:solidFill>
              </a:rPr>
              <a:t>na </a:t>
            </a:r>
            <a:r>
              <a:rPr lang="cs-CZ" sz="6000" b="1" dirty="0">
                <a:solidFill>
                  <a:srgbClr val="7030A0"/>
                </a:solidFill>
              </a:rPr>
              <a:t>ochranu </a:t>
            </a:r>
            <a:r>
              <a:rPr lang="cs-CZ" sz="6000" b="1" dirty="0" smtClean="0">
                <a:solidFill>
                  <a:srgbClr val="7030A0"/>
                </a:solidFill>
              </a:rPr>
              <a:t>soukromí,</a:t>
            </a:r>
          </a:p>
          <a:p>
            <a:pPr algn="ctr"/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>
                <a:solidFill>
                  <a:srgbClr val="7030A0"/>
                </a:solidFill>
              </a:rPr>
              <a:t>cti a </a:t>
            </a:r>
            <a:r>
              <a:rPr lang="cs-CZ" sz="6000" b="1" dirty="0" smtClean="0">
                <a:solidFill>
                  <a:srgbClr val="7030A0"/>
                </a:solidFill>
              </a:rPr>
              <a:t>pověsti.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6146" name="Picture 2" descr="C:\Documents and Settings\jane.SKOLABASKA\Local Settings\Temporary Internet Files\Content.IE5\MG1RJS5J\MC900212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925" y="4284663"/>
            <a:ext cx="1657350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63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40768"/>
            <a:ext cx="8064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6000" dirty="0" smtClean="0"/>
          </a:p>
          <a:p>
            <a:pPr algn="ctr"/>
            <a:r>
              <a:rPr lang="cs-CZ" sz="6000" b="1" dirty="0" smtClean="0">
                <a:solidFill>
                  <a:srgbClr val="FFC000"/>
                </a:solidFill>
              </a:rPr>
              <a:t>Děti </a:t>
            </a:r>
            <a:r>
              <a:rPr lang="cs-CZ" sz="6000" b="1" dirty="0">
                <a:solidFill>
                  <a:srgbClr val="FFC000"/>
                </a:solidFill>
              </a:rPr>
              <a:t>mají </a:t>
            </a:r>
            <a:r>
              <a:rPr lang="cs-CZ" sz="6000" b="1" dirty="0" smtClean="0">
                <a:solidFill>
                  <a:srgbClr val="FFC000"/>
                </a:solidFill>
              </a:rPr>
              <a:t>právo</a:t>
            </a:r>
          </a:p>
          <a:p>
            <a:pPr algn="ctr"/>
            <a:r>
              <a:rPr lang="cs-CZ" sz="6000" b="1" dirty="0" smtClean="0">
                <a:solidFill>
                  <a:srgbClr val="FFC000"/>
                </a:solidFill>
              </a:rPr>
              <a:t> </a:t>
            </a:r>
            <a:r>
              <a:rPr lang="cs-CZ" sz="6000" b="1" dirty="0">
                <a:solidFill>
                  <a:srgbClr val="FFC000"/>
                </a:solidFill>
              </a:rPr>
              <a:t>na ochranu </a:t>
            </a:r>
            <a:endParaRPr lang="cs-CZ" sz="6000" b="1" dirty="0" smtClean="0">
              <a:solidFill>
                <a:srgbClr val="FFC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C000"/>
                </a:solidFill>
              </a:rPr>
              <a:t>před násilím.</a:t>
            </a:r>
            <a:endParaRPr lang="cs-CZ" sz="6000" b="1" dirty="0">
              <a:solidFill>
                <a:srgbClr val="FFC000"/>
              </a:solidFill>
            </a:endParaRPr>
          </a:p>
        </p:txBody>
      </p:sp>
      <p:pic>
        <p:nvPicPr>
          <p:cNvPr id="5122" name="Picture 2" descr="C:\Documents and Settings\jane.SKOLABASKA\Local Settings\Temporary Internet Files\Content.IE5\MG1RJS5J\MP900400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105" y="611724"/>
            <a:ext cx="2188021" cy="145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344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jane.SKOLABASKA\Local Settings\Temporary Internet Files\Content.IE5\MG1RJS5J\MP9004393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4517"/>
            <a:ext cx="1404280" cy="210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420" y="1196752"/>
            <a:ext cx="806489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6000" dirty="0" smtClean="0"/>
          </a:p>
          <a:p>
            <a:pPr algn="ctr"/>
            <a:r>
              <a:rPr lang="cs-CZ" sz="6000" b="1" dirty="0" smtClean="0"/>
              <a:t>Děti </a:t>
            </a:r>
            <a:r>
              <a:rPr lang="cs-CZ" sz="6000" b="1" dirty="0"/>
              <a:t>mají právo </a:t>
            </a:r>
            <a:r>
              <a:rPr lang="cs-CZ" sz="6000" b="1" dirty="0" smtClean="0"/>
              <a:t>žít</a:t>
            </a:r>
          </a:p>
          <a:p>
            <a:pPr algn="ctr"/>
            <a:r>
              <a:rPr lang="cs-CZ" sz="6000" b="1" dirty="0" smtClean="0"/>
              <a:t> </a:t>
            </a:r>
            <a:r>
              <a:rPr lang="cs-CZ" sz="6000" b="1" dirty="0"/>
              <a:t>se svými rodiči </a:t>
            </a:r>
            <a:endParaRPr lang="cs-CZ" sz="6000" b="1" dirty="0" smtClean="0"/>
          </a:p>
          <a:p>
            <a:pPr algn="ctr"/>
            <a:r>
              <a:rPr lang="cs-CZ" sz="6000" b="1" dirty="0" smtClean="0"/>
              <a:t>a </a:t>
            </a:r>
          </a:p>
          <a:p>
            <a:pPr algn="ctr"/>
            <a:r>
              <a:rPr lang="cs-CZ" sz="6000" b="1" dirty="0" smtClean="0"/>
              <a:t>udržovat </a:t>
            </a:r>
            <a:r>
              <a:rPr lang="cs-CZ" sz="6000" b="1" dirty="0"/>
              <a:t>s nimi </a:t>
            </a:r>
            <a:r>
              <a:rPr lang="cs-CZ" sz="6000" b="1" dirty="0" smtClean="0"/>
              <a:t>styky.</a:t>
            </a:r>
            <a:endParaRPr lang="cs-CZ" sz="6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22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/>
              <a:t>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Obrazový materiál: </a:t>
            </a:r>
            <a:br>
              <a:rPr lang="cs-CZ" dirty="0" smtClean="0"/>
            </a:b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 2010 (</a:t>
            </a:r>
            <a:r>
              <a:rPr lang="cs-CZ" i="1" dirty="0" smtClean="0"/>
              <a:t>kliparty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BĚLOHLÁVEK, M. A KOL. </a:t>
            </a:r>
            <a:r>
              <a:rPr lang="cs-CZ" b="1" i="1" dirty="0"/>
              <a:t>„Ahoj, Úmluvo“ : výklad Úmluvy o právech dítěte</a:t>
            </a:r>
            <a:r>
              <a:rPr lang="cs-CZ" dirty="0"/>
              <a:t> Praha : Parta, 2001. 72 s. ISBN 80-85989-91-3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2559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1312</TotalTime>
  <Words>153</Words>
  <Application>Microsoft Office PowerPoint</Application>
  <PresentationFormat>Předvádění na obrazovce (4:3)</PresentationFormat>
  <Paragraphs>48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Prezentace aplikace Microsoft PowerPoint</vt:lpstr>
      <vt:lpstr>Prezentace aplikace PowerPoint</vt:lpstr>
      <vt:lpstr>Prezentace aplikace PowerPoint</vt:lpstr>
      <vt:lpstr>Prezentace aplikace PowerPoint</vt:lpstr>
      <vt:lpstr>Povinnosti dětí</vt:lpstr>
      <vt:lpstr>Práva dětí</vt:lpstr>
      <vt:lpstr>Ahoj, úmluvo! je výklad článků mezinárodní Úmluvy o právech dítěte  určený dětem.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ZŠ 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Kolčářová Jana</cp:lastModifiedBy>
  <cp:revision>41</cp:revision>
  <dcterms:created xsi:type="dcterms:W3CDTF">2012-01-31T11:24:51Z</dcterms:created>
  <dcterms:modified xsi:type="dcterms:W3CDTF">2012-05-23T06:21:24Z</dcterms:modified>
</cp:coreProperties>
</file>