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68" r:id="rId3"/>
    <p:sldId id="256" r:id="rId4"/>
    <p:sldId id="257" r:id="rId5"/>
    <p:sldId id="262" r:id="rId6"/>
    <p:sldId id="258" r:id="rId7"/>
    <p:sldId id="266" r:id="rId8"/>
    <p:sldId id="259" r:id="rId9"/>
    <p:sldId id="260" r:id="rId10"/>
    <p:sldId id="265" r:id="rId11"/>
    <p:sldId id="261" r:id="rId12"/>
    <p:sldId id="263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34CECCD-389A-4DCE-ACD1-BE7E36CECF3C}" type="datetimeFigureOut">
              <a:rPr lang="cs-CZ" smtClean="0"/>
              <a:pPr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57B2A8-7D8B-4A33-B11B-77BC0E76DD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VY_42_INOVACE_02_1_Trojúhelník – vnitřní a vnější úhly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</a:t>
            </a:r>
            <a:r>
              <a:rPr lang="cs-CZ" sz="1700" dirty="0" smtClean="0"/>
              <a:t>oblast / Téma</a:t>
            </a:r>
            <a:r>
              <a:rPr lang="cs-CZ" sz="1700" dirty="0" smtClean="0"/>
              <a:t>: Matematika a její aplikace / Geometrie v rovině a prostoru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9263" indent="-449263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opakování popisování stran a vrcholů trojúhelníků. Zavedení nových pojmů (vnitřní a vnější úhly trojúhelníku). Vypočítávání úhlů </a:t>
            </a:r>
            <a:br>
              <a:rPr lang="cs-CZ" sz="1700" dirty="0" smtClean="0"/>
            </a:br>
            <a:r>
              <a:rPr lang="cs-CZ" sz="1700" dirty="0" smtClean="0"/>
              <a:t>v trojúhelníku.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6.A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9.5.2012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9.5.2012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Trojúhelník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Vnitřní a vnější úhly trojúhelníku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Něco málo na zopakování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Kde se nachází strany </a:t>
            </a:r>
            <a:r>
              <a:rPr lang="cs-CZ" i="1" dirty="0" smtClean="0"/>
              <a:t>a, b c, k, l, m</a:t>
            </a:r>
            <a:r>
              <a:rPr lang="cs-CZ" dirty="0" smtClean="0"/>
              <a:t> a úhly </a:t>
            </a:r>
            <a:r>
              <a:rPr lang="el-GR" dirty="0" smtClean="0"/>
              <a:t>α</a:t>
            </a:r>
            <a:r>
              <a:rPr lang="cs-CZ" dirty="0" smtClean="0"/>
              <a:t>,</a:t>
            </a:r>
            <a:r>
              <a:rPr lang="el-GR" dirty="0" smtClean="0"/>
              <a:t>β</a:t>
            </a:r>
            <a:r>
              <a:rPr lang="cs-CZ" dirty="0" smtClean="0"/>
              <a:t>, </a:t>
            </a:r>
            <a:r>
              <a:rPr lang="el-GR" dirty="0" smtClean="0"/>
              <a:t>γ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     C						M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					K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    A			    B				L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331640" y="2708920"/>
            <a:ext cx="3240360" cy="3096344"/>
          </a:xfrm>
          <a:prstGeom prst="triangle">
            <a:avLst>
              <a:gd name="adj" fmla="val 5047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 rot="16200000">
            <a:off x="5148064" y="2852936"/>
            <a:ext cx="3096344" cy="266429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>
            <a:off x="1115616" y="5013176"/>
            <a:ext cx="1224136" cy="151216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7863251">
            <a:off x="2195771" y="2478916"/>
            <a:ext cx="1224136" cy="1512168"/>
          </a:xfrm>
          <a:prstGeom prst="arc">
            <a:avLst>
              <a:gd name="adj1" fmla="val 15655964"/>
              <a:gd name="adj2" fmla="val 2117848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ouk 7"/>
          <p:cNvSpPr/>
          <p:nvPr/>
        </p:nvSpPr>
        <p:spPr>
          <a:xfrm rot="15537454">
            <a:off x="3458479" y="4993508"/>
            <a:ext cx="1415292" cy="1284532"/>
          </a:xfrm>
          <a:prstGeom prst="arc">
            <a:avLst>
              <a:gd name="adj1" fmla="val 15839337"/>
              <a:gd name="adj2" fmla="val 44647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386104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763688" y="3789040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5733256"/>
            <a:ext cx="3257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c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5229200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5229200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71800" y="3068960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172400" y="3861048"/>
            <a:ext cx="3449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228184" y="2924944"/>
            <a:ext cx="26161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/>
              <a:t>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372200" y="5013176"/>
            <a:ext cx="4507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Doplň chybějící vrcholy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       e		     d			u	     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      f					    s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619672" y="2492896"/>
            <a:ext cx="2808312" cy="2664296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avoúhlý trojúhelník 4"/>
          <p:cNvSpPr/>
          <p:nvPr/>
        </p:nvSpPr>
        <p:spPr>
          <a:xfrm>
            <a:off x="6300192" y="2492896"/>
            <a:ext cx="2160240" cy="2736304"/>
          </a:xfrm>
          <a:prstGeom prst="rt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295836" y="5096797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E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5085184"/>
            <a:ext cx="3898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2000453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F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96036" y="2000453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52020" y="5096797"/>
            <a:ext cx="3481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T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472300" y="5096797"/>
            <a:ext cx="39786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U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Vnitřní a vnější úhly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6856" y="1600200"/>
            <a:ext cx="8229600" cy="4997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600" dirty="0" smtClean="0"/>
              <a:t>Vnitřní úhly – </a:t>
            </a:r>
            <a:r>
              <a:rPr lang="el-GR" sz="2600" dirty="0" smtClean="0"/>
              <a:t>α</a:t>
            </a:r>
            <a:r>
              <a:rPr lang="cs-CZ" sz="2600" dirty="0" smtClean="0"/>
              <a:t>, </a:t>
            </a:r>
            <a:r>
              <a:rPr lang="el-GR" sz="2600" dirty="0" smtClean="0"/>
              <a:t>β</a:t>
            </a:r>
            <a:r>
              <a:rPr lang="cs-CZ" sz="2600" dirty="0" smtClean="0"/>
              <a:t>, </a:t>
            </a:r>
            <a:r>
              <a:rPr lang="el-GR" sz="2600" dirty="0" smtClean="0"/>
              <a:t>γ</a:t>
            </a:r>
            <a:endParaRPr lang="cs-CZ" sz="2600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500" dirty="0" smtClean="0"/>
              <a:t/>
            </a:r>
            <a:br>
              <a:rPr lang="cs-CZ" sz="2500" dirty="0" smtClean="0"/>
            </a:br>
            <a:r>
              <a:rPr lang="cs-CZ" sz="2500" dirty="0" smtClean="0"/>
              <a:t>Vnitřní úhly jsou </a:t>
            </a:r>
            <a:r>
              <a:rPr lang="cs-CZ" sz="2500" dirty="0" smtClean="0">
                <a:solidFill>
                  <a:srgbClr val="C00000"/>
                </a:solidFill>
              </a:rPr>
              <a:t>vedlejší</a:t>
            </a:r>
            <a:r>
              <a:rPr lang="cs-CZ" sz="2500" dirty="0" smtClean="0"/>
              <a:t> k vnějším úhlům trojúhelníku.</a:t>
            </a:r>
            <a:endParaRPr lang="cs-CZ" sz="2500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945989" y="2708920"/>
            <a:ext cx="4824536" cy="2376264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ouk 4"/>
          <p:cNvSpPr/>
          <p:nvPr/>
        </p:nvSpPr>
        <p:spPr>
          <a:xfrm>
            <a:off x="1259792" y="4365264"/>
            <a:ext cx="1440000" cy="1440000"/>
          </a:xfrm>
          <a:prstGeom prst="arc">
            <a:avLst>
              <a:gd name="adj1" fmla="val 18898361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>
            <a:off x="6012320" y="4365264"/>
            <a:ext cx="1440000" cy="1440000"/>
          </a:xfrm>
          <a:prstGeom prst="arc">
            <a:avLst>
              <a:gd name="adj1" fmla="val 10866901"/>
              <a:gd name="adj2" fmla="val 137657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8126975">
            <a:off x="3645748" y="1991136"/>
            <a:ext cx="1440000" cy="14400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1187624" y="2060848"/>
            <a:ext cx="3816424" cy="3744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H="1">
            <a:off x="902381" y="5085184"/>
            <a:ext cx="7092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H="1" flipV="1">
            <a:off x="3746189" y="2132856"/>
            <a:ext cx="3960440" cy="3888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louk 23"/>
          <p:cNvSpPr/>
          <p:nvPr/>
        </p:nvSpPr>
        <p:spPr>
          <a:xfrm rot="16200000">
            <a:off x="1331808" y="4365272"/>
            <a:ext cx="1512000" cy="1512000"/>
          </a:xfrm>
          <a:prstGeom prst="arc">
            <a:avLst>
              <a:gd name="adj1" fmla="val 16483276"/>
              <a:gd name="adj2" fmla="val 196364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louk 24"/>
          <p:cNvSpPr/>
          <p:nvPr/>
        </p:nvSpPr>
        <p:spPr>
          <a:xfrm rot="10800000">
            <a:off x="1213588" y="4145325"/>
            <a:ext cx="1512000" cy="1512000"/>
          </a:xfrm>
          <a:prstGeom prst="arc">
            <a:avLst>
              <a:gd name="adj1" fmla="val 11609342"/>
              <a:gd name="adj2" fmla="val 1856308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>
            <a:off x="6012160" y="4293256"/>
            <a:ext cx="1440000" cy="1440000"/>
          </a:xfrm>
          <a:prstGeom prst="arc">
            <a:avLst>
              <a:gd name="adj1" fmla="val 13454416"/>
              <a:gd name="adj2" fmla="val 30438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louk 29"/>
          <p:cNvSpPr/>
          <p:nvPr/>
        </p:nvSpPr>
        <p:spPr>
          <a:xfrm rot="10800000">
            <a:off x="5940161" y="4293263"/>
            <a:ext cx="1512000" cy="1512000"/>
          </a:xfrm>
          <a:prstGeom prst="arc">
            <a:avLst>
              <a:gd name="adj1" fmla="val 13373882"/>
              <a:gd name="adj2" fmla="val 2157368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louk 30"/>
          <p:cNvSpPr/>
          <p:nvPr/>
        </p:nvSpPr>
        <p:spPr>
          <a:xfrm rot="2613061">
            <a:off x="3549178" y="1988371"/>
            <a:ext cx="1619055" cy="1440160"/>
          </a:xfrm>
          <a:prstGeom prst="arc">
            <a:avLst>
              <a:gd name="adj1" fmla="val 16265933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louk 31"/>
          <p:cNvSpPr/>
          <p:nvPr/>
        </p:nvSpPr>
        <p:spPr>
          <a:xfrm rot="14349326">
            <a:off x="3537900" y="2260974"/>
            <a:ext cx="1619055" cy="14401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253964" y="4592741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070388" y="4592741"/>
            <a:ext cx="3738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626509" y="4437112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C00000"/>
                </a:solidFill>
              </a:rPr>
              <a:t>β</a:t>
            </a:r>
            <a:r>
              <a:rPr lang="cs-CZ" sz="2600" baseline="-25000" dirty="0" smtClean="0">
                <a:solidFill>
                  <a:srgbClr val="C00000"/>
                </a:solidFill>
              </a:rPr>
              <a:t>1</a:t>
            </a:r>
            <a:endParaRPr lang="cs-CZ" sz="2600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372200" y="5085184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C00000"/>
                </a:solidFill>
              </a:rPr>
              <a:t>β</a:t>
            </a:r>
            <a:r>
              <a:rPr lang="cs-CZ" sz="2600" baseline="-25000" dirty="0">
                <a:solidFill>
                  <a:srgbClr val="C00000"/>
                </a:solidFill>
              </a:rPr>
              <a:t>2</a:t>
            </a:r>
            <a:endParaRPr lang="cs-CZ" sz="2600" dirty="0">
              <a:solidFill>
                <a:srgbClr val="C0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211960" y="2852936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3674181" y="2492896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C00000"/>
                </a:solidFill>
              </a:rPr>
              <a:t>γ</a:t>
            </a:r>
            <a:r>
              <a:rPr lang="cs-CZ" sz="2600" baseline="-25000" dirty="0" smtClean="0">
                <a:solidFill>
                  <a:srgbClr val="C00000"/>
                </a:solidFill>
              </a:rPr>
              <a:t>1</a:t>
            </a:r>
            <a:endParaRPr lang="cs-CZ" sz="2600" dirty="0">
              <a:solidFill>
                <a:srgbClr val="C0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610285" y="2492896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C00000"/>
                </a:solidFill>
              </a:rPr>
              <a:t>γ</a:t>
            </a:r>
            <a:r>
              <a:rPr lang="cs-CZ" sz="2600" baseline="-25000" dirty="0" smtClean="0">
                <a:solidFill>
                  <a:srgbClr val="C00000"/>
                </a:solidFill>
              </a:rPr>
              <a:t>2</a:t>
            </a:r>
            <a:endParaRPr lang="cs-CZ" sz="2600" dirty="0">
              <a:solidFill>
                <a:srgbClr val="C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547664" y="4592741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C00000"/>
                </a:solidFill>
              </a:rPr>
              <a:t>α</a:t>
            </a:r>
            <a:r>
              <a:rPr lang="cs-CZ" sz="2600" baseline="-25000" dirty="0" smtClean="0">
                <a:solidFill>
                  <a:srgbClr val="C00000"/>
                </a:solidFill>
              </a:rPr>
              <a:t>1</a:t>
            </a:r>
            <a:endParaRPr lang="cs-CZ" sz="2600" dirty="0">
              <a:solidFill>
                <a:srgbClr val="C0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835696" y="5096797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>
                <a:solidFill>
                  <a:srgbClr val="C00000"/>
                </a:solidFill>
              </a:rPr>
              <a:t>α</a:t>
            </a:r>
            <a:r>
              <a:rPr lang="cs-CZ" sz="2600" baseline="-25000" dirty="0" smtClean="0">
                <a:solidFill>
                  <a:srgbClr val="C00000"/>
                </a:solidFill>
              </a:rPr>
              <a:t>2</a:t>
            </a:r>
            <a:endParaRPr lang="cs-CZ" sz="2600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499992" y="1628800"/>
            <a:ext cx="43860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>
                <a:solidFill>
                  <a:srgbClr val="C00000"/>
                </a:solidFill>
              </a:rPr>
              <a:t>Vnější úhly – </a:t>
            </a:r>
            <a:r>
              <a:rPr lang="el-GR" sz="2600" dirty="0" smtClean="0">
                <a:solidFill>
                  <a:srgbClr val="C00000"/>
                </a:solidFill>
              </a:rPr>
              <a:t>α</a:t>
            </a:r>
            <a:r>
              <a:rPr lang="cs-CZ" sz="2600" baseline="-25000" dirty="0" smtClean="0">
                <a:solidFill>
                  <a:srgbClr val="C00000"/>
                </a:solidFill>
              </a:rPr>
              <a:t>1</a:t>
            </a:r>
            <a:r>
              <a:rPr lang="cs-CZ" sz="2600" dirty="0" smtClean="0">
                <a:solidFill>
                  <a:srgbClr val="C00000"/>
                </a:solidFill>
              </a:rPr>
              <a:t>, </a:t>
            </a:r>
            <a:r>
              <a:rPr lang="el-GR" sz="2600" dirty="0" smtClean="0">
                <a:solidFill>
                  <a:srgbClr val="C00000"/>
                </a:solidFill>
              </a:rPr>
              <a:t>α</a:t>
            </a:r>
            <a:r>
              <a:rPr lang="cs-CZ" sz="2600" baseline="-25000" dirty="0" smtClean="0">
                <a:solidFill>
                  <a:srgbClr val="C00000"/>
                </a:solidFill>
              </a:rPr>
              <a:t>2</a:t>
            </a:r>
            <a:r>
              <a:rPr lang="cs-CZ" sz="2600" dirty="0" smtClean="0">
                <a:solidFill>
                  <a:srgbClr val="C00000"/>
                </a:solidFill>
              </a:rPr>
              <a:t>, </a:t>
            </a:r>
            <a:r>
              <a:rPr lang="el-GR" sz="2600" dirty="0" smtClean="0">
                <a:solidFill>
                  <a:srgbClr val="C00000"/>
                </a:solidFill>
              </a:rPr>
              <a:t>β</a:t>
            </a:r>
            <a:r>
              <a:rPr lang="cs-CZ" sz="2600" baseline="-25000" dirty="0" smtClean="0">
                <a:solidFill>
                  <a:srgbClr val="C00000"/>
                </a:solidFill>
              </a:rPr>
              <a:t>1</a:t>
            </a:r>
            <a:r>
              <a:rPr lang="cs-CZ" sz="2600" dirty="0" smtClean="0">
                <a:solidFill>
                  <a:srgbClr val="C00000"/>
                </a:solidFill>
              </a:rPr>
              <a:t>,</a:t>
            </a:r>
            <a:r>
              <a:rPr lang="el-GR" sz="2600" dirty="0" smtClean="0">
                <a:solidFill>
                  <a:srgbClr val="C00000"/>
                </a:solidFill>
              </a:rPr>
              <a:t>β</a:t>
            </a:r>
            <a:r>
              <a:rPr lang="cs-CZ" sz="2600" baseline="-25000" dirty="0" smtClean="0">
                <a:solidFill>
                  <a:srgbClr val="C00000"/>
                </a:solidFill>
              </a:rPr>
              <a:t>2</a:t>
            </a:r>
            <a:r>
              <a:rPr lang="cs-CZ" sz="2600" dirty="0" smtClean="0">
                <a:solidFill>
                  <a:srgbClr val="C00000"/>
                </a:solidFill>
              </a:rPr>
              <a:t>, </a:t>
            </a:r>
            <a:r>
              <a:rPr lang="el-GR" sz="2600" dirty="0" smtClean="0">
                <a:solidFill>
                  <a:srgbClr val="C00000"/>
                </a:solidFill>
              </a:rPr>
              <a:t>γ</a:t>
            </a:r>
            <a:r>
              <a:rPr lang="cs-CZ" sz="2600" baseline="-25000" dirty="0" smtClean="0">
                <a:solidFill>
                  <a:srgbClr val="C00000"/>
                </a:solidFill>
              </a:rPr>
              <a:t>1</a:t>
            </a:r>
            <a:r>
              <a:rPr lang="cs-CZ" sz="2600" dirty="0" smtClean="0">
                <a:solidFill>
                  <a:srgbClr val="C00000"/>
                </a:solidFill>
              </a:rPr>
              <a:t> ,</a:t>
            </a:r>
            <a:r>
              <a:rPr lang="el-GR" sz="2600" dirty="0" smtClean="0">
                <a:solidFill>
                  <a:srgbClr val="C00000"/>
                </a:solidFill>
              </a:rPr>
              <a:t>γ</a:t>
            </a:r>
            <a:r>
              <a:rPr lang="cs-CZ" sz="2600" baseline="-25000" dirty="0" smtClean="0">
                <a:solidFill>
                  <a:srgbClr val="C00000"/>
                </a:solidFill>
              </a:rPr>
              <a:t>2</a:t>
            </a:r>
            <a:endParaRPr lang="cs-CZ" sz="2600" baseline="-25000" dirty="0">
              <a:solidFill>
                <a:srgbClr val="C0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1314654" y="5024789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</a:t>
            </a:r>
            <a:endParaRPr lang="cs-CZ" sz="26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003286" y="5024789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</a:t>
            </a:r>
            <a:endParaRPr lang="cs-CZ" sz="26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194974" y="2216477"/>
            <a:ext cx="3770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 animBg="1"/>
      <p:bldP spid="25" grpId="0" animBg="1"/>
      <p:bldP spid="29" grpId="0" animBg="1"/>
      <p:bldP spid="30" grpId="0" animBg="1"/>
      <p:bldP spid="31" grpId="0" animBg="1"/>
      <p:bldP spid="32" grpId="0" animBg="1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Menší zopakování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Vrcholové úhly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Mají stejnou velikost.</a:t>
            </a:r>
          </a:p>
          <a:p>
            <a:pPr>
              <a:buNone/>
            </a:pPr>
            <a:r>
              <a:rPr lang="cs-CZ" dirty="0" smtClean="0"/>
              <a:t>α = </a:t>
            </a:r>
            <a:r>
              <a:rPr lang="el-GR" dirty="0" smtClean="0"/>
              <a:t>β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Vedlejší úhly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Součet velikostí vedlejších úhlů je 180°.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 flipV="1">
            <a:off x="1043608" y="2276872"/>
            <a:ext cx="288032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043608" y="2276872"/>
            <a:ext cx="2952328" cy="1872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860032" y="4077072"/>
            <a:ext cx="360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6588224" y="2348880"/>
            <a:ext cx="1224136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louk 13"/>
          <p:cNvSpPr/>
          <p:nvPr/>
        </p:nvSpPr>
        <p:spPr>
          <a:xfrm rot="13159218">
            <a:off x="1761103" y="2603361"/>
            <a:ext cx="936104" cy="100811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ouk 14"/>
          <p:cNvSpPr/>
          <p:nvPr/>
        </p:nvSpPr>
        <p:spPr>
          <a:xfrm rot="2643727">
            <a:off x="2270543" y="2676549"/>
            <a:ext cx="936104" cy="1008112"/>
          </a:xfrm>
          <a:prstGeom prst="arc">
            <a:avLst>
              <a:gd name="adj1" fmla="val 16200000"/>
              <a:gd name="adj2" fmla="val 47291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louk 15"/>
          <p:cNvSpPr/>
          <p:nvPr/>
        </p:nvSpPr>
        <p:spPr>
          <a:xfrm rot="16200000">
            <a:off x="5760132" y="3392996"/>
            <a:ext cx="1368152" cy="1296144"/>
          </a:xfrm>
          <a:prstGeom prst="arc">
            <a:avLst>
              <a:gd name="adj1" fmla="val 15963426"/>
              <a:gd name="adj2" fmla="val 277234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louk 16"/>
          <p:cNvSpPr/>
          <p:nvPr/>
        </p:nvSpPr>
        <p:spPr>
          <a:xfrm rot="1013047">
            <a:off x="6426413" y="3471203"/>
            <a:ext cx="936104" cy="100811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156176" y="3501008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76256" y="3573016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δ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71800" y="2924944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835696" y="2924944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Nadpis 3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Zjisti velikosti úhlů</a:t>
            </a:r>
            <a:endParaRPr lang="cs-CZ" dirty="0"/>
          </a:p>
        </p:txBody>
      </p:sp>
      <p:sp>
        <p:nvSpPr>
          <p:cNvPr id="70" name="Zástupný symbol pro obsah 69"/>
          <p:cNvSpPr txBox="1">
            <a:spLocks noGrp="1"/>
          </p:cNvSpPr>
          <p:nvPr>
            <p:ph idx="1"/>
          </p:nvPr>
        </p:nvSpPr>
        <p:spPr>
          <a:xfrm>
            <a:off x="457200" y="1600201"/>
            <a:ext cx="8075240" cy="3373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l-GR" sz="2600" dirty="0" smtClean="0"/>
              <a:t>α</a:t>
            </a:r>
            <a:r>
              <a:rPr lang="cs-CZ" sz="2600" dirty="0" smtClean="0"/>
              <a:t>  = ?</a:t>
            </a:r>
          </a:p>
          <a:p>
            <a:pPr>
              <a:buNone/>
            </a:pPr>
            <a:r>
              <a:rPr lang="el-GR" sz="2600" dirty="0" smtClean="0"/>
              <a:t>α</a:t>
            </a:r>
            <a:r>
              <a:rPr lang="cs-CZ" sz="2600" baseline="-25000" dirty="0" smtClean="0"/>
              <a:t>1</a:t>
            </a:r>
            <a:r>
              <a:rPr lang="cs-CZ" sz="2600" dirty="0" smtClean="0"/>
              <a:t>  = ?</a:t>
            </a:r>
          </a:p>
          <a:p>
            <a:pPr>
              <a:buNone/>
            </a:pPr>
            <a:r>
              <a:rPr lang="el-GR" sz="2600" dirty="0" smtClean="0"/>
              <a:t>β</a:t>
            </a:r>
            <a:r>
              <a:rPr lang="cs-CZ" sz="2600" dirty="0" smtClean="0"/>
              <a:t>  = ?</a:t>
            </a:r>
          </a:p>
          <a:p>
            <a:pPr>
              <a:buNone/>
            </a:pPr>
            <a:r>
              <a:rPr lang="el-GR" sz="2600" dirty="0" smtClean="0"/>
              <a:t>β </a:t>
            </a:r>
            <a:r>
              <a:rPr lang="cs-CZ" sz="2600" baseline="-25000" dirty="0" smtClean="0"/>
              <a:t>1</a:t>
            </a:r>
            <a:r>
              <a:rPr lang="cs-CZ" sz="2600" dirty="0" smtClean="0"/>
              <a:t>  = ?</a:t>
            </a:r>
          </a:p>
          <a:p>
            <a:pPr>
              <a:buNone/>
            </a:pPr>
            <a:r>
              <a:rPr lang="el-GR" sz="2600" dirty="0"/>
              <a:t>γ</a:t>
            </a:r>
            <a:r>
              <a:rPr lang="cs-CZ" sz="2600" dirty="0" smtClean="0"/>
              <a:t>  = ?</a:t>
            </a:r>
          </a:p>
          <a:p>
            <a:pPr>
              <a:buNone/>
            </a:pPr>
            <a:r>
              <a:rPr lang="el-GR" sz="2600" dirty="0" smtClean="0"/>
              <a:t>γ </a:t>
            </a:r>
            <a:r>
              <a:rPr lang="cs-CZ" sz="2600" baseline="-25000" dirty="0" smtClean="0"/>
              <a:t>1</a:t>
            </a:r>
            <a:r>
              <a:rPr lang="cs-CZ" sz="2600" dirty="0" smtClean="0"/>
              <a:t>  = ?</a:t>
            </a:r>
          </a:p>
          <a:p>
            <a:pPr>
              <a:buNone/>
            </a:pPr>
            <a:endParaRPr lang="cs-CZ" sz="2600" dirty="0"/>
          </a:p>
        </p:txBody>
      </p:sp>
      <p:sp>
        <p:nvSpPr>
          <p:cNvPr id="35" name="Rovnoramenný trojúhelník 34"/>
          <p:cNvSpPr/>
          <p:nvPr/>
        </p:nvSpPr>
        <p:spPr>
          <a:xfrm>
            <a:off x="1691680" y="2276872"/>
            <a:ext cx="5112568" cy="3096344"/>
          </a:xfrm>
          <a:prstGeom prst="triangle">
            <a:avLst>
              <a:gd name="adj" fmla="val 8100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7" name="Přímá spojovací čára 36"/>
          <p:cNvCxnSpPr/>
          <p:nvPr/>
        </p:nvCxnSpPr>
        <p:spPr>
          <a:xfrm flipH="1" flipV="1">
            <a:off x="5508104" y="1196752"/>
            <a:ext cx="1728192" cy="5661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395536" y="5373216"/>
            <a:ext cx="81369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flipH="1">
            <a:off x="467544" y="1268760"/>
            <a:ext cx="6696744" cy="50405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blouk 49"/>
          <p:cNvSpPr/>
          <p:nvPr/>
        </p:nvSpPr>
        <p:spPr>
          <a:xfrm>
            <a:off x="2267744" y="4581128"/>
            <a:ext cx="1008112" cy="151216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louk 50"/>
          <p:cNvSpPr/>
          <p:nvPr/>
        </p:nvSpPr>
        <p:spPr>
          <a:xfrm rot="14654630">
            <a:off x="6066946" y="4103570"/>
            <a:ext cx="1315695" cy="1747204"/>
          </a:xfrm>
          <a:prstGeom prst="arc">
            <a:avLst>
              <a:gd name="adj1" fmla="val 16200000"/>
              <a:gd name="adj2" fmla="val 24754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louk 51"/>
          <p:cNvSpPr/>
          <p:nvPr/>
        </p:nvSpPr>
        <p:spPr>
          <a:xfrm rot="8846581">
            <a:off x="5010750" y="1557500"/>
            <a:ext cx="1315695" cy="174720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louk 52"/>
          <p:cNvSpPr/>
          <p:nvPr/>
        </p:nvSpPr>
        <p:spPr>
          <a:xfrm rot="12027427">
            <a:off x="600638" y="4772046"/>
            <a:ext cx="910398" cy="1274347"/>
          </a:xfrm>
          <a:prstGeom prst="arc">
            <a:avLst>
              <a:gd name="adj1" fmla="val 16001256"/>
              <a:gd name="adj2" fmla="val 2041835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 rot="18781052">
            <a:off x="617203" y="4500429"/>
            <a:ext cx="2004937" cy="1972361"/>
          </a:xfrm>
          <a:prstGeom prst="arc">
            <a:avLst>
              <a:gd name="adj1" fmla="val 14097232"/>
              <a:gd name="adj2" fmla="val 37719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louk 54"/>
          <p:cNvSpPr/>
          <p:nvPr/>
        </p:nvSpPr>
        <p:spPr>
          <a:xfrm rot="19236073">
            <a:off x="5441383" y="1454945"/>
            <a:ext cx="1296144" cy="136815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louk 55"/>
          <p:cNvSpPr/>
          <p:nvPr/>
        </p:nvSpPr>
        <p:spPr>
          <a:xfrm rot="14509302">
            <a:off x="5142489" y="1326841"/>
            <a:ext cx="1800200" cy="2088232"/>
          </a:xfrm>
          <a:prstGeom prst="arc">
            <a:avLst>
              <a:gd name="adj1" fmla="val 16383844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louk 56"/>
          <p:cNvSpPr/>
          <p:nvPr/>
        </p:nvSpPr>
        <p:spPr>
          <a:xfrm>
            <a:off x="5868144" y="4653136"/>
            <a:ext cx="1584176" cy="1440160"/>
          </a:xfrm>
          <a:prstGeom prst="arc">
            <a:avLst>
              <a:gd name="adj1" fmla="val 15821673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louk 57"/>
          <p:cNvSpPr/>
          <p:nvPr/>
        </p:nvSpPr>
        <p:spPr>
          <a:xfrm rot="10301358">
            <a:off x="5963907" y="4544039"/>
            <a:ext cx="1584176" cy="1440160"/>
          </a:xfrm>
          <a:prstGeom prst="arc">
            <a:avLst>
              <a:gd name="adj1" fmla="val 15821673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683568" y="5445224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36°</a:t>
            </a:r>
            <a:endParaRPr lang="cs-CZ" sz="26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084168" y="5373216"/>
            <a:ext cx="8018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107°</a:t>
            </a:r>
            <a:endParaRPr lang="cs-CZ" sz="26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5724128" y="1556792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71°</a:t>
            </a:r>
            <a:endParaRPr lang="cs-CZ" sz="26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2411760" y="4869160"/>
            <a:ext cx="3738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1187624" y="4725144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α</a:t>
            </a:r>
            <a:r>
              <a:rPr lang="cs-CZ" sz="2600" baseline="-25000" dirty="0" smtClean="0"/>
              <a:t>1</a:t>
            </a:r>
            <a:endParaRPr lang="cs-CZ" sz="2600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6156176" y="4797152"/>
            <a:ext cx="3738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5508104" y="2636912"/>
            <a:ext cx="37382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6804248" y="4877544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β</a:t>
            </a:r>
            <a:r>
              <a:rPr lang="cs-CZ" sz="2600" baseline="-25000" dirty="0" smtClean="0"/>
              <a:t>1</a:t>
            </a:r>
            <a:endParaRPr lang="cs-CZ" sz="26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5220072" y="1844824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γ</a:t>
            </a:r>
            <a:r>
              <a:rPr lang="cs-CZ" sz="2600" baseline="-25000" dirty="0" smtClean="0"/>
              <a:t>1</a:t>
            </a:r>
            <a:endParaRPr lang="cs-CZ" sz="26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467544" y="1628800"/>
            <a:ext cx="12153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r>
              <a:rPr lang="cs-CZ" sz="2600" dirty="0" smtClean="0"/>
              <a:t>  = 36°</a:t>
            </a:r>
            <a:endParaRPr lang="cs-CZ" sz="26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467544" y="2060848"/>
            <a:ext cx="18722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α</a:t>
            </a:r>
            <a:r>
              <a:rPr lang="cs-CZ" sz="2600" baseline="-25000" dirty="0" smtClean="0"/>
              <a:t>1</a:t>
            </a:r>
            <a:r>
              <a:rPr lang="cs-CZ" sz="2600" dirty="0" smtClean="0"/>
              <a:t>  = 144°</a:t>
            </a:r>
            <a:endParaRPr lang="cs-CZ" sz="2600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487504" y="2576517"/>
            <a:ext cx="120417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l-GR" sz="2600" dirty="0" smtClean="0"/>
              <a:t>β</a:t>
            </a:r>
            <a:r>
              <a:rPr lang="cs-CZ" sz="2600" dirty="0" smtClean="0"/>
              <a:t>  = 73°</a:t>
            </a:r>
          </a:p>
        </p:txBody>
      </p:sp>
      <p:sp>
        <p:nvSpPr>
          <p:cNvPr id="74" name="TextovéPole 73"/>
          <p:cNvSpPr txBox="1"/>
          <p:nvPr/>
        </p:nvSpPr>
        <p:spPr>
          <a:xfrm>
            <a:off x="467544" y="3040504"/>
            <a:ext cx="1560042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 </a:t>
            </a:r>
            <a:r>
              <a:rPr lang="cs-CZ" sz="2600" baseline="-25000" dirty="0" smtClean="0"/>
              <a:t>1</a:t>
            </a:r>
            <a:r>
              <a:rPr lang="cs-CZ" sz="2600" dirty="0" smtClean="0"/>
              <a:t>  = 107°</a:t>
            </a:r>
          </a:p>
          <a:p>
            <a:endParaRPr lang="cs-CZ" sz="26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467544" y="3501008"/>
            <a:ext cx="13681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γ</a:t>
            </a:r>
            <a:r>
              <a:rPr lang="cs-CZ" sz="2600" dirty="0" smtClean="0"/>
              <a:t>  = 71°</a:t>
            </a:r>
          </a:p>
        </p:txBody>
      </p:sp>
      <p:sp>
        <p:nvSpPr>
          <p:cNvPr id="77" name="TextovéPole 76"/>
          <p:cNvSpPr txBox="1"/>
          <p:nvPr/>
        </p:nvSpPr>
        <p:spPr>
          <a:xfrm>
            <a:off x="467544" y="4005064"/>
            <a:ext cx="153118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 </a:t>
            </a:r>
            <a:r>
              <a:rPr lang="cs-CZ" sz="2600" baseline="-25000" dirty="0" smtClean="0"/>
              <a:t>1</a:t>
            </a:r>
            <a:r>
              <a:rPr lang="cs-CZ" sz="2600" dirty="0" smtClean="0"/>
              <a:t>  = 109°</a:t>
            </a:r>
            <a:endParaRPr lang="cs-CZ" sz="2600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2195736" y="6021288"/>
            <a:ext cx="40441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Sečti velikosti vnitřních úhlů.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20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"/>
                                        <p:tgtEl>
                                          <p:spTgt spid="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"/>
                                        <p:tgtEl>
                                          <p:spTgt spid="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4" grpId="0"/>
      <p:bldP spid="75" grpId="0"/>
      <p:bldP spid="77" grpId="0"/>
      <p:bldP spid="7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Součet vnitřních úhlů v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Součet vnitřních úhlů v trojúhelníku je 180°.</a:t>
            </a:r>
          </a:p>
          <a:p>
            <a:pPr marL="0" indent="0">
              <a:buNone/>
            </a:pPr>
            <a:r>
              <a:rPr lang="cs-CZ" dirty="0" smtClean="0"/>
              <a:t>						</a:t>
            </a:r>
          </a:p>
          <a:p>
            <a:pPr marL="0" indent="0">
              <a:buNone/>
            </a:pPr>
            <a:r>
              <a:rPr lang="cs-CZ" dirty="0" smtClean="0"/>
              <a:t>α + </a:t>
            </a:r>
            <a:r>
              <a:rPr lang="el-GR" dirty="0" smtClean="0"/>
              <a:t>β</a:t>
            </a:r>
            <a:r>
              <a:rPr lang="cs-CZ" dirty="0" smtClean="0"/>
              <a:t> + </a:t>
            </a:r>
            <a:r>
              <a:rPr lang="el-GR" dirty="0" smtClean="0"/>
              <a:t>γ</a:t>
            </a:r>
            <a:r>
              <a:rPr lang="cs-CZ" dirty="0" smtClean="0"/>
              <a:t> = </a:t>
            </a:r>
            <a:r>
              <a:rPr lang="cs-CZ" b="1" dirty="0" smtClean="0"/>
              <a:t>180°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A					B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347864" y="2636912"/>
            <a:ext cx="4680520" cy="2736304"/>
          </a:xfrm>
          <a:prstGeom prst="triangle">
            <a:avLst>
              <a:gd name="adj" fmla="val 5944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louk 4"/>
          <p:cNvSpPr/>
          <p:nvPr/>
        </p:nvSpPr>
        <p:spPr>
          <a:xfrm rot="570390">
            <a:off x="3535288" y="4649531"/>
            <a:ext cx="936104" cy="12961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14999955">
            <a:off x="7020655" y="4451981"/>
            <a:ext cx="1296144" cy="136815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8423640">
            <a:off x="5260864" y="2017053"/>
            <a:ext cx="1732831" cy="1429649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838140" y="4808765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50508" y="4808765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8144" y="2852936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2216477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Vypočítávání zbylého úhlu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618856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l-GR" dirty="0" smtClean="0"/>
              <a:t>α</a:t>
            </a:r>
            <a:r>
              <a:rPr lang="cs-CZ" dirty="0" smtClean="0"/>
              <a:t> = 45°, </a:t>
            </a:r>
            <a:r>
              <a:rPr lang="el-GR" dirty="0" smtClean="0"/>
              <a:t>β</a:t>
            </a:r>
            <a:r>
              <a:rPr lang="cs-CZ" dirty="0" smtClean="0"/>
              <a:t> = 55°, </a:t>
            </a:r>
            <a:r>
              <a:rPr lang="el-GR" dirty="0" smtClean="0"/>
              <a:t>γ</a:t>
            </a:r>
            <a:r>
              <a:rPr lang="cs-CZ" dirty="0" smtClean="0"/>
              <a:t> = ?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1) Nejdříve sečteme úhly </a:t>
            </a:r>
            <a:r>
              <a:rPr lang="el-GR" sz="2400" dirty="0" smtClean="0"/>
              <a:t>α</a:t>
            </a:r>
            <a:r>
              <a:rPr lang="cs-CZ" sz="2400" dirty="0" smtClean="0"/>
              <a:t> + </a:t>
            </a:r>
            <a:r>
              <a:rPr lang="el-GR" sz="2400" dirty="0" smtClean="0"/>
              <a:t>β</a:t>
            </a:r>
            <a:endParaRPr lang="cs-CZ" sz="2400" dirty="0" smtClean="0"/>
          </a:p>
          <a:p>
            <a:pPr marL="0" indent="0">
              <a:buNone/>
            </a:pPr>
            <a:r>
              <a:rPr lang="el-GR" sz="2400" dirty="0" smtClean="0"/>
              <a:t>α</a:t>
            </a:r>
            <a:r>
              <a:rPr lang="cs-CZ" sz="2400" dirty="0" smtClean="0"/>
              <a:t> + </a:t>
            </a:r>
            <a:r>
              <a:rPr lang="el-GR" sz="2400" dirty="0" smtClean="0"/>
              <a:t>β</a:t>
            </a:r>
            <a:r>
              <a:rPr lang="cs-CZ" sz="2400" dirty="0" smtClean="0"/>
              <a:t> =  100°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2) Poté od 180°odečteme součet </a:t>
            </a:r>
            <a:r>
              <a:rPr lang="el-GR" sz="2400" dirty="0" smtClean="0"/>
              <a:t>α</a:t>
            </a:r>
            <a:r>
              <a:rPr lang="cs-CZ" sz="2400" dirty="0" smtClean="0"/>
              <a:t> + </a:t>
            </a:r>
            <a:r>
              <a:rPr lang="el-GR" sz="2400" dirty="0" smtClean="0"/>
              <a:t>β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el-GR" sz="2400" dirty="0" smtClean="0"/>
              <a:t> </a:t>
            </a:r>
            <a:endParaRPr lang="cs-CZ" sz="2400" dirty="0" smtClean="0"/>
          </a:p>
          <a:p>
            <a:pPr marL="0" indent="0">
              <a:buNone/>
            </a:pPr>
            <a:r>
              <a:rPr lang="el-GR" sz="2400" dirty="0" smtClean="0"/>
              <a:t>γ</a:t>
            </a:r>
            <a:r>
              <a:rPr lang="cs-CZ" sz="2400" dirty="0" smtClean="0"/>
              <a:t> = 180°- (</a:t>
            </a:r>
            <a:r>
              <a:rPr lang="el-GR" sz="2400" dirty="0" smtClean="0"/>
              <a:t>α</a:t>
            </a:r>
            <a:r>
              <a:rPr lang="cs-CZ" sz="2400" dirty="0" smtClean="0"/>
              <a:t> + </a:t>
            </a:r>
            <a:r>
              <a:rPr lang="el-GR" sz="2400" dirty="0" smtClean="0"/>
              <a:t>β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el-GR" sz="2400" dirty="0" smtClean="0"/>
              <a:t>γ</a:t>
            </a:r>
            <a:r>
              <a:rPr lang="cs-CZ" sz="2400" dirty="0" smtClean="0"/>
              <a:t> = 180°- 100°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el-GR" dirty="0" smtClean="0"/>
              <a:t>γ</a:t>
            </a:r>
            <a:r>
              <a:rPr lang="cs-CZ" dirty="0" smtClean="0"/>
              <a:t> = 80°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4211960" y="2492896"/>
            <a:ext cx="4680520" cy="2736304"/>
          </a:xfrm>
          <a:prstGeom prst="triangle">
            <a:avLst>
              <a:gd name="adj" fmla="val 5944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570390">
            <a:off x="4384576" y="4512724"/>
            <a:ext cx="936104" cy="12961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ouk 7"/>
          <p:cNvSpPr/>
          <p:nvPr/>
        </p:nvSpPr>
        <p:spPr>
          <a:xfrm rot="14999955">
            <a:off x="7883984" y="4307966"/>
            <a:ext cx="1296144" cy="136815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 rot="8423640">
            <a:off x="6124960" y="1873038"/>
            <a:ext cx="1732831" cy="1429649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630228" y="4725144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30628" y="4725144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58534" y="2720533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Vypočítej chybějící úhly.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</a:t>
            </a: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5796136" y="2420888"/>
            <a:ext cx="2376264" cy="3960440"/>
          </a:xfrm>
          <a:custGeom>
            <a:avLst/>
            <a:gdLst>
              <a:gd name="connsiteX0" fmla="*/ 0 w 2376264"/>
              <a:gd name="connsiteY0" fmla="*/ 3096344 h 3096344"/>
              <a:gd name="connsiteX1" fmla="*/ 0 w 2376264"/>
              <a:gd name="connsiteY1" fmla="*/ 0 h 3096344"/>
              <a:gd name="connsiteX2" fmla="*/ 2376264 w 2376264"/>
              <a:gd name="connsiteY2" fmla="*/ 3096344 h 3096344"/>
              <a:gd name="connsiteX3" fmla="*/ 0 w 2376264"/>
              <a:gd name="connsiteY3" fmla="*/ 3096344 h 3096344"/>
              <a:gd name="connsiteX0" fmla="*/ 144016 w 2376264"/>
              <a:gd name="connsiteY0" fmla="*/ 3960440 h 3960440"/>
              <a:gd name="connsiteX1" fmla="*/ 0 w 2376264"/>
              <a:gd name="connsiteY1" fmla="*/ 0 h 3960440"/>
              <a:gd name="connsiteX2" fmla="*/ 2376264 w 2376264"/>
              <a:gd name="connsiteY2" fmla="*/ 3096344 h 3960440"/>
              <a:gd name="connsiteX3" fmla="*/ 144016 w 2376264"/>
              <a:gd name="connsiteY3" fmla="*/ 3960440 h 3960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6264" h="3960440">
                <a:moveTo>
                  <a:pt x="144016" y="3960440"/>
                </a:moveTo>
                <a:lnTo>
                  <a:pt x="0" y="0"/>
                </a:lnTo>
                <a:lnTo>
                  <a:pt x="2376264" y="3096344"/>
                </a:lnTo>
                <a:lnTo>
                  <a:pt x="144016" y="396044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539552" y="2708920"/>
            <a:ext cx="4320480" cy="2736304"/>
          </a:xfrm>
          <a:prstGeom prst="triangle">
            <a:avLst>
              <a:gd name="adj" fmla="val 6423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1022414">
            <a:off x="643439" y="4512855"/>
            <a:ext cx="1224136" cy="14401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7847144">
            <a:off x="2456697" y="2130564"/>
            <a:ext cx="1224136" cy="14401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ouk 7"/>
          <p:cNvSpPr/>
          <p:nvPr/>
        </p:nvSpPr>
        <p:spPr>
          <a:xfrm rot="14404781">
            <a:off x="4025239" y="4318663"/>
            <a:ext cx="1224136" cy="14401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 rot="20604712">
            <a:off x="5544190" y="5517988"/>
            <a:ext cx="1224136" cy="14401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ouk 9"/>
          <p:cNvSpPr/>
          <p:nvPr/>
        </p:nvSpPr>
        <p:spPr>
          <a:xfrm rot="13424586">
            <a:off x="7420281" y="4516435"/>
            <a:ext cx="1224136" cy="144016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ouk 10"/>
          <p:cNvSpPr/>
          <p:nvPr/>
        </p:nvSpPr>
        <p:spPr>
          <a:xfrm rot="7400371">
            <a:off x="5257939" y="2175854"/>
            <a:ext cx="1224136" cy="1440160"/>
          </a:xfrm>
          <a:prstGeom prst="arc">
            <a:avLst>
              <a:gd name="adj1" fmla="val 16200000"/>
              <a:gd name="adj2" fmla="val 197594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810701" y="3080573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36°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63101" y="5672861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71°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4880773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60°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58173" y="4880773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44°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59832" y="2852936"/>
            <a:ext cx="33374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21768" y="5096797"/>
            <a:ext cx="3626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3232973"/>
            <a:ext cx="109998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γ</a:t>
            </a:r>
            <a:r>
              <a:rPr lang="cs-CZ" sz="2600" dirty="0" smtClean="0"/>
              <a:t> = 76°</a:t>
            </a:r>
            <a:endParaRPr lang="cs-CZ" sz="2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432459" y="3385373"/>
            <a:ext cx="112883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β</a:t>
            </a:r>
            <a:r>
              <a:rPr lang="cs-CZ" sz="2600" dirty="0" smtClean="0"/>
              <a:t> = 73°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Vypočítej chybějící úhly.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Volný tvar 3"/>
          <p:cNvSpPr/>
          <p:nvPr/>
        </p:nvSpPr>
        <p:spPr>
          <a:xfrm>
            <a:off x="1115616" y="2348880"/>
            <a:ext cx="4176464" cy="2592288"/>
          </a:xfrm>
          <a:custGeom>
            <a:avLst/>
            <a:gdLst>
              <a:gd name="connsiteX0" fmla="*/ 0 w 2808312"/>
              <a:gd name="connsiteY0" fmla="*/ 2088232 h 2088232"/>
              <a:gd name="connsiteX1" fmla="*/ 2808312 w 2808312"/>
              <a:gd name="connsiteY1" fmla="*/ 0 h 2088232"/>
              <a:gd name="connsiteX2" fmla="*/ 2808312 w 2808312"/>
              <a:gd name="connsiteY2" fmla="*/ 2088232 h 2088232"/>
              <a:gd name="connsiteX3" fmla="*/ 0 w 2808312"/>
              <a:gd name="connsiteY3" fmla="*/ 2088232 h 2088232"/>
              <a:gd name="connsiteX0" fmla="*/ 0 w 2808312"/>
              <a:gd name="connsiteY0" fmla="*/ 2088232 h 2088232"/>
              <a:gd name="connsiteX1" fmla="*/ 2808312 w 2808312"/>
              <a:gd name="connsiteY1" fmla="*/ 0 h 2088232"/>
              <a:gd name="connsiteX2" fmla="*/ 1944216 w 2808312"/>
              <a:gd name="connsiteY2" fmla="*/ 2088232 h 2088232"/>
              <a:gd name="connsiteX3" fmla="*/ 0 w 2808312"/>
              <a:gd name="connsiteY3" fmla="*/ 2088232 h 2088232"/>
              <a:gd name="connsiteX0" fmla="*/ 0 w 2808312"/>
              <a:gd name="connsiteY0" fmla="*/ 2088232 h 2088232"/>
              <a:gd name="connsiteX1" fmla="*/ 2808312 w 2808312"/>
              <a:gd name="connsiteY1" fmla="*/ 0 h 2088232"/>
              <a:gd name="connsiteX2" fmla="*/ 1800200 w 2808312"/>
              <a:gd name="connsiteY2" fmla="*/ 2088232 h 2088232"/>
              <a:gd name="connsiteX3" fmla="*/ 0 w 2808312"/>
              <a:gd name="connsiteY3" fmla="*/ 2088232 h 2088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08312" h="2088232">
                <a:moveTo>
                  <a:pt x="0" y="2088232"/>
                </a:moveTo>
                <a:lnTo>
                  <a:pt x="2808312" y="0"/>
                </a:lnTo>
                <a:lnTo>
                  <a:pt x="1800200" y="2088232"/>
                </a:lnTo>
                <a:lnTo>
                  <a:pt x="0" y="2088232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avoúhlý trojúhelník 4"/>
          <p:cNvSpPr/>
          <p:nvPr/>
        </p:nvSpPr>
        <p:spPr>
          <a:xfrm>
            <a:off x="6156176" y="2276872"/>
            <a:ext cx="2304256" cy="2808312"/>
          </a:xfrm>
          <a:prstGeom prst="rt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2042898">
            <a:off x="1477236" y="4032975"/>
            <a:ext cx="1224136" cy="11521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6200000">
            <a:off x="3455876" y="3753037"/>
            <a:ext cx="1512168" cy="230425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ouk 7"/>
          <p:cNvSpPr/>
          <p:nvPr/>
        </p:nvSpPr>
        <p:spPr>
          <a:xfrm rot="10800000">
            <a:off x="4211960" y="2492896"/>
            <a:ext cx="937705" cy="1016873"/>
          </a:xfrm>
          <a:prstGeom prst="arc">
            <a:avLst>
              <a:gd name="adj1" fmla="val 16910996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louk 8"/>
          <p:cNvSpPr/>
          <p:nvPr/>
        </p:nvSpPr>
        <p:spPr>
          <a:xfrm>
            <a:off x="5868144" y="4725144"/>
            <a:ext cx="648072" cy="64807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ouk 9"/>
          <p:cNvSpPr/>
          <p:nvPr/>
        </p:nvSpPr>
        <p:spPr>
          <a:xfrm rot="14398102">
            <a:off x="7429282" y="4247204"/>
            <a:ext cx="1224136" cy="11521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louk 10"/>
          <p:cNvSpPr/>
          <p:nvPr/>
        </p:nvSpPr>
        <p:spPr>
          <a:xfrm rot="7987254">
            <a:off x="5950910" y="2325304"/>
            <a:ext cx="1224136" cy="11521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6300192" y="4941168"/>
            <a:ext cx="36000" cy="3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452320" y="4509120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51°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850261" y="4365104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31°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355976" y="2780928"/>
            <a:ext cx="633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29°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19872" y="4365104"/>
            <a:ext cx="3738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α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300192" y="2852936"/>
            <a:ext cx="3593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600" dirty="0" smtClean="0"/>
              <a:t>δ</a:t>
            </a:r>
            <a:endParaRPr lang="cs-CZ" sz="2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691680" y="5445224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α</a:t>
            </a:r>
            <a:r>
              <a:rPr lang="cs-CZ" sz="2600" dirty="0" smtClean="0"/>
              <a:t> = 120°</a:t>
            </a:r>
            <a:endParaRPr lang="cs-CZ" sz="2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5445224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600" dirty="0" smtClean="0"/>
              <a:t>δ</a:t>
            </a:r>
            <a:r>
              <a:rPr lang="cs-CZ" sz="2600" dirty="0" smtClean="0"/>
              <a:t> = 39°</a:t>
            </a:r>
            <a:endParaRPr lang="cs-CZ" sz="26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282</TotalTime>
  <Words>366</Words>
  <Application>Microsoft Office PowerPoint</Application>
  <PresentationFormat>Předvádění na obrazovce (4:3)</PresentationFormat>
  <Paragraphs>181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1_Motiv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Trojúhelník</vt:lpstr>
      <vt:lpstr>Něco málo na zopakování</vt:lpstr>
      <vt:lpstr>Doplň chybějící vrcholy</vt:lpstr>
      <vt:lpstr>Vnitřní a vnější úhly trojúhelníku</vt:lpstr>
      <vt:lpstr>Menší zopakování</vt:lpstr>
      <vt:lpstr>Zjisti velikosti úhlů</vt:lpstr>
      <vt:lpstr>Součet vnitřních úhlů v trojúhelníku</vt:lpstr>
      <vt:lpstr>Vypočítávání zbylého úhlu</vt:lpstr>
      <vt:lpstr>Příklady</vt:lpstr>
      <vt:lpstr>Příklady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Trojúhelník</dc:title>
  <dc:creator>Roman Marshner</dc:creator>
  <cp:lastModifiedBy>Roman Marshner</cp:lastModifiedBy>
  <cp:revision>30</cp:revision>
  <dcterms:created xsi:type="dcterms:W3CDTF">2012-05-07T06:32:16Z</dcterms:created>
  <dcterms:modified xsi:type="dcterms:W3CDTF">2012-05-28T12:07:58Z</dcterms:modified>
</cp:coreProperties>
</file>