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4FAA-A62C-4BA1-95A5-2A58164D7101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2AEE5-F656-452B-BD0F-DD5D7D904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VY_42_INOVACE_03_1_Trojúhelník – trojúhelníková nerovnost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</a:t>
            </a:r>
            <a:r>
              <a:rPr lang="cs-CZ" sz="1700" dirty="0" smtClean="0"/>
              <a:t>opakování konstrukce trojúhelníku. </a:t>
            </a:r>
            <a:r>
              <a:rPr lang="cs-CZ" sz="1700" smtClean="0"/>
              <a:t>Seznámení </a:t>
            </a:r>
            <a:r>
              <a:rPr lang="cs-CZ" sz="1700" dirty="0" smtClean="0"/>
              <a:t>s trojúhelníkovou nerovností. Řešení příkladů na trojúhelníkovou nerovnost.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10.5.2012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10.5.2012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trojúhelníková nerovnost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konstrukce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následující trojúhelník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23528" y="2492896"/>
            <a:ext cx="1656184" cy="1296144"/>
          </a:xfrm>
          <a:prstGeom prst="triangle">
            <a:avLst>
              <a:gd name="adj" fmla="val 750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78904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8020" y="378904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19557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789040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95" y="285293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85293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cm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915816" y="5877272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3333509" y="5775767"/>
            <a:ext cx="0" cy="266218"/>
          </a:xfrm>
          <a:custGeom>
            <a:avLst/>
            <a:gdLst>
              <a:gd name="connsiteX0" fmla="*/ 0 w 0"/>
              <a:gd name="connsiteY0" fmla="*/ 0 h 266218"/>
              <a:gd name="connsiteX1" fmla="*/ 0 w 0"/>
              <a:gd name="connsiteY1" fmla="*/ 266218 h 266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66218">
                <a:moveTo>
                  <a:pt x="0" y="0"/>
                </a:moveTo>
                <a:lnTo>
                  <a:pt x="0" y="266218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7014258" y="5764192"/>
            <a:ext cx="0" cy="254643"/>
          </a:xfrm>
          <a:custGeom>
            <a:avLst/>
            <a:gdLst>
              <a:gd name="connsiteX0" fmla="*/ 0 w 0"/>
              <a:gd name="connsiteY0" fmla="*/ 0 h 254643"/>
              <a:gd name="connsiteX1" fmla="*/ 0 w 0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4643">
                <a:moveTo>
                  <a:pt x="0" y="0"/>
                </a:moveTo>
                <a:lnTo>
                  <a:pt x="0" y="254643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594928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596089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5888885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sp>
        <p:nvSpPr>
          <p:cNvPr id="19" name="Oblouk 18"/>
          <p:cNvSpPr/>
          <p:nvPr/>
        </p:nvSpPr>
        <p:spPr>
          <a:xfrm>
            <a:off x="395536" y="2564904"/>
            <a:ext cx="7200800" cy="5976664"/>
          </a:xfrm>
          <a:prstGeom prst="arc">
            <a:avLst>
              <a:gd name="adj1" fmla="val 18088304"/>
              <a:gd name="adj2" fmla="val 202218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6200000">
            <a:off x="4666320" y="3235288"/>
            <a:ext cx="4779912" cy="5256584"/>
          </a:xfrm>
          <a:prstGeom prst="arc">
            <a:avLst>
              <a:gd name="adj1" fmla="val 19474942"/>
              <a:gd name="adj2" fmla="val 7289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3347864" y="3068960"/>
            <a:ext cx="2664296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6084168" y="3645024"/>
            <a:ext cx="936104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516216" y="4437112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96555" y="3861048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2627784" y="2924944"/>
            <a:ext cx="4752528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 flipV="1">
            <a:off x="6444208" y="2780928"/>
            <a:ext cx="720080" cy="3816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347864" y="5877272"/>
            <a:ext cx="36724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 flipV="1">
            <a:off x="6588224" y="3501008"/>
            <a:ext cx="432048" cy="23762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H="1">
            <a:off x="3347864" y="3501008"/>
            <a:ext cx="3240360" cy="23762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516216" y="292494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/>
      <p:bldP spid="17" grpId="0"/>
      <p:bldP spid="18" grpId="0"/>
      <p:bldP spid="18" grpId="1"/>
      <p:bldP spid="19" grpId="0" animBg="1"/>
      <p:bldP spid="20" grpId="0" animBg="1"/>
      <p:bldP spid="30" grpId="0"/>
      <p:bldP spid="30" grpId="1"/>
      <p:bldP spid="31" grpId="0"/>
      <p:bldP spid="31" grpId="1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1143000"/>
          </a:xfrm>
        </p:spPr>
        <p:txBody>
          <a:bodyPr/>
          <a:lstStyle/>
          <a:p>
            <a:r>
              <a:rPr lang="cs-CZ" dirty="0" smtClean="0"/>
              <a:t>Sestrojte následující trojúhelníky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7293"/>
            <a:ext cx="8229600" cy="4525963"/>
          </a:xfrm>
        </p:spPr>
        <p:txBody>
          <a:bodyPr/>
          <a:lstStyle/>
          <a:p>
            <a:pPr marL="0" lvl="5" indent="0">
              <a:buNone/>
            </a:pPr>
            <a:r>
              <a:rPr lang="cs-CZ" dirty="0" smtClean="0"/>
              <a:t>				</a:t>
            </a:r>
          </a:p>
          <a:p>
            <a:pPr lvl="5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lvl="5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2244005"/>
            <a:ext cx="3168352" cy="1296144"/>
          </a:xfrm>
          <a:prstGeom prst="triangle">
            <a:avLst>
              <a:gd name="adj" fmla="val 620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860032" y="2171997"/>
            <a:ext cx="3168352" cy="1368152"/>
          </a:xfrm>
          <a:prstGeom prst="triangle">
            <a:avLst>
              <a:gd name="adj" fmla="val 5949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54014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54014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6794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6016" y="354014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39390" y="3468141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1667941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2388021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 cm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2316013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3612157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24947" y="2408018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 cm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32659" y="2388021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3612157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971600" y="5085184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olný tvar 19"/>
          <p:cNvSpPr/>
          <p:nvPr/>
        </p:nvSpPr>
        <p:spPr>
          <a:xfrm>
            <a:off x="4213185" y="5013176"/>
            <a:ext cx="0" cy="208345"/>
          </a:xfrm>
          <a:custGeom>
            <a:avLst/>
            <a:gdLst>
              <a:gd name="connsiteX0" fmla="*/ 0 w 0"/>
              <a:gd name="connsiteY0" fmla="*/ 0 h 208345"/>
              <a:gd name="connsiteX1" fmla="*/ 0 w 0"/>
              <a:gd name="connsiteY1" fmla="*/ 208345 h 208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8345">
                <a:moveTo>
                  <a:pt x="0" y="0"/>
                </a:moveTo>
                <a:lnTo>
                  <a:pt x="0" y="208345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180618" y="4941168"/>
            <a:ext cx="0" cy="266218"/>
          </a:xfrm>
          <a:custGeom>
            <a:avLst/>
            <a:gdLst>
              <a:gd name="connsiteX0" fmla="*/ 0 w 0"/>
              <a:gd name="connsiteY0" fmla="*/ 0 h 266218"/>
              <a:gd name="connsiteX1" fmla="*/ 0 w 0"/>
              <a:gd name="connsiteY1" fmla="*/ 266218 h 266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66218">
                <a:moveTo>
                  <a:pt x="0" y="0"/>
                </a:moveTo>
                <a:lnTo>
                  <a:pt x="0" y="266218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>
            <a:off x="-468560" y="3717032"/>
            <a:ext cx="3240360" cy="2808312"/>
          </a:xfrm>
          <a:prstGeom prst="arc">
            <a:avLst>
              <a:gd name="adj1" fmla="val 20099144"/>
              <a:gd name="adj2" fmla="val 167096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1007026">
            <a:off x="3219111" y="4205825"/>
            <a:ext cx="1944216" cy="1944216"/>
          </a:xfrm>
          <a:prstGeom prst="arc">
            <a:avLst>
              <a:gd name="adj1" fmla="val 18559358"/>
              <a:gd name="adj2" fmla="val 30440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1187624" y="4725144"/>
            <a:ext cx="151216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076056" y="5085184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olný tvar 30"/>
          <p:cNvSpPr/>
          <p:nvPr/>
        </p:nvSpPr>
        <p:spPr>
          <a:xfrm>
            <a:off x="5266481" y="4930815"/>
            <a:ext cx="0" cy="300942"/>
          </a:xfrm>
          <a:custGeom>
            <a:avLst/>
            <a:gdLst>
              <a:gd name="connsiteX0" fmla="*/ 0 w 0"/>
              <a:gd name="connsiteY0" fmla="*/ 0 h 300942"/>
              <a:gd name="connsiteX1" fmla="*/ 0 w 0"/>
              <a:gd name="connsiteY1" fmla="*/ 300942 h 30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300942">
                <a:moveTo>
                  <a:pt x="0" y="0"/>
                </a:moveTo>
                <a:lnTo>
                  <a:pt x="0" y="30094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7801337" y="4965539"/>
            <a:ext cx="0" cy="243069"/>
          </a:xfrm>
          <a:custGeom>
            <a:avLst/>
            <a:gdLst>
              <a:gd name="connsiteX0" fmla="*/ 0 w 0"/>
              <a:gd name="connsiteY0" fmla="*/ 0 h 243069"/>
              <a:gd name="connsiteX1" fmla="*/ 0 w 0"/>
              <a:gd name="connsiteY1" fmla="*/ 243069 h 243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43069">
                <a:moveTo>
                  <a:pt x="0" y="0"/>
                </a:moveTo>
                <a:lnTo>
                  <a:pt x="0" y="243069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>
            <a:off x="3563888" y="3645024"/>
            <a:ext cx="3240360" cy="2808312"/>
          </a:xfrm>
          <a:prstGeom prst="arc">
            <a:avLst>
              <a:gd name="adj1" fmla="val 20099144"/>
              <a:gd name="adj2" fmla="val 167096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10952766">
            <a:off x="6819511" y="4205825"/>
            <a:ext cx="1944216" cy="1944216"/>
          </a:xfrm>
          <a:prstGeom prst="arc">
            <a:avLst>
              <a:gd name="adj1" fmla="val 18559358"/>
              <a:gd name="adj2" fmla="val 30440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šipka 38"/>
          <p:cNvCxnSpPr/>
          <p:nvPr/>
        </p:nvCxnSpPr>
        <p:spPr>
          <a:xfrm flipH="1" flipV="1">
            <a:off x="3419872" y="4581128"/>
            <a:ext cx="792090" cy="5040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5220072" y="4653136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 flipH="1" flipV="1">
            <a:off x="7020270" y="4581128"/>
            <a:ext cx="792090" cy="5040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971600" y="515719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50958" y="515719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131078" y="5157192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596336" y="5157192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699792" y="6021288"/>
            <a:ext cx="39887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Trojúhelníky nelze sestrojit.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691680" y="4376717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635896" y="4376717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 cm</a:t>
            </a:r>
            <a:endParaRPr lang="cs-CZ" sz="2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192899" y="4304709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 cm</a:t>
            </a:r>
            <a:endParaRPr lang="cs-CZ" sz="26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608723" y="4376717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  <p:bldP spid="31" grpId="0" animBg="1"/>
      <p:bldP spid="35" grpId="0" animBg="1"/>
      <p:bldP spid="36" grpId="0" animBg="1"/>
      <p:bldP spid="37" grpId="0" animBg="1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Trojúhelníková nerovnost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Součet délek dvou stran není nikdy kratší než délka třetí strany.</a:t>
            </a:r>
          </a:p>
          <a:p>
            <a:pPr marL="0" indent="0">
              <a:buNone/>
            </a:pPr>
            <a:r>
              <a:rPr lang="cs-CZ" dirty="0" smtClean="0"/>
              <a:t>Platí tedy následují tři nerovnosti:</a:t>
            </a:r>
          </a:p>
          <a:p>
            <a:pPr marL="0" indent="0">
              <a:buNone/>
            </a:pPr>
            <a:r>
              <a:rPr lang="cs-CZ" dirty="0" smtClean="0"/>
              <a:t>a + b &gt; c</a:t>
            </a:r>
          </a:p>
          <a:p>
            <a:pPr marL="0" indent="0">
              <a:buNone/>
            </a:pPr>
            <a:r>
              <a:rPr lang="cs-CZ" dirty="0" smtClean="0"/>
              <a:t>a + c &gt; b</a:t>
            </a:r>
          </a:p>
          <a:p>
            <a:pPr marL="0" indent="0">
              <a:buNone/>
            </a:pPr>
            <a:r>
              <a:rPr lang="cs-CZ" dirty="0" smtClean="0"/>
              <a:t>b + c &gt; a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4860032" y="3573016"/>
            <a:ext cx="3024336" cy="1872208"/>
          </a:xfrm>
          <a:prstGeom prst="triangle">
            <a:avLst>
              <a:gd name="adj" fmla="val 251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83006" y="538482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67382" y="5312821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19110" y="314096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3933056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005064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445224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na trojúhelníkovou nerovnost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Může existovat trojúhelník s těmito délkami?</a:t>
            </a:r>
          </a:p>
          <a:p>
            <a:pPr marL="514350" indent="-514350">
              <a:buAutoNum type="arabicParenR"/>
            </a:pPr>
            <a:r>
              <a:rPr lang="cs-CZ" dirty="0" smtClean="0"/>
              <a:t>3 dm, 8 dm, 6 dm</a:t>
            </a:r>
          </a:p>
          <a:p>
            <a:pPr marL="514350" indent="-514350">
              <a:buAutoNum type="arabicParenR"/>
            </a:pPr>
            <a:r>
              <a:rPr lang="cs-CZ" dirty="0" smtClean="0"/>
              <a:t>5 m, 8 m, 14 m</a:t>
            </a:r>
          </a:p>
          <a:p>
            <a:pPr marL="514350" indent="-514350">
              <a:buAutoNum type="arabicParenR"/>
            </a:pPr>
            <a:r>
              <a:rPr lang="cs-CZ" dirty="0" smtClean="0"/>
              <a:t>9 mm, 6mm, 14 mm</a:t>
            </a:r>
          </a:p>
          <a:p>
            <a:pPr marL="514350" indent="-514350">
              <a:buAutoNum type="arabicParenR"/>
            </a:pPr>
            <a:r>
              <a:rPr lang="cs-CZ" dirty="0" smtClean="0"/>
              <a:t>7 cm, 7 cm, 7 cm</a:t>
            </a:r>
          </a:p>
          <a:p>
            <a:pPr marL="514350" indent="-514350">
              <a:buAutoNum type="arabicParenR"/>
            </a:pPr>
            <a:r>
              <a:rPr lang="cs-CZ" dirty="0" smtClean="0"/>
              <a:t>20 dm, 10 dm, 10 dm</a:t>
            </a:r>
          </a:p>
          <a:p>
            <a:pPr marL="514350" indent="-514350">
              <a:buAutoNum type="arabicParenR"/>
            </a:pPr>
            <a:r>
              <a:rPr lang="cs-CZ" dirty="0" smtClean="0"/>
              <a:t>0,3 dm, 20 mm, 2 cm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2196153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3348281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924345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5148481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9447" y="2772217"/>
            <a:ext cx="652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4572417"/>
            <a:ext cx="652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381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Trojúhelník</vt:lpstr>
      <vt:lpstr>Opakování konstrukce trojúhelníku</vt:lpstr>
      <vt:lpstr>Sestrojte následující trojúhelníky</vt:lpstr>
      <vt:lpstr>Trojúhelníková nerovnost</vt:lpstr>
      <vt:lpstr>Příklady na trojúhelníkovou nerovnost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Roman</dc:creator>
  <cp:lastModifiedBy>Roman Marshner</cp:lastModifiedBy>
  <cp:revision>11</cp:revision>
  <dcterms:created xsi:type="dcterms:W3CDTF">2012-05-08T19:18:54Z</dcterms:created>
  <dcterms:modified xsi:type="dcterms:W3CDTF">2012-05-28T12:28:54Z</dcterms:modified>
</cp:coreProperties>
</file>