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6" r:id="rId2"/>
    <p:sldId id="256" r:id="rId3"/>
    <p:sldId id="257" r:id="rId4"/>
    <p:sldId id="258" r:id="rId5"/>
    <p:sldId id="262" r:id="rId6"/>
    <p:sldId id="261" r:id="rId7"/>
    <p:sldId id="263" r:id="rId8"/>
    <p:sldId id="259" r:id="rId9"/>
    <p:sldId id="260" r:id="rId10"/>
    <p:sldId id="264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B3CC8D-E95C-42C9-90F8-3075A61BE42A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60C5E7-1DB1-49F1-93DD-BBBF64B295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75095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60C5E7-1DB1-49F1-93DD-BBBF64B29517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57689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293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0" y="2925286"/>
            <a:ext cx="9144000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2514600" y="236220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5400" y="3045460"/>
            <a:ext cx="4013200" cy="428625"/>
          </a:xfrm>
        </p:spPr>
        <p:txBody>
          <a:bodyPr tIns="0" anchor="t">
            <a:noAutofit/>
          </a:bodyPr>
          <a:lstStyle>
            <a:lvl1pPr marL="0" indent="0" algn="ctr">
              <a:buNone/>
              <a:defRPr sz="1600" b="0" i="0" cap="none" spc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65400" y="2397760"/>
            <a:ext cx="4013200" cy="599440"/>
          </a:xfrm>
          <a:noFill/>
          <a:ln>
            <a:noFill/>
          </a:ln>
        </p:spPr>
        <p:txBody>
          <a:bodyPr bIns="0" anchor="b"/>
          <a:lstStyle>
            <a:lvl1pPr>
              <a:defRPr>
                <a:effectLst>
                  <a:glow rad="88900">
                    <a:schemeClr val="tx1">
                      <a:alpha val="6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 bwMode="black"/>
        <p:txBody>
          <a:bodyPr/>
          <a:lstStyle/>
          <a:p>
            <a:fld id="{305CCADB-9F78-40E3-B596-A56024BBF29E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98B1F9F-3BDB-4B06-B6F8-DB115AA53D6B}" type="slidenum">
              <a:rPr lang="cs-CZ" smtClean="0"/>
              <a:t>‹#›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0751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05CCADB-9F78-40E3-B596-A56024BBF29E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98B1F9F-3BDB-4B06-B6F8-DB115AA53D6B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922776"/>
            <a:ext cx="9144000" cy="29352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0" y="3921760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2514600" y="336804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 bwMode="black">
          <a:xfrm>
            <a:off x="2529052" y="3367246"/>
            <a:ext cx="4085897" cy="706821"/>
          </a:xfrm>
          <a:prstGeom prst="rect">
            <a:avLst/>
          </a:prstGeom>
          <a:noFill/>
          <a:ln w="98425" cmpd="thinThick">
            <a:noFill/>
            <a:miter lim="800000"/>
          </a:ln>
        </p:spPr>
        <p:txBody>
          <a:bodyPr vert="horz" lIns="91440" tIns="45720" rIns="91440" bIns="0" rtlCol="0" anchor="b" anchorCtr="0">
            <a:normAutofit/>
          </a:bodyPr>
          <a:lstStyle>
            <a:lvl1pPr>
              <a:defRPr kumimoji="0" lang="en-US" sz="18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Subtitle 2"/>
          <p:cNvSpPr>
            <a:spLocks noGrp="1"/>
          </p:cNvSpPr>
          <p:nvPr>
            <p:ph type="subTitle" idx="1"/>
          </p:nvPr>
        </p:nvSpPr>
        <p:spPr bwMode="black">
          <a:xfrm>
            <a:off x="2518542" y="4084577"/>
            <a:ext cx="4106917" cy="397094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CCADB-9F78-40E3-B596-A56024BBF29E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98B1F9F-3BDB-4B06-B6F8-DB115AA53D6B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305CCADB-9F78-40E3-B596-A56024BBF29E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898B1F9F-3BDB-4B06-B6F8-DB115AA53D6B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819400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4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816352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kern="1200" cap="none" spc="200" baseline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6344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i="0" kern="1200" cap="none" spc="200" baseline="0" dirty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Tx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305CCADB-9F78-40E3-B596-A56024BBF29E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898B1F9F-3BDB-4B06-B6F8-DB115AA53D6B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CCADB-9F78-40E3-B596-A56024BBF29E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98B1F9F-3BDB-4B06-B6F8-DB115AA53D6B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CCADB-9F78-40E3-B596-A56024BBF29E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98B1F9F-3BDB-4B06-B6F8-DB115AA53D6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4"/>
          </p:nvPr>
        </p:nvSpPr>
        <p:spPr>
          <a:xfrm>
            <a:off x="1485900" y="1914525"/>
            <a:ext cx="6172200" cy="351091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7360" y="5513832"/>
            <a:ext cx="5669280" cy="548640"/>
          </a:xfrm>
        </p:spPr>
        <p:txBody>
          <a:bodyPr vert="horz" lIns="91440" tIns="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Font typeface="Arial" pitchFamily="34" charset="0"/>
              <a:buNone/>
              <a:defRPr lang="en-US" sz="1400" b="0" i="0" kern="1200" cap="none" spc="0" baseline="0" smtClean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305CCADB-9F78-40E3-B596-A56024BBF29E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898B1F9F-3BDB-4B06-B6F8-DB115AA53D6B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852209" y="2026918"/>
            <a:ext cx="5439582" cy="3263750"/>
          </a:xfrm>
          <a:solidFill>
            <a:schemeClr val="tx1"/>
          </a:solidFill>
          <a:ln w="69850" cmpd="dbl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0" kern="1200" cap="none" spc="0" baseline="0" dirty="0">
                <a:solidFill>
                  <a:schemeClr val="bg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1737360" y="5516880"/>
            <a:ext cx="5669280" cy="548640"/>
          </a:xfrm>
        </p:spPr>
        <p:txBody>
          <a:bodyPr vert="horz" lIns="91440" tIns="0" rIns="9144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1400" b="0" i="0" kern="1200" cap="none" spc="30" baseline="0" smtClean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marL="0" lvl="0" indent="0" algn="ctr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>
          <a:xfrm>
            <a:off x="2981325" y="273180"/>
            <a:ext cx="3181350" cy="292100"/>
          </a:xfrm>
        </p:spPr>
        <p:txBody>
          <a:bodyPr/>
          <a:lstStyle/>
          <a:p>
            <a:fld id="{305CCADB-9F78-40E3-B596-A56024BBF29E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5"/>
          </p:nvPr>
        </p:nvSpPr>
        <p:spPr>
          <a:xfrm>
            <a:off x="4038600" y="6172200"/>
            <a:ext cx="1066800" cy="304800"/>
          </a:xfrm>
        </p:spPr>
        <p:txBody>
          <a:bodyPr/>
          <a:lstStyle/>
          <a:p>
            <a:fld id="{898B1F9F-3BDB-4B06-B6F8-DB115AA53D6B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6"/>
          </p:nvPr>
        </p:nvSpPr>
        <p:spPr>
          <a:xfrm>
            <a:off x="1447800" y="6486525"/>
            <a:ext cx="6248400" cy="2921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CCADB-9F78-40E3-B596-A56024BBF29E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8B1F9F-3BDB-4B06-B6F8-DB115AA53D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/>
          <p:nvPr/>
        </p:nvCxnSpPr>
        <p:spPr>
          <a:xfrm rot="5400000">
            <a:off x="4267200" y="3429000"/>
            <a:ext cx="6858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 bwMode="hidden">
          <a:xfrm>
            <a:off x="0" y="1"/>
            <a:ext cx="76962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629400" cy="5029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CCADB-9F78-40E3-B596-A56024BBF29E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8B1F9F-3BDB-4B06-B6F8-DB115AA53D6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39000" y="914401"/>
            <a:ext cx="926980" cy="5029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hidden">
          <a:xfrm>
            <a:off x="0" y="1335973"/>
            <a:ext cx="9144000" cy="55220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19301"/>
            <a:ext cx="8229600" cy="41173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981325" y="273180"/>
            <a:ext cx="318135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cap="all" spc="300" baseline="0">
                <a:solidFill>
                  <a:schemeClr val="tx1"/>
                </a:solidFill>
              </a:defRPr>
            </a:lvl1pPr>
          </a:lstStyle>
          <a:p>
            <a:fld id="{305CCADB-9F78-40E3-B596-A56024BBF29E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7800" y="6486525"/>
            <a:ext cx="62484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100" b="0" cap="all" spc="3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038600" y="6172200"/>
            <a:ext cx="1066800" cy="3048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ctr">
            <a:normAutofit/>
          </a:bodyPr>
          <a:lstStyle>
            <a:lvl1pPr algn="ctr">
              <a:defRPr sz="1200" b="1">
                <a:solidFill>
                  <a:schemeClr val="tx1"/>
                </a:solidFill>
              </a:defRPr>
            </a:lvl1pPr>
          </a:lstStyle>
          <a:p>
            <a:fld id="{898B1F9F-3BDB-4B06-B6F8-DB115AA53D6B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1331436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ts val="400"/>
        </a:spcBef>
        <a:buNone/>
        <a:defRPr sz="1800" b="1" kern="1200" cap="all" spc="0" baseline="0">
          <a:solidFill>
            <a:schemeClr val="bg1">
              <a:lumMod val="75000"/>
              <a:lumOff val="25000"/>
            </a:schemeClr>
          </a:solidFill>
          <a:effectLst/>
          <a:latin typeface="+mj-lt"/>
          <a:ea typeface="+mj-ea"/>
          <a:cs typeface="Tunga" pitchFamily="2"/>
        </a:defRPr>
      </a:lvl1pPr>
    </p:titleStyle>
    <p:bodyStyle>
      <a:lvl1pPr marL="0" indent="0" algn="ctr" defTabSz="914400" rtl="0" eaLnBrk="1" latinLnBrk="0" hangingPunct="1">
        <a:lnSpc>
          <a:spcPct val="100000"/>
        </a:lnSpc>
        <a:spcBef>
          <a:spcPts val="600"/>
        </a:spcBef>
        <a:spcAft>
          <a:spcPts val="0"/>
        </a:spcAft>
        <a:buClr>
          <a:schemeClr val="accent1"/>
        </a:buClr>
        <a:buFontTx/>
        <a:buNone/>
        <a:defRPr sz="20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 baseline="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5574110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Chemie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8. roč.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VY_32_INOVACE_12_Ionty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Melicharová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60329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2276872"/>
            <a:ext cx="4013200" cy="1175256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Ionty</a:t>
            </a:r>
            <a:br>
              <a:rPr lang="cs-CZ" sz="3600" dirty="0" smtClean="0"/>
            </a:br>
            <a:r>
              <a:rPr lang="cs-CZ" sz="3600" dirty="0" smtClean="0"/>
              <a:t> </a:t>
            </a:r>
            <a:br>
              <a:rPr lang="cs-CZ" sz="3600" dirty="0" smtClean="0"/>
            </a:br>
            <a:r>
              <a:rPr lang="cs-CZ" sz="1600" dirty="0" smtClean="0"/>
              <a:t>Jana Melicharová, 2.Zš Dobříš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82126621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sz="quarter" idx="13"/>
          </p:nvPr>
        </p:nvSpPr>
        <p:spPr>
          <a:xfrm>
            <a:off x="529208" y="1772816"/>
            <a:ext cx="8229600" cy="4752528"/>
          </a:xfrm>
        </p:spPr>
        <p:txBody>
          <a:bodyPr/>
          <a:lstStyle/>
          <a:p>
            <a:r>
              <a:rPr lang="cs-CZ" dirty="0" smtClean="0"/>
              <a:t>= jsou elektricky nabité částice s rozdílným počtem protonů a elektronů</a:t>
            </a:r>
          </a:p>
          <a:p>
            <a:r>
              <a:rPr lang="cs-CZ" dirty="0" smtClean="0"/>
              <a:t>KATIONTY</a:t>
            </a:r>
          </a:p>
          <a:p>
            <a:r>
              <a:rPr lang="cs-CZ" dirty="0" smtClean="0"/>
              <a:t>- jsou </a:t>
            </a:r>
            <a:r>
              <a:rPr lang="cs-CZ" dirty="0" smtClean="0"/>
              <a:t>částice s kladným nábojem, větší počet protonů než elektronů, </a:t>
            </a:r>
          </a:p>
          <a:p>
            <a:r>
              <a:rPr lang="cs-CZ" dirty="0" smtClean="0"/>
              <a:t>vznikají odštěpením jednoho nebo více elektronů</a:t>
            </a:r>
          </a:p>
          <a:p>
            <a:r>
              <a:rPr lang="cs-CZ" dirty="0" smtClean="0"/>
              <a:t>Na – e</a:t>
            </a:r>
            <a:r>
              <a:rPr lang="cs-CZ" baseline="30000" dirty="0" smtClean="0"/>
              <a:t>-</a:t>
            </a:r>
            <a:r>
              <a:rPr lang="cs-CZ" dirty="0" smtClean="0"/>
              <a:t>                      Na</a:t>
            </a:r>
            <a:r>
              <a:rPr lang="cs-CZ" baseline="30000" dirty="0" smtClean="0"/>
              <a:t>+</a:t>
            </a:r>
          </a:p>
          <a:p>
            <a:r>
              <a:rPr lang="cs-CZ" dirty="0" smtClean="0"/>
              <a:t>ANIONTY</a:t>
            </a:r>
          </a:p>
          <a:p>
            <a:r>
              <a:rPr lang="cs-CZ" dirty="0" smtClean="0"/>
              <a:t>- částice </a:t>
            </a:r>
            <a:r>
              <a:rPr lang="cs-CZ" dirty="0" smtClean="0"/>
              <a:t>se záporným nábojem, větší počet elektronů než protonů, </a:t>
            </a:r>
          </a:p>
          <a:p>
            <a:r>
              <a:rPr lang="cs-CZ" dirty="0"/>
              <a:t>v</a:t>
            </a:r>
            <a:r>
              <a:rPr lang="cs-CZ" dirty="0" smtClean="0"/>
              <a:t>znikají přijetím jednoho nebo více elektronů</a:t>
            </a:r>
          </a:p>
          <a:p>
            <a:r>
              <a:rPr lang="cs-CZ" dirty="0" smtClean="0"/>
              <a:t>Cl + e</a:t>
            </a:r>
            <a:r>
              <a:rPr lang="cs-CZ" baseline="30000" dirty="0" smtClean="0"/>
              <a:t>-</a:t>
            </a:r>
            <a:r>
              <a:rPr lang="cs-CZ" dirty="0" smtClean="0"/>
              <a:t>                   Cl</a:t>
            </a:r>
            <a:r>
              <a:rPr lang="cs-CZ" baseline="30000" dirty="0" smtClean="0"/>
              <a:t>-</a:t>
            </a:r>
          </a:p>
          <a:p>
            <a:endParaRPr lang="cs-CZ" dirty="0" smtClean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Ionty</a:t>
            </a:r>
            <a:endParaRPr lang="cs-CZ" dirty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4377747" y="3501008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4520073" y="5013176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0722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457200" y="1988840"/>
            <a:ext cx="8229600" cy="4107160"/>
          </a:xfrm>
        </p:spPr>
        <p:txBody>
          <a:bodyPr/>
          <a:lstStyle/>
          <a:p>
            <a:r>
              <a:rPr lang="cs-CZ" sz="2800" dirty="0" smtClean="0"/>
              <a:t>Pojmenuj ionty:</a:t>
            </a:r>
          </a:p>
          <a:p>
            <a:pPr marL="457200" indent="-457200" algn="l">
              <a:buAutoNum type="arabicParenR"/>
            </a:pPr>
            <a:r>
              <a:rPr lang="cs-CZ" sz="2800" dirty="0" smtClean="0"/>
              <a:t>Al </a:t>
            </a:r>
            <a:r>
              <a:rPr lang="cs-CZ" sz="2800" baseline="30000" dirty="0" smtClean="0"/>
              <a:t>3+ </a:t>
            </a:r>
          </a:p>
          <a:p>
            <a:pPr marL="457200" indent="-457200" algn="l">
              <a:buAutoNum type="arabicParenR"/>
            </a:pPr>
            <a:r>
              <a:rPr lang="cs-CZ" sz="2800" dirty="0" smtClean="0"/>
              <a:t>Mg</a:t>
            </a:r>
            <a:r>
              <a:rPr lang="cs-CZ" sz="2800" baseline="30000" dirty="0" smtClean="0"/>
              <a:t>2+,</a:t>
            </a:r>
          </a:p>
          <a:p>
            <a:pPr marL="457200" indent="-457200" algn="l">
              <a:buFontTx/>
              <a:buAutoNum type="arabicParenR"/>
            </a:pPr>
            <a:r>
              <a:rPr lang="cs-CZ" sz="2800" dirty="0" smtClean="0"/>
              <a:t>S</a:t>
            </a:r>
            <a:r>
              <a:rPr lang="cs-CZ" sz="2800" baseline="30000" dirty="0" smtClean="0"/>
              <a:t>2-</a:t>
            </a:r>
            <a:r>
              <a:rPr lang="cs-CZ" sz="2800" dirty="0"/>
              <a:t>, </a:t>
            </a:r>
            <a:endParaRPr lang="cs-CZ" sz="2800" dirty="0" smtClean="0"/>
          </a:p>
          <a:p>
            <a:pPr marL="457200" indent="-457200" algn="l">
              <a:buFontTx/>
              <a:buAutoNum type="arabicParenR"/>
            </a:pPr>
            <a:r>
              <a:rPr lang="cs-CZ" sz="2800" dirty="0" smtClean="0"/>
              <a:t>I</a:t>
            </a:r>
            <a:r>
              <a:rPr lang="cs-CZ" sz="2800" baseline="30000" dirty="0" smtClean="0"/>
              <a:t>-</a:t>
            </a:r>
            <a:r>
              <a:rPr lang="cs-CZ" sz="2800" dirty="0" smtClean="0"/>
              <a:t>,</a:t>
            </a:r>
          </a:p>
          <a:p>
            <a:pPr marL="457200" indent="-457200" algn="l">
              <a:buAutoNum type="arabicParenR"/>
            </a:pPr>
            <a:r>
              <a:rPr lang="cs-CZ" sz="2800" dirty="0" err="1" smtClean="0"/>
              <a:t>Li</a:t>
            </a:r>
            <a:r>
              <a:rPr lang="cs-CZ" sz="2800" baseline="30000" dirty="0" smtClean="0"/>
              <a:t>+</a:t>
            </a:r>
            <a:r>
              <a:rPr lang="cs-CZ" sz="2800" dirty="0" smtClean="0"/>
              <a:t>,</a:t>
            </a:r>
          </a:p>
          <a:p>
            <a:pPr marL="457200" indent="-457200" algn="l">
              <a:buAutoNum type="arabicParenR"/>
            </a:pPr>
            <a:r>
              <a:rPr lang="cs-CZ" sz="2800" dirty="0" smtClean="0"/>
              <a:t>K</a:t>
            </a:r>
            <a:r>
              <a:rPr lang="cs-CZ" sz="2800" baseline="30000" dirty="0" smtClean="0"/>
              <a:t>+</a:t>
            </a:r>
            <a:r>
              <a:rPr lang="cs-CZ" sz="2800" dirty="0" smtClean="0"/>
              <a:t>,</a:t>
            </a:r>
          </a:p>
          <a:p>
            <a:pPr marL="457200" indent="-457200" algn="l">
              <a:buAutoNum type="arabicParenR"/>
            </a:pPr>
            <a:r>
              <a:rPr lang="cs-CZ" sz="2800" dirty="0" smtClean="0"/>
              <a:t> F</a:t>
            </a:r>
            <a:r>
              <a:rPr lang="cs-CZ" sz="2800" baseline="30000" dirty="0" smtClean="0"/>
              <a:t>-</a:t>
            </a:r>
          </a:p>
          <a:p>
            <a:pPr marL="457200" indent="-457200" algn="l">
              <a:buAutoNum type="arabicParenR"/>
            </a:pPr>
            <a:endParaRPr lang="cs-CZ" baseline="30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Procvičování</a:t>
            </a: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108387"/>
            <a:ext cx="4725955" cy="32231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99669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467544" y="2060848"/>
            <a:ext cx="8229600" cy="4075176"/>
          </a:xfrm>
        </p:spPr>
        <p:txBody>
          <a:bodyPr>
            <a:normAutofit/>
          </a:bodyPr>
          <a:lstStyle/>
          <a:p>
            <a:pPr marL="457200" indent="-457200" algn="l">
              <a:buAutoNum type="arabicParenR"/>
            </a:pPr>
            <a:r>
              <a:rPr lang="cs-CZ" sz="2800" dirty="0" smtClean="0"/>
              <a:t>Naznač , jak vznikly tyto částice: Al</a:t>
            </a:r>
            <a:r>
              <a:rPr lang="cs-CZ" sz="2800" baseline="30000" dirty="0" smtClean="0"/>
              <a:t>+3</a:t>
            </a:r>
            <a:r>
              <a:rPr lang="cs-CZ" sz="2800" dirty="0" smtClean="0"/>
              <a:t>, F</a:t>
            </a:r>
            <a:r>
              <a:rPr lang="cs-CZ" sz="2800" baseline="30000" dirty="0" smtClean="0"/>
              <a:t>-</a:t>
            </a:r>
            <a:r>
              <a:rPr lang="cs-CZ" sz="2800" dirty="0" smtClean="0"/>
              <a:t>, Mg</a:t>
            </a:r>
            <a:r>
              <a:rPr lang="cs-CZ" sz="2800" baseline="30000" dirty="0"/>
              <a:t>+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,</a:t>
            </a:r>
            <a:r>
              <a:rPr lang="cs-CZ" sz="2800" baseline="30000" dirty="0" smtClean="0"/>
              <a:t> </a:t>
            </a:r>
            <a:r>
              <a:rPr lang="cs-CZ" sz="2800" dirty="0" smtClean="0"/>
              <a:t>Zn</a:t>
            </a:r>
            <a:r>
              <a:rPr lang="cs-CZ" sz="2800" baseline="30000" dirty="0" smtClean="0"/>
              <a:t>+2</a:t>
            </a:r>
            <a:r>
              <a:rPr lang="cs-CZ" sz="2800" dirty="0" smtClean="0"/>
              <a:t>, O</a:t>
            </a:r>
            <a:r>
              <a:rPr lang="cs-CZ" sz="2800" baseline="30000" dirty="0" smtClean="0"/>
              <a:t>-2</a:t>
            </a:r>
          </a:p>
          <a:p>
            <a:pPr marL="457200" indent="-457200" algn="l">
              <a:buAutoNum type="arabicParenR"/>
            </a:pPr>
            <a:endParaRPr lang="cs-CZ" sz="2800" baseline="30000" dirty="0"/>
          </a:p>
          <a:p>
            <a:pPr marL="457200" indent="-457200" algn="l">
              <a:buAutoNum type="arabicParenR"/>
            </a:pPr>
            <a:endParaRPr lang="cs-CZ" sz="2800" baseline="30000" dirty="0" smtClean="0"/>
          </a:p>
          <a:p>
            <a:pPr marL="457200" indent="-457200" algn="l">
              <a:buAutoNum type="arabicParenR"/>
            </a:pPr>
            <a:r>
              <a:rPr lang="cs-CZ" sz="2800" dirty="0" smtClean="0"/>
              <a:t>Určete, kolik protonů a elektronů mají uvedené částice. Rozdělte je na kationty, anionty a elektroneutrální atomy: Cr</a:t>
            </a:r>
            <a:r>
              <a:rPr lang="cs-CZ" sz="2800" baseline="30000" dirty="0" smtClean="0"/>
              <a:t>+3</a:t>
            </a:r>
            <a:r>
              <a:rPr lang="cs-CZ" sz="2800" dirty="0" smtClean="0"/>
              <a:t>, Fe</a:t>
            </a:r>
            <a:r>
              <a:rPr lang="cs-CZ" sz="2800" baseline="30000" dirty="0" smtClean="0"/>
              <a:t>+2</a:t>
            </a:r>
            <a:r>
              <a:rPr lang="cs-CZ" sz="2800" dirty="0" smtClean="0"/>
              <a:t>, Br</a:t>
            </a:r>
            <a:r>
              <a:rPr lang="cs-CZ" sz="2800" baseline="30000" dirty="0" smtClean="0"/>
              <a:t>-</a:t>
            </a:r>
            <a:r>
              <a:rPr lang="cs-CZ" sz="2800" dirty="0" smtClean="0"/>
              <a:t>, He, Ca</a:t>
            </a:r>
            <a:r>
              <a:rPr lang="cs-CZ" sz="2800" baseline="30000" dirty="0" smtClean="0"/>
              <a:t>+2</a:t>
            </a:r>
            <a:r>
              <a:rPr lang="cs-CZ" sz="2800" dirty="0" smtClean="0"/>
              <a:t>,</a:t>
            </a:r>
          </a:p>
          <a:p>
            <a:pPr algn="l"/>
            <a:r>
              <a:rPr lang="cs-CZ" sz="2800" dirty="0"/>
              <a:t> </a:t>
            </a:r>
            <a:r>
              <a:rPr lang="cs-CZ" sz="2800" dirty="0" smtClean="0"/>
              <a:t>      S</a:t>
            </a:r>
            <a:r>
              <a:rPr lang="cs-CZ" sz="2800" baseline="30000" dirty="0" smtClean="0"/>
              <a:t>-2</a:t>
            </a:r>
            <a:r>
              <a:rPr lang="cs-CZ" sz="2800" dirty="0" smtClean="0"/>
              <a:t>, Cl</a:t>
            </a:r>
            <a:r>
              <a:rPr lang="cs-CZ" sz="2800" baseline="30000" dirty="0" smtClean="0"/>
              <a:t>-</a:t>
            </a:r>
            <a:r>
              <a:rPr lang="cs-CZ" sz="2800" dirty="0" smtClean="0"/>
              <a:t>, Ne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9678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0" indent="-457200" algn="l">
              <a:buAutoNum type="arabicParenR"/>
            </a:pPr>
            <a:r>
              <a:rPr lang="cs-CZ" sz="2800" dirty="0" smtClean="0"/>
              <a:t>Kation hlinitý</a:t>
            </a:r>
          </a:p>
          <a:p>
            <a:pPr marL="457200" indent="-457200" algn="l">
              <a:buAutoNum type="arabicParenR"/>
            </a:pPr>
            <a:r>
              <a:rPr lang="cs-CZ" sz="2800" dirty="0" smtClean="0"/>
              <a:t>Kation hořečnatý</a:t>
            </a:r>
          </a:p>
          <a:p>
            <a:pPr marL="457200" indent="-457200" algn="l">
              <a:buAutoNum type="arabicParenR"/>
            </a:pPr>
            <a:r>
              <a:rPr lang="cs-CZ" sz="2800" dirty="0" smtClean="0"/>
              <a:t>Anion síry</a:t>
            </a:r>
          </a:p>
          <a:p>
            <a:pPr marL="457200" indent="-457200" algn="l">
              <a:buAutoNum type="arabicParenR"/>
            </a:pPr>
            <a:r>
              <a:rPr lang="cs-CZ" sz="2800" dirty="0" smtClean="0"/>
              <a:t>Anion jodu</a:t>
            </a:r>
          </a:p>
          <a:p>
            <a:pPr marL="457200" indent="-457200" algn="l">
              <a:buAutoNum type="arabicParenR"/>
            </a:pPr>
            <a:r>
              <a:rPr lang="cs-CZ" sz="2800" dirty="0" smtClean="0"/>
              <a:t>Kation lithný</a:t>
            </a:r>
          </a:p>
          <a:p>
            <a:pPr marL="457200" indent="-457200" algn="l">
              <a:buAutoNum type="arabicParenR"/>
            </a:pPr>
            <a:r>
              <a:rPr lang="cs-CZ" sz="2800" dirty="0" smtClean="0"/>
              <a:t>Kation draselný</a:t>
            </a:r>
          </a:p>
          <a:p>
            <a:pPr marL="457200" indent="-457200" algn="l">
              <a:buAutoNum type="arabicParenR"/>
            </a:pPr>
            <a:r>
              <a:rPr lang="cs-CZ" sz="2800" dirty="0" smtClean="0"/>
              <a:t>Anion fluoru</a:t>
            </a:r>
          </a:p>
          <a:p>
            <a:pPr marL="457200" indent="-457200" algn="l">
              <a:buAutoNum type="arabicParenR"/>
            </a:pPr>
            <a:endParaRPr lang="cs-CZ" dirty="0" smtClean="0"/>
          </a:p>
          <a:p>
            <a:pPr marL="457200" indent="-457200" algn="l">
              <a:buAutoNum type="arabicParenR"/>
            </a:pPr>
            <a:endParaRPr lang="cs-CZ" dirty="0" smtClean="0"/>
          </a:p>
          <a:p>
            <a:pPr marL="457200" indent="-457200" algn="l">
              <a:buAutoNum type="arabicParenR"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6795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467544" y="2060848"/>
            <a:ext cx="8229600" cy="4075176"/>
          </a:xfrm>
        </p:spPr>
        <p:txBody>
          <a:bodyPr>
            <a:normAutofit fontScale="92500" lnSpcReduction="20000"/>
          </a:bodyPr>
          <a:lstStyle/>
          <a:p>
            <a:pPr marL="457200" indent="-457200" algn="l">
              <a:buAutoNum type="arabicParenR"/>
            </a:pPr>
            <a:r>
              <a:rPr lang="cs-CZ" sz="2200" dirty="0" smtClean="0"/>
              <a:t>Al – 3e</a:t>
            </a:r>
            <a:r>
              <a:rPr lang="cs-CZ" sz="2200" baseline="30000" dirty="0" smtClean="0"/>
              <a:t>-</a:t>
            </a:r>
            <a:r>
              <a:rPr lang="cs-CZ" sz="2200" dirty="0" smtClean="0"/>
              <a:t>           Al</a:t>
            </a:r>
            <a:r>
              <a:rPr lang="cs-CZ" sz="2200" baseline="30000" dirty="0" smtClean="0"/>
              <a:t>+3</a:t>
            </a:r>
          </a:p>
          <a:p>
            <a:pPr algn="l"/>
            <a:r>
              <a:rPr lang="cs-CZ" sz="2200" dirty="0" smtClean="0"/>
              <a:t>       F +1e</a:t>
            </a:r>
            <a:r>
              <a:rPr lang="cs-CZ" sz="2200" baseline="30000" dirty="0" smtClean="0"/>
              <a:t>-    </a:t>
            </a:r>
            <a:r>
              <a:rPr lang="cs-CZ" sz="2200" dirty="0" smtClean="0"/>
              <a:t>          F</a:t>
            </a:r>
            <a:r>
              <a:rPr lang="cs-CZ" sz="2200" baseline="30000" dirty="0" smtClean="0"/>
              <a:t>-   </a:t>
            </a:r>
          </a:p>
          <a:p>
            <a:pPr algn="l"/>
            <a:r>
              <a:rPr lang="cs-CZ" sz="2200" baseline="30000" dirty="0"/>
              <a:t> </a:t>
            </a:r>
            <a:r>
              <a:rPr lang="cs-CZ" sz="2200" baseline="30000" dirty="0" smtClean="0"/>
              <a:t>         </a:t>
            </a:r>
            <a:r>
              <a:rPr lang="cs-CZ" sz="2200" dirty="0" smtClean="0"/>
              <a:t>Mg – 2e</a:t>
            </a:r>
            <a:r>
              <a:rPr lang="cs-CZ" sz="2200" baseline="30000" dirty="0" smtClean="0"/>
              <a:t>-               </a:t>
            </a:r>
            <a:r>
              <a:rPr lang="cs-CZ" sz="2200" dirty="0" smtClean="0"/>
              <a:t>Mg</a:t>
            </a:r>
            <a:r>
              <a:rPr lang="cs-CZ" sz="2200" baseline="30000" dirty="0" smtClean="0"/>
              <a:t>+2</a:t>
            </a:r>
          </a:p>
          <a:p>
            <a:pPr algn="l"/>
            <a:r>
              <a:rPr lang="cs-CZ" sz="2200" dirty="0" smtClean="0"/>
              <a:t>       </a:t>
            </a:r>
            <a:r>
              <a:rPr lang="cs-CZ" sz="2200" dirty="0" err="1" smtClean="0"/>
              <a:t>Zn</a:t>
            </a:r>
            <a:r>
              <a:rPr lang="cs-CZ" sz="2200" dirty="0" smtClean="0"/>
              <a:t> – 2e</a:t>
            </a:r>
            <a:r>
              <a:rPr lang="cs-CZ" sz="2200" baseline="30000" dirty="0" smtClean="0"/>
              <a:t>-</a:t>
            </a:r>
            <a:r>
              <a:rPr lang="cs-CZ" sz="2200" dirty="0" smtClean="0"/>
              <a:t>          Zn</a:t>
            </a:r>
            <a:r>
              <a:rPr lang="cs-CZ" sz="2200" baseline="30000" dirty="0" smtClean="0"/>
              <a:t>+2</a:t>
            </a:r>
          </a:p>
          <a:p>
            <a:pPr algn="l"/>
            <a:r>
              <a:rPr lang="cs-CZ" sz="2200" dirty="0" smtClean="0"/>
              <a:t>       O +2e</a:t>
            </a:r>
            <a:r>
              <a:rPr lang="cs-CZ" sz="2200" baseline="30000" dirty="0" smtClean="0"/>
              <a:t>-</a:t>
            </a:r>
            <a:r>
              <a:rPr lang="cs-CZ" sz="2200" dirty="0" smtClean="0"/>
              <a:t>            O</a:t>
            </a:r>
            <a:r>
              <a:rPr lang="cs-CZ" sz="2200" baseline="30000" dirty="0" smtClean="0"/>
              <a:t>-2</a:t>
            </a:r>
          </a:p>
          <a:p>
            <a:pPr algn="l"/>
            <a:endParaRPr lang="cs-CZ" sz="2200" baseline="30000" dirty="0" smtClean="0"/>
          </a:p>
          <a:p>
            <a:pPr algn="l"/>
            <a:r>
              <a:rPr lang="cs-CZ" sz="2200" dirty="0" smtClean="0"/>
              <a:t>2) Kationty: Cr</a:t>
            </a:r>
            <a:r>
              <a:rPr lang="cs-CZ" sz="2200" baseline="30000" dirty="0" smtClean="0"/>
              <a:t>+3</a:t>
            </a:r>
            <a:r>
              <a:rPr lang="cs-CZ" sz="2200" dirty="0" smtClean="0"/>
              <a:t> – e = 21       anionty: Br</a:t>
            </a:r>
            <a:r>
              <a:rPr lang="cs-CZ" sz="2200" baseline="30000" dirty="0" smtClean="0"/>
              <a:t> - _  </a:t>
            </a:r>
            <a:r>
              <a:rPr lang="cs-CZ" sz="2200" dirty="0" smtClean="0"/>
              <a:t>e = 36     elektroneutrální atomy:</a:t>
            </a:r>
          </a:p>
          <a:p>
            <a:pPr algn="l"/>
            <a:r>
              <a:rPr lang="cs-CZ" sz="2200" dirty="0"/>
              <a:t> </a:t>
            </a:r>
            <a:r>
              <a:rPr lang="cs-CZ" sz="2200" dirty="0" smtClean="0"/>
              <a:t>                             p = 24                            p = 35                             He, Ne                                 </a:t>
            </a:r>
          </a:p>
          <a:p>
            <a:pPr algn="l"/>
            <a:r>
              <a:rPr lang="cs-CZ" sz="2200" dirty="0"/>
              <a:t> </a:t>
            </a:r>
            <a:r>
              <a:rPr lang="cs-CZ" sz="2200" dirty="0" smtClean="0"/>
              <a:t>                    Fe</a:t>
            </a:r>
            <a:r>
              <a:rPr lang="cs-CZ" sz="2200" baseline="30000" dirty="0" smtClean="0"/>
              <a:t>+2 </a:t>
            </a:r>
            <a:r>
              <a:rPr lang="cs-CZ" sz="2200" dirty="0" smtClean="0"/>
              <a:t>– e = 24                   S</a:t>
            </a:r>
            <a:r>
              <a:rPr lang="cs-CZ" sz="2200" baseline="30000" dirty="0" smtClean="0"/>
              <a:t>-2</a:t>
            </a:r>
            <a:r>
              <a:rPr lang="cs-CZ" sz="2200" dirty="0" smtClean="0"/>
              <a:t> – e = 18</a:t>
            </a:r>
          </a:p>
          <a:p>
            <a:pPr algn="l"/>
            <a:r>
              <a:rPr lang="cs-CZ" sz="2200" dirty="0"/>
              <a:t> </a:t>
            </a:r>
            <a:r>
              <a:rPr lang="cs-CZ" sz="2200" dirty="0" smtClean="0"/>
              <a:t>                              p = 26                           p = 16</a:t>
            </a:r>
          </a:p>
          <a:p>
            <a:pPr algn="l"/>
            <a:r>
              <a:rPr lang="cs-CZ" sz="2200" dirty="0"/>
              <a:t> </a:t>
            </a:r>
            <a:r>
              <a:rPr lang="cs-CZ" sz="2200" dirty="0" smtClean="0"/>
              <a:t>                    Ca</a:t>
            </a:r>
            <a:r>
              <a:rPr lang="cs-CZ" sz="2200" baseline="30000" dirty="0" smtClean="0"/>
              <a:t>+2</a:t>
            </a:r>
            <a:r>
              <a:rPr lang="cs-CZ" sz="2200" dirty="0" smtClean="0"/>
              <a:t> – e = 18                  Cl</a:t>
            </a:r>
            <a:r>
              <a:rPr lang="cs-CZ" sz="2200" baseline="30000" dirty="0" smtClean="0"/>
              <a:t>-</a:t>
            </a:r>
            <a:r>
              <a:rPr lang="cs-CZ" sz="2200" dirty="0" smtClean="0"/>
              <a:t> -  e = 18</a:t>
            </a:r>
          </a:p>
          <a:p>
            <a:pPr algn="l"/>
            <a:r>
              <a:rPr lang="cs-CZ" sz="2200" dirty="0"/>
              <a:t> </a:t>
            </a:r>
            <a:r>
              <a:rPr lang="cs-CZ" sz="2200" dirty="0" smtClean="0"/>
              <a:t>                               p = 20                          p = 17</a:t>
            </a:r>
          </a:p>
          <a:p>
            <a:pPr marL="457200" indent="-457200" algn="l">
              <a:buAutoNum type="arabicParenR"/>
            </a:pPr>
            <a:endParaRPr lang="cs-CZ" baseline="30000" dirty="0" smtClean="0"/>
          </a:p>
          <a:p>
            <a:pPr marL="457200" indent="-457200" algn="l">
              <a:buAutoNum type="arabicParenR"/>
            </a:pPr>
            <a:endParaRPr lang="cs-CZ" baseline="30000" dirty="0" smtClean="0"/>
          </a:p>
          <a:p>
            <a:pPr marL="457200" indent="-457200" algn="l">
              <a:buAutoNum type="arabicParenR"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</a:t>
            </a:r>
            <a:endParaRPr lang="cs-CZ" dirty="0"/>
          </a:p>
        </p:txBody>
      </p:sp>
      <p:cxnSp>
        <p:nvCxnSpPr>
          <p:cNvPr id="45" name="Přímá spojnice se šipkou 44"/>
          <p:cNvCxnSpPr/>
          <p:nvPr/>
        </p:nvCxnSpPr>
        <p:spPr>
          <a:xfrm>
            <a:off x="1907704" y="2276872"/>
            <a:ext cx="4572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>
            <a:off x="1763688" y="2636912"/>
            <a:ext cx="60121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se šipkou 51"/>
          <p:cNvCxnSpPr/>
          <p:nvPr/>
        </p:nvCxnSpPr>
        <p:spPr>
          <a:xfrm>
            <a:off x="1907704" y="2996952"/>
            <a:ext cx="4572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se šipkou 54"/>
          <p:cNvCxnSpPr/>
          <p:nvPr/>
        </p:nvCxnSpPr>
        <p:spPr>
          <a:xfrm>
            <a:off x="1907704" y="3284984"/>
            <a:ext cx="4572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se šipkou 60"/>
          <p:cNvCxnSpPr/>
          <p:nvPr/>
        </p:nvCxnSpPr>
        <p:spPr>
          <a:xfrm>
            <a:off x="1763688" y="3573016"/>
            <a:ext cx="60121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3455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457200" y="1412776"/>
            <a:ext cx="8229600" cy="4683224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/>
              <a:t>- </a:t>
            </a:r>
            <a:r>
              <a:rPr lang="cs-CZ" sz="2800" dirty="0" smtClean="0"/>
              <a:t>iontová </a:t>
            </a:r>
            <a:r>
              <a:rPr lang="cs-CZ" sz="2800" dirty="0" smtClean="0"/>
              <a:t>vazba – mezi kationty a anionty</a:t>
            </a:r>
          </a:p>
          <a:p>
            <a:pPr algn="l"/>
            <a:r>
              <a:rPr lang="cs-CZ" sz="2800" dirty="0" smtClean="0"/>
              <a:t>- iontové </a:t>
            </a:r>
            <a:r>
              <a:rPr lang="cs-CZ" sz="2800" dirty="0" smtClean="0"/>
              <a:t>sloučeniny – sloučeniny, kde jsou částice vázány iontovou vazbou</a:t>
            </a:r>
          </a:p>
          <a:p>
            <a:pPr algn="l"/>
            <a:r>
              <a:rPr lang="cs-CZ" sz="2800" dirty="0" smtClean="0"/>
              <a:t>Např.: </a:t>
            </a:r>
            <a:r>
              <a:rPr lang="cs-CZ" sz="2800" dirty="0" err="1" smtClean="0"/>
              <a:t>NaCl</a:t>
            </a:r>
            <a:endParaRPr lang="cs-CZ" sz="2800" dirty="0"/>
          </a:p>
          <a:p>
            <a:pPr algn="l"/>
            <a:r>
              <a:rPr lang="cs-CZ" sz="2800" dirty="0" smtClean="0"/>
              <a:t>-  vlastnosti iontových sloučenin:</a:t>
            </a:r>
          </a:p>
          <a:p>
            <a:pPr marL="342900" indent="-342900" algn="l">
              <a:buFontTx/>
              <a:buChar char="-"/>
            </a:pPr>
            <a:r>
              <a:rPr lang="cs-CZ" sz="2800" dirty="0" smtClean="0"/>
              <a:t>Vysoká teplota tání a varu</a:t>
            </a:r>
          </a:p>
          <a:p>
            <a:pPr marL="342900" indent="-342900" algn="l">
              <a:buFontTx/>
              <a:buChar char="-"/>
            </a:pPr>
            <a:r>
              <a:rPr lang="cs-CZ" sz="2800" dirty="0" smtClean="0"/>
              <a:t>Dobrá rozpustnost ve vodě</a:t>
            </a:r>
          </a:p>
          <a:p>
            <a:pPr marL="342900" indent="-342900" algn="l">
              <a:buFontTx/>
              <a:buChar char="-"/>
            </a:pPr>
            <a:r>
              <a:rPr lang="cs-CZ" sz="2800" dirty="0" smtClean="0"/>
              <a:t>Tvorba krystalů</a:t>
            </a:r>
          </a:p>
          <a:p>
            <a:pPr marL="342900" indent="-342900" algn="l">
              <a:buFontTx/>
              <a:buChar char="-"/>
            </a:pPr>
            <a:r>
              <a:rPr lang="cs-CZ" sz="2800" dirty="0" smtClean="0"/>
              <a:t>Rozpuštěné nebo roztavené iontové sloučeniny vedou elektrický proud</a:t>
            </a:r>
          </a:p>
          <a:p>
            <a:pPr marL="342900" indent="-342900" algn="l">
              <a:buFontTx/>
              <a:buChar char="-"/>
            </a:pPr>
            <a:endParaRPr lang="cs-CZ" dirty="0" smtClean="0"/>
          </a:p>
          <a:p>
            <a:pPr marL="342900" indent="-342900" algn="l">
              <a:buFontTx/>
              <a:buChar char="-"/>
            </a:pPr>
            <a:endParaRPr lang="cs-CZ" dirty="0"/>
          </a:p>
          <a:p>
            <a:pPr marL="342900" indent="-342900" algn="l">
              <a:buFontTx/>
              <a:buChar char="-"/>
            </a:pPr>
            <a:endParaRPr lang="cs-CZ" dirty="0" smtClean="0"/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4187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216488"/>
          </a:xfrm>
        </p:spPr>
        <p:txBody>
          <a:bodyPr/>
          <a:lstStyle/>
          <a:p>
            <a:endParaRPr lang="cs-CZ" dirty="0"/>
          </a:p>
          <a:p>
            <a:r>
              <a:rPr lang="cs-CZ" dirty="0"/>
              <a:t>1) Doplňte následující tabulku: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Procvičování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1750360"/>
              </p:ext>
            </p:extLst>
          </p:nvPr>
        </p:nvGraphicFramePr>
        <p:xfrm>
          <a:off x="1403648" y="2996953"/>
          <a:ext cx="6120680" cy="28803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43880"/>
              </a:tblGrid>
              <a:tr h="959192">
                <a:tc>
                  <a:txBody>
                    <a:bodyPr/>
                    <a:lstStyle/>
                    <a:p>
                      <a:r>
                        <a:rPr lang="cs-CZ" dirty="0" smtClean="0"/>
                        <a:t>částice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Počet protonů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Počet elektronů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Celkový náboj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Název částice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bez náboje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r>
                        <a:rPr lang="cs-CZ" smtClean="0"/>
                        <a:t>tom </a:t>
                      </a:r>
                      <a:r>
                        <a:rPr lang="cs-CZ" dirty="0" smtClean="0"/>
                        <a:t>síry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Cu</a:t>
                      </a:r>
                      <a:r>
                        <a:rPr lang="cs-CZ" baseline="30000" dirty="0" smtClean="0"/>
                        <a:t>+2</a:t>
                      </a:r>
                      <a:endParaRPr lang="cs-CZ" baseline="30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O</a:t>
                      </a:r>
                      <a:r>
                        <a:rPr lang="cs-CZ" baseline="30000" dirty="0" smtClean="0"/>
                        <a:t>-2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7767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Fe</a:t>
                      </a:r>
                      <a:r>
                        <a:rPr lang="cs-CZ" baseline="30000" dirty="0" smtClean="0"/>
                        <a:t>+3</a:t>
                      </a:r>
                      <a:endParaRPr lang="cs-CZ" baseline="30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94687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baseline="-25000" dirty="0" smtClean="0"/>
          </a:p>
          <a:p>
            <a:endParaRPr lang="cs-CZ" baseline="-25000" dirty="0"/>
          </a:p>
          <a:p>
            <a:r>
              <a:rPr lang="cs-CZ" baseline="-25000" dirty="0" smtClean="0"/>
              <a:t>1) Vyplněná tabulka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0489051"/>
              </p:ext>
            </p:extLst>
          </p:nvPr>
        </p:nvGraphicFramePr>
        <p:xfrm>
          <a:off x="1547664" y="3212976"/>
          <a:ext cx="6096000" cy="272909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874897">
                <a:tc>
                  <a:txBody>
                    <a:bodyPr/>
                    <a:lstStyle/>
                    <a:p>
                      <a:r>
                        <a:rPr lang="cs-CZ" dirty="0" smtClean="0"/>
                        <a:t>částice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Počet protonů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Počet elektronů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Celkový náboj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Název částice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bez náboje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atom síry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Cu</a:t>
                      </a:r>
                      <a:r>
                        <a:rPr lang="cs-CZ" baseline="30000" dirty="0" smtClean="0"/>
                        <a:t>+2</a:t>
                      </a:r>
                      <a:endParaRPr lang="cs-CZ" baseline="30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kladný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kation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O</a:t>
                      </a:r>
                      <a:r>
                        <a:rPr lang="cs-CZ" baseline="30000" dirty="0" smtClean="0"/>
                        <a:t>-2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záporný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anion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bez náboje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atom helia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Fe</a:t>
                      </a:r>
                      <a:r>
                        <a:rPr lang="cs-CZ" baseline="30000" dirty="0" smtClean="0"/>
                        <a:t>+3</a:t>
                      </a:r>
                      <a:endParaRPr lang="cs-CZ" baseline="30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kladný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kation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50117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Josef Mach, Irena </a:t>
            </a:r>
            <a:r>
              <a:rPr lang="cs-CZ" dirty="0" err="1"/>
              <a:t>Plucková</a:t>
            </a:r>
            <a:r>
              <a:rPr lang="cs-CZ" dirty="0"/>
              <a:t>, Jiří </a:t>
            </a:r>
            <a:r>
              <a:rPr lang="cs-CZ" dirty="0" err="1"/>
              <a:t>Šibor</a:t>
            </a:r>
            <a:r>
              <a:rPr lang="cs-CZ" dirty="0"/>
              <a:t>: Chemie (Úvod do obecné a anorganické chemie), naklad. Nová </a:t>
            </a:r>
            <a:r>
              <a:rPr lang="cs-CZ" dirty="0" smtClean="0"/>
              <a:t>škola</a:t>
            </a:r>
          </a:p>
          <a:p>
            <a:r>
              <a:rPr lang="cs-CZ" dirty="0"/>
              <a:t>Zdroj: http://www.aldebaran.cz/</a:t>
            </a:r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9687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lackTie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20000"/>
              </a:schemeClr>
            </a:duotone>
          </a:blip>
          <a:stretch/>
        </a:blip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30000"/>
                <a:satMod val="255000"/>
              </a:schemeClr>
            </a:gs>
          </a:gsLst>
          <a:path path="circle">
            <a:fillToRect l="50000" t="-80000" r="50000" b="18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189</TotalTime>
  <Words>406</Words>
  <Application>Microsoft Office PowerPoint</Application>
  <PresentationFormat>Předvádění na obrazovce (4:3)</PresentationFormat>
  <Paragraphs>122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BlackTie</vt:lpstr>
      <vt:lpstr>Prezentace aplikace PowerPoint</vt:lpstr>
      <vt:lpstr>Ionty   Jana Melicharová, 2.Zš Dobříš</vt:lpstr>
      <vt:lpstr>Ionty</vt:lpstr>
      <vt:lpstr>Procvičování</vt:lpstr>
      <vt:lpstr>Procvičování</vt:lpstr>
      <vt:lpstr>Správné odpovědi</vt:lpstr>
      <vt:lpstr>Správné odpovědi</vt:lpstr>
      <vt:lpstr>Prezentace aplikace PowerPoint</vt:lpstr>
      <vt:lpstr>Procvičování</vt:lpstr>
      <vt:lpstr>Řešení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Ionty</dc:title>
  <dc:creator>OEM</dc:creator>
  <cp:lastModifiedBy>OEM</cp:lastModifiedBy>
  <cp:revision>20</cp:revision>
  <dcterms:created xsi:type="dcterms:W3CDTF">2011-08-03T16:51:03Z</dcterms:created>
  <dcterms:modified xsi:type="dcterms:W3CDTF">2011-09-02T20:30:11Z</dcterms:modified>
</cp:coreProperties>
</file>