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Override1.xml" ContentType="application/vnd.openxmlformats-officedocument.themeOverr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08" r:id="rId2"/>
  </p:sldMasterIdLst>
  <p:notesMasterIdLst>
    <p:notesMasterId r:id="rId32"/>
  </p:notes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  <p:sldId id="282" r:id="rId29"/>
    <p:sldId id="283" r:id="rId30"/>
    <p:sldId id="284" r:id="rId3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138" y="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573706-3351-46A4-AB3F-067E3E1CBB7C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0CAB57-0D3F-4979-A889-171CBDE3064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0CAB57-0D3F-4979-A889-171CBDE3064C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18A2481B-5154-415F-B752-558547769AA3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9.xml"/><Relationship Id="rId13" Type="http://schemas.openxmlformats.org/officeDocument/2006/relationships/slide" Target="slide14.xml"/><Relationship Id="rId18" Type="http://schemas.openxmlformats.org/officeDocument/2006/relationships/slide" Target="slide19.xml"/><Relationship Id="rId26" Type="http://schemas.openxmlformats.org/officeDocument/2006/relationships/slide" Target="slide27.xml"/><Relationship Id="rId3" Type="http://schemas.openxmlformats.org/officeDocument/2006/relationships/slide" Target="slide4.xml"/><Relationship Id="rId21" Type="http://schemas.openxmlformats.org/officeDocument/2006/relationships/slide" Target="slide22.xml"/><Relationship Id="rId7" Type="http://schemas.openxmlformats.org/officeDocument/2006/relationships/slide" Target="slide8.xml"/><Relationship Id="rId12" Type="http://schemas.openxmlformats.org/officeDocument/2006/relationships/slide" Target="slide13.xml"/><Relationship Id="rId17" Type="http://schemas.openxmlformats.org/officeDocument/2006/relationships/slide" Target="slide18.xml"/><Relationship Id="rId25" Type="http://schemas.openxmlformats.org/officeDocument/2006/relationships/slide" Target="slide24.xml"/><Relationship Id="rId2" Type="http://schemas.openxmlformats.org/officeDocument/2006/relationships/notesSlide" Target="../notesSlides/notesSlide1.xml"/><Relationship Id="rId16" Type="http://schemas.openxmlformats.org/officeDocument/2006/relationships/slide" Target="slide17.xml"/><Relationship Id="rId20" Type="http://schemas.openxmlformats.org/officeDocument/2006/relationships/slide" Target="slide21.xml"/><Relationship Id="rId1" Type="http://schemas.openxmlformats.org/officeDocument/2006/relationships/slideLayout" Target="../slideLayouts/slideLayout7.xml"/><Relationship Id="rId6" Type="http://schemas.openxmlformats.org/officeDocument/2006/relationships/slide" Target="slide7.xml"/><Relationship Id="rId11" Type="http://schemas.openxmlformats.org/officeDocument/2006/relationships/slide" Target="slide12.xml"/><Relationship Id="rId24" Type="http://schemas.openxmlformats.org/officeDocument/2006/relationships/slide" Target="slide25.xml"/><Relationship Id="rId5" Type="http://schemas.openxmlformats.org/officeDocument/2006/relationships/slide" Target="slide6.xml"/><Relationship Id="rId15" Type="http://schemas.openxmlformats.org/officeDocument/2006/relationships/slide" Target="slide16.xml"/><Relationship Id="rId23" Type="http://schemas.openxmlformats.org/officeDocument/2006/relationships/slide" Target="slide26.xml"/><Relationship Id="rId10" Type="http://schemas.openxmlformats.org/officeDocument/2006/relationships/slide" Target="slide11.xml"/><Relationship Id="rId19" Type="http://schemas.openxmlformats.org/officeDocument/2006/relationships/slide" Target="slide20.xml"/><Relationship Id="rId4" Type="http://schemas.openxmlformats.org/officeDocument/2006/relationships/slide" Target="slide5.xml"/><Relationship Id="rId9" Type="http://schemas.openxmlformats.org/officeDocument/2006/relationships/slide" Target="slide10.xml"/><Relationship Id="rId14" Type="http://schemas.openxmlformats.org/officeDocument/2006/relationships/slide" Target="slide15.xml"/><Relationship Id="rId22" Type="http://schemas.openxmlformats.org/officeDocument/2006/relationships/slide" Target="slide23.xml"/><Relationship Id="rId27" Type="http://schemas.openxmlformats.org/officeDocument/2006/relationships/slide" Target="slide2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475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/>
              <a:t>DUMu</a:t>
            </a:r>
            <a:r>
              <a:rPr lang="cs-CZ" sz="1700" dirty="0" smtClean="0"/>
              <a:t>: VY_52_INOVACE_18_2_RISKUJ - OPAKOVÁNÍ  ŘÁDŮ HMYZU S PROMĚNOU DOKONALOU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Jana </a:t>
            </a:r>
            <a:r>
              <a:rPr lang="cs-CZ" sz="1700" dirty="0" err="1" smtClean="0"/>
              <a:t>Střížková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oblast/Předmět/Téma: ČLOVĚK A PŘÍRODA / PŘÍRODOPIS / PŘEHLED ORGANISMŮ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marL="446088" indent="-446088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Opakování stavby těla, pojmů, přizpůsobení, života, potravních vztahů hmyzu s proměnou dokonalou (motýli, brouci, síťokřídlí, dvoukřídlí, blanokřídlí, blechy) pomocí soutěže „RISKUJ“. Žáci se rozdělí do skupin, postupně si vybírají otázky, otázka se zobrazí vždy po kliknutí na políčko s číslicí. Kontrola odpovědi po kliknutí na pole „odpověď.“ Kliknutím na pole „zpět“ se vrátíte na hrací pole. Hra pokračuje do vyčerpání otázek.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marL="542925" indent="-542925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6.B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28. 5. 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28. 5. 2012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RISKUJ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OPAKOVÁNÍ  ŘÁDŮ HMYZU S PROMĚNOU DOKONALOU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aoblený obdélník 8"/>
          <p:cNvSpPr/>
          <p:nvPr/>
        </p:nvSpPr>
        <p:spPr>
          <a:xfrm>
            <a:off x="323528" y="548680"/>
            <a:ext cx="2160240" cy="914400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/>
          </a:p>
          <a:p>
            <a:pPr algn="ctr"/>
            <a:r>
              <a:rPr lang="cs-CZ" sz="2800" dirty="0" smtClean="0"/>
              <a:t>blechy</a:t>
            </a:r>
          </a:p>
          <a:p>
            <a:pPr algn="ctr"/>
            <a:r>
              <a:rPr lang="cs-CZ" sz="2800" dirty="0" smtClean="0"/>
              <a:t>síťokřídlí</a:t>
            </a:r>
          </a:p>
          <a:p>
            <a:pPr algn="ctr"/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323528" y="1772816"/>
            <a:ext cx="2232248" cy="914400"/>
          </a:xfrm>
          <a:prstGeom prst="round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dvoukřídlí</a:t>
            </a:r>
            <a:endParaRPr lang="cs-CZ" sz="28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323528" y="2996952"/>
            <a:ext cx="2232248" cy="914400"/>
          </a:xfrm>
          <a:prstGeom prst="round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motýli</a:t>
            </a:r>
            <a:endParaRPr lang="cs-CZ" sz="28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323528" y="4221088"/>
            <a:ext cx="2232248" cy="914400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brouci</a:t>
            </a:r>
            <a:endParaRPr lang="cs-CZ" sz="2800" dirty="0"/>
          </a:p>
        </p:txBody>
      </p:sp>
      <p:sp>
        <p:nvSpPr>
          <p:cNvPr id="14" name="Zaoblený obdélník 13"/>
          <p:cNvSpPr/>
          <p:nvPr/>
        </p:nvSpPr>
        <p:spPr>
          <a:xfrm>
            <a:off x="323528" y="5517232"/>
            <a:ext cx="2232248" cy="914400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blanokřídlí</a:t>
            </a:r>
            <a:endParaRPr lang="cs-CZ" sz="2800" dirty="0"/>
          </a:p>
        </p:txBody>
      </p:sp>
      <p:sp>
        <p:nvSpPr>
          <p:cNvPr id="15" name="Zaoblený obdélník 14">
            <a:hlinkClick r:id="rId3" action="ppaction://hlinksldjump"/>
          </p:cNvPr>
          <p:cNvSpPr/>
          <p:nvPr/>
        </p:nvSpPr>
        <p:spPr>
          <a:xfrm>
            <a:off x="2843808" y="548680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17" name="Zaoblený obdélník 16">
            <a:hlinkClick r:id="rId4" action="ppaction://hlinksldjump"/>
          </p:cNvPr>
          <p:cNvSpPr/>
          <p:nvPr/>
        </p:nvSpPr>
        <p:spPr>
          <a:xfrm>
            <a:off x="4139952" y="548680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200</a:t>
            </a:r>
            <a:endParaRPr lang="cs-CZ" dirty="0"/>
          </a:p>
        </p:txBody>
      </p:sp>
      <p:sp>
        <p:nvSpPr>
          <p:cNvPr id="18" name="Zaoblený obdélník 17">
            <a:hlinkClick r:id="rId5" action="ppaction://hlinksldjump"/>
          </p:cNvPr>
          <p:cNvSpPr/>
          <p:nvPr/>
        </p:nvSpPr>
        <p:spPr>
          <a:xfrm>
            <a:off x="5364088" y="548680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300</a:t>
            </a:r>
            <a:endParaRPr lang="cs-CZ" dirty="0"/>
          </a:p>
        </p:txBody>
      </p:sp>
      <p:sp>
        <p:nvSpPr>
          <p:cNvPr id="19" name="Zaoblený obdélník 18">
            <a:hlinkClick r:id="rId6" action="ppaction://hlinksldjump"/>
          </p:cNvPr>
          <p:cNvSpPr/>
          <p:nvPr/>
        </p:nvSpPr>
        <p:spPr>
          <a:xfrm>
            <a:off x="6588224" y="548680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400</a:t>
            </a:r>
            <a:endParaRPr lang="cs-CZ" dirty="0"/>
          </a:p>
        </p:txBody>
      </p:sp>
      <p:sp>
        <p:nvSpPr>
          <p:cNvPr id="20" name="Zaoblený obdélník 19">
            <a:hlinkClick r:id="rId7" action="ppaction://hlinksldjump"/>
          </p:cNvPr>
          <p:cNvSpPr/>
          <p:nvPr/>
        </p:nvSpPr>
        <p:spPr>
          <a:xfrm>
            <a:off x="7884368" y="548680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500</a:t>
            </a:r>
            <a:endParaRPr lang="cs-CZ" dirty="0"/>
          </a:p>
        </p:txBody>
      </p:sp>
      <p:sp>
        <p:nvSpPr>
          <p:cNvPr id="21" name="Zaoblený obdélník 20">
            <a:hlinkClick r:id="rId8" action="ppaction://hlinksldjump"/>
          </p:cNvPr>
          <p:cNvSpPr/>
          <p:nvPr/>
        </p:nvSpPr>
        <p:spPr>
          <a:xfrm>
            <a:off x="2843808" y="1772816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22" name="Zaoblený obdélník 21">
            <a:hlinkClick r:id="rId9" action="ppaction://hlinksldjump"/>
          </p:cNvPr>
          <p:cNvSpPr/>
          <p:nvPr/>
        </p:nvSpPr>
        <p:spPr>
          <a:xfrm>
            <a:off x="4067944" y="1772816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200</a:t>
            </a:r>
            <a:endParaRPr lang="cs-CZ" dirty="0"/>
          </a:p>
        </p:txBody>
      </p:sp>
      <p:sp>
        <p:nvSpPr>
          <p:cNvPr id="23" name="Zaoblený obdélník 22">
            <a:hlinkClick r:id="rId10" action="ppaction://hlinksldjump"/>
          </p:cNvPr>
          <p:cNvSpPr/>
          <p:nvPr/>
        </p:nvSpPr>
        <p:spPr>
          <a:xfrm>
            <a:off x="5364088" y="1844824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300</a:t>
            </a:r>
            <a:endParaRPr lang="cs-CZ" dirty="0"/>
          </a:p>
        </p:txBody>
      </p:sp>
      <p:sp>
        <p:nvSpPr>
          <p:cNvPr id="24" name="Zaoblený obdélník 23">
            <a:hlinkClick r:id="rId11" action="ppaction://hlinksldjump"/>
          </p:cNvPr>
          <p:cNvSpPr/>
          <p:nvPr/>
        </p:nvSpPr>
        <p:spPr>
          <a:xfrm>
            <a:off x="6588224" y="1844824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400</a:t>
            </a:r>
            <a:endParaRPr lang="cs-CZ" dirty="0"/>
          </a:p>
        </p:txBody>
      </p:sp>
      <p:sp>
        <p:nvSpPr>
          <p:cNvPr id="25" name="Zaoblený obdélník 24">
            <a:hlinkClick r:id="rId12" action="ppaction://hlinksldjump"/>
          </p:cNvPr>
          <p:cNvSpPr/>
          <p:nvPr/>
        </p:nvSpPr>
        <p:spPr>
          <a:xfrm>
            <a:off x="7884368" y="1844824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500</a:t>
            </a:r>
            <a:endParaRPr lang="cs-CZ" dirty="0"/>
          </a:p>
        </p:txBody>
      </p:sp>
      <p:sp>
        <p:nvSpPr>
          <p:cNvPr id="26" name="Zaoblený obdélník 25">
            <a:hlinkClick r:id="rId13" action="ppaction://hlinksldjump"/>
          </p:cNvPr>
          <p:cNvSpPr/>
          <p:nvPr/>
        </p:nvSpPr>
        <p:spPr>
          <a:xfrm>
            <a:off x="2843808" y="3068960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27" name="Zaoblený obdélník 26">
            <a:hlinkClick r:id="rId14" action="ppaction://hlinksldjump"/>
          </p:cNvPr>
          <p:cNvSpPr/>
          <p:nvPr/>
        </p:nvSpPr>
        <p:spPr>
          <a:xfrm>
            <a:off x="4067944" y="3068960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200</a:t>
            </a:r>
            <a:endParaRPr lang="cs-CZ" dirty="0"/>
          </a:p>
        </p:txBody>
      </p:sp>
      <p:sp>
        <p:nvSpPr>
          <p:cNvPr id="28" name="Zaoblený obdélník 27">
            <a:hlinkClick r:id="rId15" action="ppaction://hlinksldjump"/>
          </p:cNvPr>
          <p:cNvSpPr/>
          <p:nvPr/>
        </p:nvSpPr>
        <p:spPr>
          <a:xfrm>
            <a:off x="5436096" y="3068960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300</a:t>
            </a:r>
            <a:endParaRPr lang="cs-CZ" dirty="0"/>
          </a:p>
        </p:txBody>
      </p:sp>
      <p:sp>
        <p:nvSpPr>
          <p:cNvPr id="29" name="Zaoblený obdélník 28">
            <a:hlinkClick r:id="rId16" action="ppaction://hlinksldjump"/>
          </p:cNvPr>
          <p:cNvSpPr/>
          <p:nvPr/>
        </p:nvSpPr>
        <p:spPr>
          <a:xfrm>
            <a:off x="6660232" y="2996952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400</a:t>
            </a:r>
            <a:endParaRPr lang="cs-CZ" dirty="0"/>
          </a:p>
        </p:txBody>
      </p:sp>
      <p:sp>
        <p:nvSpPr>
          <p:cNvPr id="30" name="Zaoblený obdélník 29">
            <a:hlinkClick r:id="rId17" action="ppaction://hlinksldjump"/>
          </p:cNvPr>
          <p:cNvSpPr/>
          <p:nvPr/>
        </p:nvSpPr>
        <p:spPr>
          <a:xfrm>
            <a:off x="7884368" y="2996952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500</a:t>
            </a:r>
            <a:endParaRPr lang="cs-CZ" dirty="0"/>
          </a:p>
        </p:txBody>
      </p:sp>
      <p:sp>
        <p:nvSpPr>
          <p:cNvPr id="31" name="Zaoblený obdélník 30">
            <a:hlinkClick r:id="rId18" action="ppaction://hlinksldjump"/>
          </p:cNvPr>
          <p:cNvSpPr/>
          <p:nvPr/>
        </p:nvSpPr>
        <p:spPr>
          <a:xfrm>
            <a:off x="2843808" y="4221088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32" name="Zaoblený obdélník 31">
            <a:hlinkClick r:id="rId19" action="ppaction://hlinksldjump"/>
          </p:cNvPr>
          <p:cNvSpPr/>
          <p:nvPr/>
        </p:nvSpPr>
        <p:spPr>
          <a:xfrm>
            <a:off x="4067944" y="4221088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200</a:t>
            </a:r>
            <a:endParaRPr lang="cs-CZ" dirty="0"/>
          </a:p>
        </p:txBody>
      </p:sp>
      <p:sp>
        <p:nvSpPr>
          <p:cNvPr id="33" name="Zaoblený obdélník 32">
            <a:hlinkClick r:id="rId20" action="ppaction://hlinksldjump"/>
          </p:cNvPr>
          <p:cNvSpPr/>
          <p:nvPr/>
        </p:nvSpPr>
        <p:spPr>
          <a:xfrm>
            <a:off x="5436096" y="4221088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300</a:t>
            </a:r>
            <a:endParaRPr lang="cs-CZ" dirty="0"/>
          </a:p>
        </p:txBody>
      </p:sp>
      <p:sp>
        <p:nvSpPr>
          <p:cNvPr id="34" name="Zaoblený obdélník 33">
            <a:hlinkClick r:id="rId21" action="ppaction://hlinksldjump"/>
          </p:cNvPr>
          <p:cNvSpPr/>
          <p:nvPr/>
        </p:nvSpPr>
        <p:spPr>
          <a:xfrm>
            <a:off x="6660232" y="4221088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400</a:t>
            </a:r>
            <a:endParaRPr lang="cs-CZ" dirty="0"/>
          </a:p>
        </p:txBody>
      </p:sp>
      <p:sp>
        <p:nvSpPr>
          <p:cNvPr id="35" name="Zaoblený obdélník 34">
            <a:hlinkClick r:id="rId22" action="ppaction://hlinksldjump"/>
          </p:cNvPr>
          <p:cNvSpPr/>
          <p:nvPr/>
        </p:nvSpPr>
        <p:spPr>
          <a:xfrm>
            <a:off x="7884368" y="4221088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500</a:t>
            </a:r>
            <a:endParaRPr lang="cs-CZ" dirty="0"/>
          </a:p>
        </p:txBody>
      </p:sp>
      <p:sp>
        <p:nvSpPr>
          <p:cNvPr id="36" name="Zaoblený obdélník 35">
            <a:hlinkClick r:id="rId23" action="ppaction://hlinksldjump"/>
          </p:cNvPr>
          <p:cNvSpPr/>
          <p:nvPr/>
        </p:nvSpPr>
        <p:spPr>
          <a:xfrm>
            <a:off x="5436096" y="5445224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300</a:t>
            </a:r>
            <a:endParaRPr lang="cs-CZ" dirty="0"/>
          </a:p>
        </p:txBody>
      </p:sp>
      <p:sp>
        <p:nvSpPr>
          <p:cNvPr id="37" name="Zaoblený obdélník 36">
            <a:hlinkClick r:id="rId24" action="ppaction://hlinksldjump"/>
          </p:cNvPr>
          <p:cNvSpPr/>
          <p:nvPr/>
        </p:nvSpPr>
        <p:spPr>
          <a:xfrm>
            <a:off x="4139952" y="5445224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200</a:t>
            </a:r>
            <a:endParaRPr lang="cs-CZ" dirty="0"/>
          </a:p>
        </p:txBody>
      </p:sp>
      <p:sp>
        <p:nvSpPr>
          <p:cNvPr id="38" name="Zaoblený obdélník 37">
            <a:hlinkClick r:id="rId25" action="ppaction://hlinksldjump"/>
          </p:cNvPr>
          <p:cNvSpPr/>
          <p:nvPr/>
        </p:nvSpPr>
        <p:spPr>
          <a:xfrm>
            <a:off x="2843808" y="5445224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39" name="Zaoblený obdélník 38">
            <a:hlinkClick r:id="rId26" action="ppaction://hlinksldjump"/>
          </p:cNvPr>
          <p:cNvSpPr/>
          <p:nvPr/>
        </p:nvSpPr>
        <p:spPr>
          <a:xfrm>
            <a:off x="6732240" y="5445224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400</a:t>
            </a:r>
            <a:endParaRPr lang="cs-CZ" dirty="0"/>
          </a:p>
        </p:txBody>
      </p:sp>
      <p:sp>
        <p:nvSpPr>
          <p:cNvPr id="40" name="Zaoblený obdélník 39">
            <a:hlinkClick r:id="rId27" action="ppaction://hlinksldjump"/>
          </p:cNvPr>
          <p:cNvSpPr/>
          <p:nvPr/>
        </p:nvSpPr>
        <p:spPr>
          <a:xfrm>
            <a:off x="7884368" y="5445224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500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3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4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4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55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9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7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7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83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4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90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97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8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04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0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1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12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18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19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25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2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7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32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3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4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39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0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4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7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8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53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54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5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60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1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2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67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8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9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74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75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6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2800" dirty="0" smtClean="0"/>
              <a:t>POPIŠ VÝVOJOVÁ STÁDIA </a:t>
            </a:r>
          </a:p>
          <a:p>
            <a:pPr algn="ctr">
              <a:buNone/>
            </a:pPr>
            <a:r>
              <a:rPr lang="cs-CZ" sz="2800" dirty="0" smtClean="0"/>
              <a:t>ROZMNOŽOVÁNÍ BLECH</a:t>
            </a:r>
            <a:endParaRPr lang="cs-CZ" sz="2800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BLECHY / SÍŤOKŘÍDLÍ ZA 100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131840" y="5949280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63688" y="4509120"/>
            <a:ext cx="56166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VAJÍČKO, LARVA, KUKLA, DOSPĚLEC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2771800" y="3429000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sz="2800" dirty="0" smtClean="0"/>
          </a:p>
          <a:p>
            <a:pPr algn="ctr">
              <a:buNone/>
            </a:pPr>
            <a:r>
              <a:rPr lang="cs-CZ" sz="2800" dirty="0" smtClean="0"/>
              <a:t>ŘEKNI, CO JE HLAVNÍ POTRAVOU ZLATOOČKY OBECNÉ.</a:t>
            </a:r>
            <a:endParaRPr lang="cs-CZ" sz="2800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BLECHY / SÍŤOKŘÍDLÍ ZA 200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419872" y="5949280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547664" y="4581128"/>
            <a:ext cx="61926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MŠICE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3347864" y="3645024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2800" dirty="0" smtClean="0"/>
              <a:t>ŘEKNI, JAK JE TĚLO BLECH PŘIZPŮSOBENO PARAZITICKÉMU ZPŮSOBU ŽIVOTA. </a:t>
            </a:r>
            <a:endParaRPr lang="cs-CZ" sz="2800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BLECHY / SÍŤOKŘÍDLÍ ZA 300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419872" y="6021288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91680" y="4293096"/>
            <a:ext cx="59766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BODAVĚ SACÍ ÚSTNÍ ÚSTROJÍ, KONČETINY PŘIZPŮSOBENY KE SKÁKÁNÍ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3059832" y="3429000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sz="2800" dirty="0" smtClean="0"/>
          </a:p>
          <a:p>
            <a:pPr algn="ctr">
              <a:buNone/>
            </a:pPr>
            <a:r>
              <a:rPr lang="cs-CZ" sz="2800" dirty="0" smtClean="0"/>
              <a:t>VYJMENUJ 2 DRUHY SÍŤOKŘÍDLÉHO HMYZU.</a:t>
            </a:r>
            <a:endParaRPr lang="cs-CZ" sz="2800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BLECHY / SÍŤOKŘÍDLÍ ZA 400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419872" y="5877272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835696" y="4509120"/>
            <a:ext cx="56166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MRAVKOLEV BĚŽNÝ, ZLATOOČKA OBECNÁ</a:t>
            </a:r>
            <a:endParaRPr lang="cs-CZ" dirty="0"/>
          </a:p>
        </p:txBody>
      </p:sp>
      <p:sp>
        <p:nvSpPr>
          <p:cNvPr id="8" name="Oválný popisek 7"/>
          <p:cNvSpPr/>
          <p:nvPr/>
        </p:nvSpPr>
        <p:spPr>
          <a:xfrm>
            <a:off x="3275856" y="3645024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sz="2800" dirty="0" smtClean="0"/>
          </a:p>
          <a:p>
            <a:pPr algn="ctr">
              <a:buNone/>
            </a:pPr>
            <a:r>
              <a:rPr lang="cs-CZ" sz="2800" dirty="0" smtClean="0"/>
              <a:t>ŘEKNI, JAKOU SMRTELNOU NEMOC PŘENÁŠÍ BLECHY  A KDO JI ZPŮSOBUJE.</a:t>
            </a:r>
            <a:endParaRPr lang="cs-CZ" sz="2800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BLECHY / SÍŤOKŘÍDLÍ ZA 500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563888" y="5949280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91680" y="4797152"/>
            <a:ext cx="59766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MOR, ZPŮSOBUJE JI BAKTERIE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3059832" y="3861048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ŘEKNI, KOLIK PÁRŮ </a:t>
            </a:r>
            <a:r>
              <a:rPr lang="cs-CZ" dirty="0" smtClean="0"/>
              <a:t>BLANITÝCH </a:t>
            </a:r>
            <a:r>
              <a:rPr lang="cs-CZ" dirty="0" smtClean="0"/>
              <a:t>KŘÍDEL </a:t>
            </a:r>
            <a:r>
              <a:rPr lang="cs-CZ" dirty="0" smtClean="0"/>
              <a:t>MÁ DVOUKŘÍDLÍ HMYZ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DVOUKŘÍDLÍ ZA 100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563888" y="5949280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79712" y="4581128"/>
            <a:ext cx="5400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JEDEN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3347864" y="3645024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ŘEKNI, JAKÉ ÚSTNÍ ÚSTROJÍ MÁ KOMÁR PISKLAVÝ.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DVOUKŘÍDLÍ ZA 200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491880" y="6093296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339752" y="4437112"/>
            <a:ext cx="489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BODAVĚ SACÍ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3203848" y="3573016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ŘEKNI, K ČEMU PESTŘENKY VYUŽÍVAJÍ SVÉ ZBARVENÍ.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DVOUKŘÍDLÍ ZA 300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491880" y="602128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87624" y="4437112"/>
            <a:ext cx="67687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MASKOVÁNÍ – NIKDO SI JICH NEVŠÍMÁ, NEBOŤ SI MYSLÍ, ŽE MAJÍ ŽIHADLO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2915816" y="3501008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ŘEKNI, NA CO SE PŘEMĚNIL U DVOUKŘÍDLÉHO HMYZU DRUHÝ PÁR KŘÍDEL.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DVOUKŘÍDLÍ ZA 400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419872" y="6093296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79712" y="4797152"/>
            <a:ext cx="5400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Na KYVADÉLKA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3059832" y="3717032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ŘEKNI, KDO JE PŘENAŠEČEM PRVOKA – ZIMNIČKY, KTERÝ ZPŮSOBUJE MALÁRII. 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DVOUKŘÍDLÍ ZA 500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491880" y="602128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55776" y="4509120"/>
            <a:ext cx="43924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ANOFELES ČTYŘSKVRNNÝ – DRUH KOMÁRA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2987824" y="3573016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ŘEKNI, JAKÉ ÚSTNÍ ÚSTROJÍ MAJÍ MOTÝLI.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MOTÝLI ZA 100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563888" y="5949280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059832" y="4509120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SACÍ - SOSÁK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3275856" y="3573016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ŘEKNI, JAK SE </a:t>
            </a:r>
            <a:r>
              <a:rPr lang="cs-CZ" dirty="0" smtClean="0"/>
              <a:t>NAZÝVÁ </a:t>
            </a:r>
            <a:r>
              <a:rPr lang="cs-CZ" dirty="0" smtClean="0"/>
              <a:t>LARVA MOTÝLŮ.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MOTÝLI ZA 200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491880" y="5877272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347864" y="4437112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HOUSENKA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3491880" y="3429000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ŘEKNI, V ČEM SE LIŠÍ DENNÍ A NOČNÍ MOTÝLI.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MOTÝLI ZA 300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131840" y="5949280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15816" y="4149080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VE ZBARVENÍ, V TYKADLECH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3275856" y="3212976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ŘEKNI, JAK SE JMENUJE MOTÝL, Z JEHOŽ KUKEL ZÍSKÁVÁME PŘÍRODNÍ HEDVÁBÍ.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MOTÝLI ZA 400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203848" y="602128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27784" y="4725144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BOUREC MORUŠOVÝ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2987824" y="3717032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JMENUJ 3 MOTÝLÍ ŠKŮDCE. </a:t>
            </a:r>
          </a:p>
          <a:p>
            <a:pPr algn="ctr">
              <a:buNone/>
            </a:pPr>
            <a:r>
              <a:rPr lang="cs-CZ" dirty="0" smtClean="0"/>
              <a:t>(SAMOZŘEJMĚ Z POHLEDU ČLOVĚKA)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MOTÝLI ZA 500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203848" y="6165304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75656" y="4797152"/>
            <a:ext cx="66247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MOL OBILNÍ, ŠATNÍ, OBALEČ JABLOŇOVÝ, JEDLOVÝ, BEKYNĚ MNIŠKA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2915816" y="3933056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ŘEKNI, NA CO SE PŘEMĚNIL PRVNÍ PÁR KŘÍDEL BROUKŮ.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BROUCI ZA 100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491880" y="6093296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99792" y="4725144"/>
            <a:ext cx="3816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NA KROVKY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3347864" y="3861048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JMENUJ 3 BROUČÍ ŠKŮDCE.</a:t>
            </a:r>
          </a:p>
          <a:p>
            <a:pPr algn="ctr">
              <a:buNone/>
            </a:pPr>
            <a:r>
              <a:rPr lang="cs-CZ" dirty="0" smtClean="0"/>
              <a:t>(SAMOZŘEJMĚ Z POHLEDU ČLOVĚKA)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BROUCI ZA 200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347864" y="602128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835696" y="4581128"/>
            <a:ext cx="57606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MANDELINKA BRAMBOROVÁ, ČERVOTOČ UMRLČÍ, LÝKOŽROUT SMRKOVÝ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3059832" y="3717032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ŘEKNI, JAK SE JMENUJE BROUK, JEHOŽ LARVA SE NAZÝVÁ DRÁTOVEC. 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BROUCI ZA 300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491880" y="602128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99792" y="4653136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KOVAŘÍK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3347864" y="3861048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ŘEKNI, JAK SE NAZÝVÁ LARVA CHROUSTA.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BROUCI ZA 400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419872" y="5949280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131840" y="4509120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PONRAVA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3203848" y="3501008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ŘEKNI, ČÍM SE ŽIVÍ KŮROVEC A CO MŮŽE ZPŮSOBIT JEHO PŘEMNOŽENÍ.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BROUCI ZA 500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419872" y="6165304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95736" y="4869160"/>
            <a:ext cx="46805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LÝKEM SMRKŮ, SMRT LESNÍ MONOKULTURY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3419872" y="3933056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VYJMENUJ TŘI DRUHY </a:t>
            </a:r>
          </a:p>
          <a:p>
            <a:pPr algn="ctr">
              <a:buNone/>
            </a:pPr>
            <a:r>
              <a:rPr lang="cs-CZ" dirty="0" smtClean="0"/>
              <a:t>BLANOKŘÍDLÉHO HMYZU.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BLANOKŘÍDLÍ ZA 100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275856" y="602128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75656" y="4653136"/>
            <a:ext cx="61206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VOSA ÚTOČNÁ, VČELA MEDONOSNÁ, MRAVENEC LESNÍ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3347864" y="3789040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ŘEKNI, JAK SE NAZÝVÁ OBDOBÍ </a:t>
            </a:r>
          </a:p>
          <a:p>
            <a:pPr algn="ctr">
              <a:buNone/>
            </a:pPr>
            <a:r>
              <a:rPr lang="cs-CZ" dirty="0" smtClean="0"/>
              <a:t>ROZMNOŽOVÁNÍ MRAVENCŮ.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BLANOKŘÍDLÍ ZA 200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275856" y="6093296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87824" y="4941168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ROJENÍ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2987824" y="4005064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VYJMENUJ TŘI VČELÍ PRODUKTY.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BLANOKŘÍDLÍ ZA 300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131840" y="602128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99792" y="4725144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MED, VOSK, PROPOLIS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2843808" y="3573016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VYSVĚTLI ROZDÍL MEZI VČELÍM A VOSÍM ŽIHADLEM.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BLANOKŘÍDLÍ ZA 400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203848" y="5949280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15616" y="4437112"/>
            <a:ext cx="62646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VČELÍ ŽIHADLO MÁ ZPĚTNÉ HÁČKY, VOSÍ JE HLADKÉ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2843808" y="3573016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ŘEKNI, JAK SE JMENUJÍ ÚTVARY, VE KTERÝCH SE VYVÍJÍ LARVY ŽLABATEK. 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BLANOKŘÍDLÍ ZA 500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491880" y="602128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843808" y="4437112"/>
            <a:ext cx="3528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HÁLKY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3491880" y="3573016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200" dirty="0" smtClean="0"/>
              <a:t>Není-li uvedeno jinak vlastní práce autora.</a:t>
            </a:r>
          </a:p>
          <a:p>
            <a:pPr>
              <a:buNone/>
            </a:pPr>
            <a:endParaRPr lang="cs-CZ" sz="1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 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138</TotalTime>
  <Words>586</Words>
  <Application>Microsoft Office PowerPoint</Application>
  <PresentationFormat>Předvádění na obrazovce (4:3)</PresentationFormat>
  <Paragraphs>247</Paragraphs>
  <Slides>29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29</vt:i4>
      </vt:variant>
    </vt:vector>
  </HeadingPairs>
  <TitlesOfParts>
    <vt:vector size="31" baseType="lpstr">
      <vt:lpstr>Shluk</vt:lpstr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RISKUJ</vt:lpstr>
      <vt:lpstr>Snímek 3</vt:lpstr>
      <vt:lpstr>BLECHY / SÍŤOKŘÍDLÍ ZA 100</vt:lpstr>
      <vt:lpstr>BLECHY / SÍŤOKŘÍDLÍ ZA 200</vt:lpstr>
      <vt:lpstr>BLECHY / SÍŤOKŘÍDLÍ ZA 300</vt:lpstr>
      <vt:lpstr>BLECHY / SÍŤOKŘÍDLÍ ZA 400</vt:lpstr>
      <vt:lpstr>BLECHY / SÍŤOKŘÍDLÍ ZA 500</vt:lpstr>
      <vt:lpstr>DVOUKŘÍDLÍ ZA 100</vt:lpstr>
      <vt:lpstr>DVOUKŘÍDLÍ ZA 200</vt:lpstr>
      <vt:lpstr>DVOUKŘÍDLÍ ZA 300</vt:lpstr>
      <vt:lpstr>DVOUKŘÍDLÍ ZA 400</vt:lpstr>
      <vt:lpstr>DVOUKŘÍDLÍ ZA 500</vt:lpstr>
      <vt:lpstr>MOTÝLI ZA 100</vt:lpstr>
      <vt:lpstr>MOTÝLI ZA 200</vt:lpstr>
      <vt:lpstr>MOTÝLI ZA 300</vt:lpstr>
      <vt:lpstr>MOTÝLI ZA 400</vt:lpstr>
      <vt:lpstr>MOTÝLI ZA 500</vt:lpstr>
      <vt:lpstr>BROUCI ZA 100</vt:lpstr>
      <vt:lpstr>BROUCI ZA 200</vt:lpstr>
      <vt:lpstr>BROUCI ZA 300</vt:lpstr>
      <vt:lpstr>BROUCI ZA 400</vt:lpstr>
      <vt:lpstr>BROUCI ZA 500</vt:lpstr>
      <vt:lpstr>BLANOKŘÍDLÍ ZA 100</vt:lpstr>
      <vt:lpstr>BLANOKŘÍDLÍ ZA 200</vt:lpstr>
      <vt:lpstr>BLANOKŘÍDLÍ ZA 300</vt:lpstr>
      <vt:lpstr>BLANOKŘÍDLÍ ZA 400</vt:lpstr>
      <vt:lpstr>BLANOKŘÍDLÍ ZA 500</vt:lpstr>
      <vt:lpstr>Použité 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Ústí nad Labem, Anežky České 702/17, příspěvková organizace   Číslo projektu: CZ.1.07/1.4.00/21.2887     Název projektu: „Učíme lépe a moderněji“  OP VK 1.4                   Výukový materiál</dc:title>
  <dc:creator>Jana Střížková</dc:creator>
  <cp:lastModifiedBy>PC-PRIRODOPIS</cp:lastModifiedBy>
  <cp:revision>22</cp:revision>
  <dcterms:created xsi:type="dcterms:W3CDTF">2012-04-30T12:39:55Z</dcterms:created>
  <dcterms:modified xsi:type="dcterms:W3CDTF">2012-05-28T09:40:26Z</dcterms:modified>
</cp:coreProperties>
</file>