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64" r:id="rId5"/>
    <p:sldId id="258" r:id="rId6"/>
    <p:sldId id="259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6A060010-7451-4CB9-B5C6-350EB4D4A0C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F34B2AD7-1D51-449F-8D30-48DBA929F4F4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60010-7451-4CB9-B5C6-350EB4D4A0C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B2AD7-1D51-449F-8D30-48DBA929F4F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60010-7451-4CB9-B5C6-350EB4D4A0C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B2AD7-1D51-449F-8D30-48DBA929F4F4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60010-7451-4CB9-B5C6-350EB4D4A0C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B2AD7-1D51-449F-8D30-48DBA929F4F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60010-7451-4CB9-B5C6-350EB4D4A0C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B2AD7-1D51-449F-8D30-48DBA929F4F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60010-7451-4CB9-B5C6-350EB4D4A0C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B2AD7-1D51-449F-8D30-48DBA929F4F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60010-7451-4CB9-B5C6-350EB4D4A0C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B2AD7-1D51-449F-8D30-48DBA929F4F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60010-7451-4CB9-B5C6-350EB4D4A0C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B2AD7-1D51-449F-8D30-48DBA929F4F4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60010-7451-4CB9-B5C6-350EB4D4A0C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B2AD7-1D51-449F-8D30-48DBA929F4F4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60010-7451-4CB9-B5C6-350EB4D4A0C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B2AD7-1D51-449F-8D30-48DBA929F4F4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60010-7451-4CB9-B5C6-350EB4D4A0C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B2AD7-1D51-449F-8D30-48DBA929F4F4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60010-7451-4CB9-B5C6-350EB4D4A0C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B2AD7-1D51-449F-8D30-48DBA929F4F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60010-7451-4CB9-B5C6-350EB4D4A0C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B2AD7-1D51-449F-8D30-48DBA929F4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060010-7451-4CB9-B5C6-350EB4D4A0C5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4B2AD7-1D51-449F-8D30-48DBA929F4F4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5512494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8. roč.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VY_32_INOVACE_13_Chemická vazba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Melicharová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101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Chemická vazba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Vznik a její druhy</a:t>
            </a:r>
            <a:endParaRPr lang="cs-CZ" dirty="0"/>
          </a:p>
        </p:txBody>
      </p:sp>
      <p:pic>
        <p:nvPicPr>
          <p:cNvPr id="1026" name="Picture 2" descr="http://web.natur.cuni.cz/studiumchemie/materialy/Martin_Bojkovsky/diplomka_www/Obrazky/vodikova_vazba_obrazky/vod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004" y="2708920"/>
            <a:ext cx="3076575" cy="1114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467544" y="4005064"/>
            <a:ext cx="3024336" cy="15841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Příklad vazby mezi látkami, v tomto případě se jedná o vodíkové můstky</a:t>
            </a:r>
            <a:endParaRPr lang="cs-CZ" dirty="0"/>
          </a:p>
        </p:txBody>
      </p:sp>
      <p:sp>
        <p:nvSpPr>
          <p:cNvPr id="5" name="Šipka dolů 4"/>
          <p:cNvSpPr/>
          <p:nvPr/>
        </p:nvSpPr>
        <p:spPr>
          <a:xfrm>
            <a:off x="5580112" y="4293096"/>
            <a:ext cx="2304256" cy="25649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Jana Melicharová</a:t>
            </a:r>
          </a:p>
          <a:p>
            <a:pPr algn="ctr"/>
            <a:r>
              <a:rPr lang="cs-CZ" dirty="0" smtClean="0"/>
              <a:t>2. 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051187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52592" cy="145124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Chemická vazba - vzniká spojením atomů pomocí valenčních elektronů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28800"/>
            <a:ext cx="9144000" cy="5328592"/>
          </a:xfrm>
        </p:spPr>
        <p:txBody>
          <a:bodyPr>
            <a:noAutofit/>
          </a:bodyPr>
          <a:lstStyle/>
          <a:p>
            <a:r>
              <a:rPr lang="cs-CZ" sz="2800" dirty="0" smtClean="0"/>
              <a:t>elektronové obaly se překryjí a dojde k vytvoření vazebného elektronového </a:t>
            </a:r>
            <a:r>
              <a:rPr lang="cs-CZ" sz="2800" dirty="0" smtClean="0"/>
              <a:t>páru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861048"/>
            <a:ext cx="3672408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2387955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0000"/>
                </a:solidFill>
              </a:rPr>
              <a:t>TYPY VAZEB:</a:t>
            </a:r>
            <a:br>
              <a:rPr lang="cs-CZ" dirty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08520" y="1124744"/>
            <a:ext cx="8784976" cy="5544616"/>
          </a:xfrm>
        </p:spPr>
        <p:txBody>
          <a:bodyPr>
            <a:normAutofit fontScale="70000" lnSpcReduction="20000"/>
          </a:bodyPr>
          <a:lstStyle/>
          <a:p>
            <a:r>
              <a:rPr lang="cs-CZ" sz="3300" dirty="0" smtClean="0"/>
              <a:t>a</a:t>
            </a:r>
            <a:r>
              <a:rPr lang="cs-CZ" sz="3300" dirty="0"/>
              <a:t>) </a:t>
            </a:r>
            <a:r>
              <a:rPr lang="cs-CZ" sz="3300" u="sng" dirty="0"/>
              <a:t>nepolární vazba </a:t>
            </a:r>
            <a:r>
              <a:rPr lang="cs-CZ" sz="3300" dirty="0"/>
              <a:t>– vazebné elektrony jsou rozloženy rovnoměrně mezi oběma atomy  - H</a:t>
            </a:r>
            <a:r>
              <a:rPr lang="cs-CZ" sz="3300" baseline="-25000" dirty="0"/>
              <a:t>2</a:t>
            </a:r>
            <a:r>
              <a:rPr lang="cs-CZ" sz="3300" dirty="0"/>
              <a:t>, O</a:t>
            </a:r>
            <a:r>
              <a:rPr lang="cs-CZ" sz="3300" baseline="-25000" dirty="0"/>
              <a:t>2</a:t>
            </a:r>
            <a:r>
              <a:rPr lang="cs-CZ" sz="3300" dirty="0"/>
              <a:t>, Cl</a:t>
            </a:r>
            <a:r>
              <a:rPr lang="cs-CZ" sz="3300" baseline="-25000" dirty="0"/>
              <a:t>2</a:t>
            </a:r>
          </a:p>
          <a:p>
            <a:r>
              <a:rPr lang="cs-CZ" sz="3300" dirty="0"/>
              <a:t>B</a:t>
            </a:r>
            <a:r>
              <a:rPr lang="cs-CZ" sz="3300" u="sng" dirty="0"/>
              <a:t>)  polární vazba </a:t>
            </a:r>
            <a:r>
              <a:rPr lang="cs-CZ" sz="3300" dirty="0"/>
              <a:t>– vazebné elektrony se posunují blíže k jednomu z atomů</a:t>
            </a:r>
          </a:p>
          <a:p>
            <a:r>
              <a:rPr lang="cs-CZ" sz="3300" dirty="0"/>
              <a:t>H</a:t>
            </a:r>
            <a:r>
              <a:rPr lang="cs-CZ" sz="3300" baseline="-25000" dirty="0"/>
              <a:t>2</a:t>
            </a:r>
            <a:r>
              <a:rPr lang="cs-CZ" sz="3300" dirty="0"/>
              <a:t>O, NH</a:t>
            </a:r>
            <a:r>
              <a:rPr lang="cs-CZ" sz="3300" baseline="-25000" dirty="0"/>
              <a:t>3</a:t>
            </a:r>
          </a:p>
          <a:p>
            <a:r>
              <a:rPr lang="cs-CZ" sz="3300" dirty="0"/>
              <a:t>C) </a:t>
            </a:r>
            <a:r>
              <a:rPr lang="cs-CZ" sz="3300" u="sng" dirty="0"/>
              <a:t>iontová vazba </a:t>
            </a:r>
            <a:r>
              <a:rPr lang="cs-CZ" sz="3300" dirty="0"/>
              <a:t>– tvořena kationtem a aniontem, vazebné elektrony se posunují k aniontu</a:t>
            </a:r>
          </a:p>
          <a:p>
            <a:r>
              <a:rPr lang="cs-CZ" sz="3300" dirty="0" err="1"/>
              <a:t>NaCl</a:t>
            </a:r>
            <a:r>
              <a:rPr lang="cs-CZ" sz="3300" dirty="0"/>
              <a:t>, </a:t>
            </a:r>
            <a:r>
              <a:rPr lang="cs-CZ" sz="3300" dirty="0" err="1"/>
              <a:t>LiF</a:t>
            </a:r>
            <a:endParaRPr lang="cs-CZ" sz="33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62348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0"/>
            <a:ext cx="8928992" cy="6669360"/>
          </a:xfrm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-všechny chemické látky se skládají z atomů</a:t>
            </a:r>
          </a:p>
          <a:p>
            <a:r>
              <a:rPr lang="cs-CZ" sz="2000" dirty="0" smtClean="0"/>
              <a:t>Většina látek – ze sloučených atomů a vytvářejí molekuly</a:t>
            </a:r>
          </a:p>
          <a:p>
            <a:r>
              <a:rPr lang="cs-CZ" sz="2000" u="sng" dirty="0" smtClean="0">
                <a:solidFill>
                  <a:srgbClr val="FF0000"/>
                </a:solidFill>
              </a:rPr>
              <a:t>Chemická vazba</a:t>
            </a:r>
            <a:r>
              <a:rPr lang="cs-CZ" sz="2000" u="sng" dirty="0" smtClean="0"/>
              <a:t> </a:t>
            </a:r>
            <a:r>
              <a:rPr lang="cs-CZ" sz="2000" dirty="0" smtClean="0"/>
              <a:t>– síla spojující atomy v molekulách</a:t>
            </a:r>
          </a:p>
          <a:p>
            <a:r>
              <a:rPr lang="cs-CZ" sz="2000" dirty="0" smtClean="0"/>
              <a:t>Molekuly mají nižší E než atomy, a proto jsou stálejší</a:t>
            </a:r>
          </a:p>
          <a:p>
            <a:endParaRPr lang="cs-CZ" sz="2000" dirty="0"/>
          </a:p>
          <a:p>
            <a:r>
              <a:rPr lang="cs-CZ" sz="2000" dirty="0" smtClean="0"/>
              <a:t>ATOM + ATOM		MOLEKULA</a:t>
            </a:r>
          </a:p>
          <a:p>
            <a:r>
              <a:rPr lang="cs-CZ" sz="2000" u="sng" dirty="0" smtClean="0">
                <a:solidFill>
                  <a:srgbClr val="FF0000"/>
                </a:solidFill>
              </a:rPr>
              <a:t>Elektronegativita</a:t>
            </a:r>
            <a:r>
              <a:rPr lang="cs-CZ" sz="2000" dirty="0" smtClean="0"/>
              <a:t>  - </a:t>
            </a:r>
            <a:r>
              <a:rPr lang="cs-CZ" sz="3200" dirty="0" smtClean="0">
                <a:solidFill>
                  <a:schemeClr val="tx2">
                    <a:lumMod val="25000"/>
                  </a:schemeClr>
                </a:solidFill>
              </a:rPr>
              <a:t>X</a:t>
            </a:r>
            <a:r>
              <a:rPr lang="cs-CZ" sz="2000" dirty="0" smtClean="0"/>
              <a:t> – schopnost atomu přitahovat elektrony chemické vazby, její hodnotu najdeme v periodické tabulce prvků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779912" y="4221088"/>
            <a:ext cx="129614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louk 5"/>
          <p:cNvSpPr/>
          <p:nvPr/>
        </p:nvSpPr>
        <p:spPr>
          <a:xfrm>
            <a:off x="2051720" y="3356992"/>
            <a:ext cx="864096" cy="720080"/>
          </a:xfrm>
          <a:prstGeom prst="arc">
            <a:avLst>
              <a:gd name="adj1" fmla="val 9081971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988230" y="3356993"/>
            <a:ext cx="1359633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Chemická vazba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81296576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0"/>
            <a:ext cx="8856984" cy="6453336"/>
          </a:xfrm>
        </p:spPr>
        <p:txBody>
          <a:bodyPr/>
          <a:lstStyle/>
          <a:p>
            <a:r>
              <a:rPr lang="cs-CZ" dirty="0" smtClean="0"/>
              <a:t>Typy vazeb :</a:t>
            </a:r>
          </a:p>
          <a:p>
            <a:r>
              <a:rPr lang="cs-CZ" dirty="0" smtClean="0"/>
              <a:t>Vazba nepolární – mezi stejnými atomy s rozdíly elektronegativit 0 – 0,4</a:t>
            </a:r>
          </a:p>
          <a:p>
            <a:r>
              <a:rPr lang="cs-CZ" dirty="0" smtClean="0"/>
              <a:t>Vazba polární – mezi atomy s rozdíly elektronegativit 0,4 – 1,7</a:t>
            </a:r>
          </a:p>
          <a:p>
            <a:r>
              <a:rPr lang="cs-CZ" dirty="0" smtClean="0"/>
              <a:t>Vazba iontová – mezi atomy s rozdíly elektronegativit větším než 1,7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0677278"/>
              </p:ext>
            </p:extLst>
          </p:nvPr>
        </p:nvGraphicFramePr>
        <p:xfrm>
          <a:off x="1619672" y="1412776"/>
          <a:ext cx="6096000" cy="38164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7880"/>
                <a:gridCol w="2096120"/>
                <a:gridCol w="2032000"/>
              </a:tblGrid>
              <a:tr h="741223">
                <a:tc>
                  <a:txBody>
                    <a:bodyPr/>
                    <a:lstStyle/>
                    <a:p>
                      <a:r>
                        <a:rPr lang="cs-CZ" dirty="0" smtClean="0"/>
                        <a:t>Rozdíl elektronegativit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7720">
                <a:tc>
                  <a:txBody>
                    <a:bodyPr/>
                    <a:lstStyle/>
                    <a:p>
                      <a:r>
                        <a:rPr lang="cs-CZ" dirty="0" smtClean="0"/>
                        <a:t>0 – 0,4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0,4 – 1,7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Větší než 1,7</a:t>
                      </a:r>
                      <a:endParaRPr lang="cs-CZ" dirty="0"/>
                    </a:p>
                  </a:txBody>
                  <a:tcPr/>
                </a:tc>
              </a:tr>
              <a:tr h="387720">
                <a:tc>
                  <a:txBody>
                    <a:bodyPr/>
                    <a:lstStyle/>
                    <a:p>
                      <a:r>
                        <a:rPr lang="cs-CZ" dirty="0" smtClean="0"/>
                        <a:t>Vazba nepolární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Vazba polární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Vazba iontová</a:t>
                      </a:r>
                      <a:endParaRPr lang="cs-CZ" dirty="0"/>
                    </a:p>
                  </a:txBody>
                  <a:tcPr/>
                </a:tc>
              </a:tr>
              <a:tr h="1242828">
                <a:tc>
                  <a:txBody>
                    <a:bodyPr/>
                    <a:lstStyle/>
                    <a:p>
                      <a:r>
                        <a:rPr lang="cs-CZ" dirty="0" smtClean="0"/>
                        <a:t>Atomy s velmi blízkými hodnotami elektronegativit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Atomy s dosti vzdálenými hodnotami elektronegativit</a:t>
                      </a:r>
                      <a:endParaRPr lang="cs-CZ" dirty="0"/>
                    </a:p>
                  </a:txBody>
                  <a:tcPr/>
                </a:tc>
              </a:tr>
              <a:tr h="38772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Např</a:t>
                      </a:r>
                      <a:r>
                        <a:rPr lang="cs-CZ" dirty="0" smtClean="0"/>
                        <a:t>: H</a:t>
                      </a:r>
                      <a:r>
                        <a:rPr lang="cs-CZ" baseline="-25000" dirty="0" smtClean="0"/>
                        <a:t>2</a:t>
                      </a:r>
                      <a:endParaRPr lang="cs-CZ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Např</a:t>
                      </a:r>
                      <a:r>
                        <a:rPr lang="cs-CZ" dirty="0" smtClean="0"/>
                        <a:t>: </a:t>
                      </a:r>
                      <a:r>
                        <a:rPr lang="cs-CZ" dirty="0" err="1" smtClean="0"/>
                        <a:t>HCl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Např</a:t>
                      </a:r>
                      <a:r>
                        <a:rPr lang="cs-CZ" dirty="0" smtClean="0"/>
                        <a:t>: </a:t>
                      </a:r>
                      <a:r>
                        <a:rPr lang="cs-CZ" dirty="0" err="1" smtClean="0"/>
                        <a:t>NaCl</a:t>
                      </a:r>
                      <a:endParaRPr lang="cs-CZ" dirty="0"/>
                    </a:p>
                  </a:txBody>
                  <a:tcPr/>
                </a:tc>
              </a:tr>
              <a:tr h="66921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          O</a:t>
                      </a:r>
                      <a:r>
                        <a:rPr lang="cs-CZ" baseline="-25000" dirty="0" smtClean="0"/>
                        <a:t>2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          H</a:t>
                      </a:r>
                      <a:r>
                        <a:rPr lang="cs-CZ" baseline="-25000" dirty="0" smtClean="0"/>
                        <a:t>2</a:t>
                      </a:r>
                      <a:r>
                        <a:rPr lang="cs-CZ" baseline="0" dirty="0"/>
                        <a:t>O</a:t>
                      </a:r>
                      <a:endParaRPr lang="cs-CZ" baseline="-250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</a:t>
                      </a:r>
                      <a:r>
                        <a:rPr lang="cs-CZ" dirty="0" err="1" smtClean="0"/>
                        <a:t>KBr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251476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916832"/>
            <a:ext cx="6629400" cy="4224528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rgbClr val="FF0000"/>
                </a:solidFill>
              </a:rPr>
              <a:t>Urči typ vazby v těchto molekulách: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</a:t>
            </a:r>
            <a:r>
              <a:rPr lang="cs-CZ" sz="2800" dirty="0" err="1" smtClean="0"/>
              <a:t>CaO</a:t>
            </a:r>
            <a:r>
              <a:rPr lang="cs-CZ" sz="2800" dirty="0" smtClean="0"/>
              <a:t>, </a:t>
            </a:r>
            <a:r>
              <a:rPr lang="cs-CZ" sz="2800" dirty="0" err="1" smtClean="0"/>
              <a:t>HCl</a:t>
            </a:r>
            <a:r>
              <a:rPr lang="cs-CZ" sz="2800" dirty="0" smtClean="0"/>
              <a:t>, S</a:t>
            </a:r>
            <a:r>
              <a:rPr lang="cs-CZ" sz="2800" baseline="-25000" dirty="0" smtClean="0"/>
              <a:t>8</a:t>
            </a:r>
            <a:r>
              <a:rPr lang="cs-CZ" sz="2800" dirty="0" smtClean="0"/>
              <a:t>, Cl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, </a:t>
            </a:r>
            <a:r>
              <a:rPr lang="cs-CZ" sz="2800" dirty="0" err="1" smtClean="0"/>
              <a:t>KBr</a:t>
            </a:r>
            <a:r>
              <a:rPr lang="cs-CZ" sz="2800" dirty="0" smtClean="0"/>
              <a:t>, </a:t>
            </a:r>
            <a:r>
              <a:rPr lang="cs-CZ" sz="2800" dirty="0" err="1" smtClean="0"/>
              <a:t>CuS</a:t>
            </a:r>
            <a:r>
              <a:rPr lang="cs-CZ" sz="2800" dirty="0" smtClean="0"/>
              <a:t>, </a:t>
            </a:r>
            <a:r>
              <a:rPr lang="cs-CZ" sz="2800" dirty="0" err="1" smtClean="0"/>
              <a:t>NaBr</a:t>
            </a:r>
            <a:r>
              <a:rPr lang="cs-CZ" sz="2800" dirty="0" smtClean="0"/>
              <a:t>, HF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6958822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Řešení otázek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47664" y="1196752"/>
            <a:ext cx="6629400" cy="5544616"/>
          </a:xfrm>
        </p:spPr>
        <p:txBody>
          <a:bodyPr>
            <a:noAutofit/>
          </a:bodyPr>
          <a:lstStyle/>
          <a:p>
            <a:pPr algn="ctr"/>
            <a:r>
              <a:rPr lang="cs-CZ" sz="2400" dirty="0" err="1" smtClean="0"/>
              <a:t>CaO</a:t>
            </a:r>
            <a:r>
              <a:rPr lang="cs-CZ" sz="2400" dirty="0" smtClean="0"/>
              <a:t> – vazba iontová</a:t>
            </a:r>
          </a:p>
          <a:p>
            <a:pPr algn="ctr"/>
            <a:r>
              <a:rPr lang="cs-CZ" sz="2400" dirty="0" err="1" smtClean="0"/>
              <a:t>HCl</a:t>
            </a:r>
            <a:r>
              <a:rPr lang="cs-CZ" sz="2400" dirty="0" smtClean="0"/>
              <a:t> – vazba polární</a:t>
            </a:r>
          </a:p>
          <a:p>
            <a:pPr algn="ctr"/>
            <a:r>
              <a:rPr lang="cs-CZ" sz="2400" dirty="0" smtClean="0"/>
              <a:t>S</a:t>
            </a:r>
            <a:r>
              <a:rPr lang="cs-CZ" sz="2400" baseline="-25000" dirty="0" smtClean="0"/>
              <a:t>8</a:t>
            </a:r>
            <a:r>
              <a:rPr lang="cs-CZ" sz="2400" dirty="0" smtClean="0"/>
              <a:t> – vazba nepolární</a:t>
            </a:r>
          </a:p>
          <a:p>
            <a:pPr algn="ctr"/>
            <a:r>
              <a:rPr lang="cs-CZ" sz="2400" dirty="0" smtClean="0"/>
              <a:t>Cl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– vazba nepolární</a:t>
            </a:r>
          </a:p>
          <a:p>
            <a:pPr algn="ctr"/>
            <a:r>
              <a:rPr lang="cs-CZ" sz="2400" dirty="0" err="1" smtClean="0"/>
              <a:t>KBr</a:t>
            </a:r>
            <a:r>
              <a:rPr lang="cs-CZ" sz="2400" dirty="0" smtClean="0"/>
              <a:t> – vazba iontová</a:t>
            </a:r>
          </a:p>
          <a:p>
            <a:pPr algn="ctr"/>
            <a:r>
              <a:rPr lang="cs-CZ" sz="2400" dirty="0" err="1" smtClean="0"/>
              <a:t>CuS</a:t>
            </a:r>
            <a:r>
              <a:rPr lang="cs-CZ" sz="2400" dirty="0" smtClean="0"/>
              <a:t> – vazba polární</a:t>
            </a:r>
          </a:p>
          <a:p>
            <a:pPr algn="ctr"/>
            <a:r>
              <a:rPr lang="cs-CZ" sz="2400" dirty="0" err="1" smtClean="0"/>
              <a:t>NaBr</a:t>
            </a:r>
            <a:r>
              <a:rPr lang="cs-CZ" sz="2400" dirty="0" smtClean="0"/>
              <a:t> – vazba iontová</a:t>
            </a:r>
          </a:p>
          <a:p>
            <a:pPr algn="ctr"/>
            <a:r>
              <a:rPr lang="cs-CZ" sz="2400" dirty="0" smtClean="0"/>
              <a:t>HF – vazba iontová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8823892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1916832"/>
            <a:ext cx="6629400" cy="4224528"/>
          </a:xfrm>
        </p:spPr>
        <p:txBody>
          <a:bodyPr/>
          <a:lstStyle/>
          <a:p>
            <a:r>
              <a:rPr lang="cs-CZ" dirty="0"/>
              <a:t>Josef Mach, Irena </a:t>
            </a:r>
            <a:r>
              <a:rPr lang="cs-CZ" dirty="0" err="1"/>
              <a:t>Plucková</a:t>
            </a:r>
            <a:r>
              <a:rPr lang="cs-CZ" dirty="0"/>
              <a:t>, Jiří </a:t>
            </a:r>
            <a:r>
              <a:rPr lang="cs-CZ" dirty="0" err="1"/>
              <a:t>Šibor</a:t>
            </a:r>
            <a:r>
              <a:rPr lang="cs-CZ" dirty="0"/>
              <a:t>: Chemie (Úvod do obecné a anorganické chemie), naklad. Nová </a:t>
            </a:r>
            <a:r>
              <a:rPr lang="cs-CZ" dirty="0" smtClean="0"/>
              <a:t>škola</a:t>
            </a:r>
          </a:p>
          <a:p>
            <a:r>
              <a:rPr lang="cs-CZ" dirty="0"/>
              <a:t>http://2009rt8scimobatal.wordpress.com/2010/03/13/substances-properties-depend-on-their-bonds/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7618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TC010264149[[fn=Motiv Bubliny]]</Template>
  <TotalTime>74</TotalTime>
  <Words>330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1</vt:lpstr>
      <vt:lpstr>Prezentace aplikace PowerPoint</vt:lpstr>
      <vt:lpstr>Chemická vazba</vt:lpstr>
      <vt:lpstr>Chemická vazba - vzniká spojením atomů pomocí valenčních elektronů</vt:lpstr>
      <vt:lpstr>TYPY VAZEB: </vt:lpstr>
      <vt:lpstr>Prezentace aplikace PowerPoint</vt:lpstr>
      <vt:lpstr>Prezentace aplikace PowerPoint</vt:lpstr>
      <vt:lpstr>Procvičování</vt:lpstr>
      <vt:lpstr>Řešení otázek 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Chemická vazba</dc:title>
  <dc:creator>OEM</dc:creator>
  <cp:lastModifiedBy>OEM</cp:lastModifiedBy>
  <cp:revision>15</cp:revision>
  <dcterms:created xsi:type="dcterms:W3CDTF">2011-08-03T17:58:11Z</dcterms:created>
  <dcterms:modified xsi:type="dcterms:W3CDTF">2011-09-02T20:43:50Z</dcterms:modified>
</cp:coreProperties>
</file>