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6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10BEC-FBFB-41A5-B5A2-4BF3DD20A37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18AB2-D01D-4EE9-A5A7-F7E72CC0983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ndsp=20&amp;ved=1t:429,r:2,s:0,i:88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508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VY_32_INOVACE_12B_13_Nervová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26.4.2012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procvičení učiva a doplnění učiva z učebnice Ekologický přírodopis od D. Kvasničkové.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nervové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soustavy. Materiál slouží také k 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Nervová soustava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Řízení organismu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dmin\Pictures\220px-Chimp_Brain_in_a_j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590" y="3356992"/>
            <a:ext cx="2354349" cy="29656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4536504" cy="536145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NS – rozhodující význam pro řízení našeho těla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Centrum –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mozek, mícha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nich vystupují –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nervy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Nervové vzruchy se šíří na základě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elektrických impulsů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nervovými vlákny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Nervová vlákna jsou tvořena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neurony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363px-Nervous_system_diagram_(dumb)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77066" y="908720"/>
            <a:ext cx="3439350" cy="5675401"/>
          </a:xfrm>
        </p:spPr>
      </p:pic>
      <p:sp>
        <p:nvSpPr>
          <p:cNvPr id="8" name="Šipka doprava 7"/>
          <p:cNvSpPr/>
          <p:nvPr/>
        </p:nvSpPr>
        <p:spPr>
          <a:xfrm>
            <a:off x="5076056" y="908720"/>
            <a:ext cx="15121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mozek</a:t>
            </a:r>
            <a:endParaRPr lang="cs-CZ" sz="2400" dirty="0"/>
          </a:p>
        </p:txBody>
      </p:sp>
      <p:sp>
        <p:nvSpPr>
          <p:cNvPr id="9" name="Šipka doleva 8"/>
          <p:cNvSpPr/>
          <p:nvPr/>
        </p:nvSpPr>
        <p:spPr>
          <a:xfrm>
            <a:off x="6588224" y="213285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4860032" y="4005064"/>
            <a:ext cx="144016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nervy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Neuron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400px-Neuron_Hand-tuned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412776"/>
            <a:ext cx="4554925" cy="244827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1196752"/>
            <a:ext cx="4032448" cy="492941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=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buňka nervové soustavy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Vedou nervové vzruchy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Dendrity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krátké výběžky, vedou dostředivé vzruchy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Neurit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dlouhý výběžek krytý myelinovou pochvou, vede odstředivé vzruchy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Synapse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nervový zápoj,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axonální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zakončení – zde se přenáší vzruch na další neuron nebo sval – místo vykonání odpovědi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Nejdelší axon v těle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asi 1m, vede od páteře do dolní končetiny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41277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dendrit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7170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Jádro neuronu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2048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Tělo neuronu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131840" y="1844824"/>
            <a:ext cx="28803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11760" y="16288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Neurit = axon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350100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Myelinová pochva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155679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Synapse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347864" y="2996952"/>
            <a:ext cx="50405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admin\Pictures\350px-Complete_neuron_cell_diagram_en_svg.png"/>
          <p:cNvPicPr>
            <a:picLocks noChangeAspect="1" noChangeArrowheads="1"/>
          </p:cNvPicPr>
          <p:nvPr/>
        </p:nvPicPr>
        <p:blipFill>
          <a:blip r:embed="rId3" cstate="print"/>
          <a:srcRect l="43195" t="1482" r="31316" b="62251"/>
          <a:stretch>
            <a:fillRect/>
          </a:stretch>
        </p:blipFill>
        <p:spPr bwMode="auto">
          <a:xfrm>
            <a:off x="3131839" y="4797152"/>
            <a:ext cx="1718009" cy="178097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4869160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Synapse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elektrické impulsy přecházejí přes štěrbinu na svalové vlákno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Těla nervových buněk s krátkými výběžky – tvoří šedou hmotu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Dlouhé výběžky – tvoří bílou hmotu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Reflexy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536504" cy="4929411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Odpověď organismu na podnět, na dráždění receptorů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Děje se pomocí reflexního oblouku</a:t>
            </a:r>
          </a:p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Reflexní oblouk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receptor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přijme podráždění –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dostředivý nerv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vede vzruch do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CNS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tam vznikne odpověď, kterou vede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odstředivý nerv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do místa, kde je vykonána odpověď (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sval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 descr="bez názvu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196752"/>
            <a:ext cx="3646877" cy="2985145"/>
          </a:xfrm>
        </p:spPr>
      </p:pic>
      <p:sp>
        <p:nvSpPr>
          <p:cNvPr id="8" name="Obdélník 7"/>
          <p:cNvSpPr/>
          <p:nvPr/>
        </p:nvSpPr>
        <p:spPr>
          <a:xfrm>
            <a:off x="6012160" y="1556792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Dostředivý nerv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4644008" y="2132856"/>
            <a:ext cx="12961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/>
              <a:t>Receptor bolesti</a:t>
            </a:r>
            <a:endParaRPr lang="cs-CZ" sz="1200" b="1" dirty="0"/>
          </a:p>
        </p:txBody>
      </p:sp>
      <p:sp>
        <p:nvSpPr>
          <p:cNvPr id="10" name="Obdélník 9"/>
          <p:cNvSpPr/>
          <p:nvPr/>
        </p:nvSpPr>
        <p:spPr>
          <a:xfrm>
            <a:off x="6516216" y="2060848"/>
            <a:ext cx="360040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44208" y="2060848"/>
            <a:ext cx="648072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64288" y="2204864"/>
            <a:ext cx="504056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380312" y="2276872"/>
            <a:ext cx="45719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100392" y="278092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mícha</a:t>
            </a:r>
            <a:endParaRPr lang="cs-CZ" sz="1600" dirty="0"/>
          </a:p>
        </p:txBody>
      </p:sp>
      <p:sp>
        <p:nvSpPr>
          <p:cNvPr id="15" name="Obdélník 14"/>
          <p:cNvSpPr/>
          <p:nvPr/>
        </p:nvSpPr>
        <p:spPr>
          <a:xfrm>
            <a:off x="5652120" y="4005064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228184" y="3645024"/>
            <a:ext cx="129614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Odstředivý nerv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5661248"/>
            <a:ext cx="4788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Reflexy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vrozené (míšní) – neuvědomujeme si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- získané –dočasné, vzniklé učením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Autonomní nervstvo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388296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útrobní, vegetativní nervstvo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Nervy, které vedou vzruchy, které si neuvědomujeme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Reagují na podněty z vnitřních orgánů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části: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sympatikus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odpovědný za okamžité reakce organismu na hrozící nebezpečí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parasympatikus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Zajišťuje činnost organismu v klidu a bezpečí</a:t>
            </a:r>
          </a:p>
        </p:txBody>
      </p:sp>
      <p:pic>
        <p:nvPicPr>
          <p:cNvPr id="5" name="Zástupný symbol pro obsah 4" descr="250px-Gray839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224279"/>
            <a:ext cx="3744416" cy="54668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349872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GAETAN LEE . TILT CORRECTED BY KALDARI..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&lt;http://upload.wikimedia.org/wikipedia/commons/1/14/Chimp_Brain_in_a_jar.jpg&gt;.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nl-NL" sz="1100" dirty="0" smtClean="0"/>
                        <a:t>¤~PERSIAN POET GAL. </a:t>
                      </a:r>
                      <a:r>
                        <a:rPr lang="nl-NL" sz="1100" i="1" dirty="0" smtClean="0"/>
                        <a:t>www.wikipedia.cz</a:t>
                      </a:r>
                      <a:r>
                        <a:rPr lang="nl-NL" sz="1100" dirty="0" smtClean="0"/>
                        <a:t> [online]. [cit. 28.5.2012]. Dostupný na WWW: &lt;http://upload.wikimedia.org/wikipedia/commons/b/ba/Nervous_system_diagram.png&gt;.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ORIGINAL UPLOADER WAS QUASAR JAROSZ.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&lt;http://upload.wikimedia.org/wikipedia/commons/b/bc/Neuron_Hand-tuned.svg&gt;.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LADYOFHATS.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&lt;http://upload.wikimedia.org/wikipedia/commons/a/a9/Complete_neuron_cell_diagram_en.svg&gt;.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3205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050" dirty="0" smtClean="0"/>
                        <a:t>IVAN NOVOTNÝ. </a:t>
                      </a:r>
                      <a:r>
                        <a:rPr lang="cs-CZ" sz="1050" i="1" dirty="0" smtClean="0"/>
                        <a:t>www.</a:t>
                      </a:r>
                      <a:r>
                        <a:rPr lang="cs-CZ" sz="1050" i="1" dirty="0" err="1" smtClean="0"/>
                        <a:t>google.cz</a:t>
                      </a:r>
                      <a:r>
                        <a:rPr lang="cs-CZ" sz="1050" dirty="0" smtClean="0"/>
                        <a:t> [online]. [cit. 28.5.2012]. Dostupný na WWW: &lt;http://www.</a:t>
                      </a:r>
                      <a:r>
                        <a:rPr lang="cs-CZ" sz="1050" dirty="0" err="1" smtClean="0"/>
                        <a:t>google.cz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imgres</a:t>
                      </a:r>
                      <a:r>
                        <a:rPr lang="cs-CZ" sz="1050" dirty="0" smtClean="0"/>
                        <a:t>?q=</a:t>
                      </a:r>
                      <a:r>
                        <a:rPr lang="cs-CZ" sz="1050" dirty="0" err="1" smtClean="0"/>
                        <a:t>reflexn</a:t>
                      </a:r>
                      <a:r>
                        <a:rPr lang="cs-CZ" sz="1050" dirty="0" smtClean="0"/>
                        <a:t>%C3%AD+oblouk&amp;</a:t>
                      </a:r>
                      <a:r>
                        <a:rPr lang="cs-CZ" sz="1050" dirty="0" err="1" smtClean="0"/>
                        <a:t>hl</a:t>
                      </a:r>
                      <a:r>
                        <a:rPr lang="cs-CZ" sz="1050" dirty="0" smtClean="0"/>
                        <a:t>=</a:t>
                      </a:r>
                      <a:r>
                        <a:rPr lang="cs-CZ" sz="1050" dirty="0" err="1" smtClean="0"/>
                        <a:t>cs</a:t>
                      </a:r>
                      <a:r>
                        <a:rPr lang="cs-CZ" sz="1050" dirty="0" smtClean="0"/>
                        <a:t>&amp;</a:t>
                      </a:r>
                      <a:r>
                        <a:rPr lang="cs-CZ" sz="1050" dirty="0" err="1" smtClean="0"/>
                        <a:t>biw</a:t>
                      </a:r>
                      <a:r>
                        <a:rPr lang="cs-CZ" sz="1050" dirty="0" smtClean="0"/>
                        <a:t>=1280&amp;</a:t>
                      </a:r>
                      <a:r>
                        <a:rPr lang="cs-CZ" sz="1050" dirty="0" err="1" smtClean="0"/>
                        <a:t>bih</a:t>
                      </a:r>
                      <a:r>
                        <a:rPr lang="cs-CZ" sz="1050" dirty="0" smtClean="0"/>
                        <a:t>=882&amp;</a:t>
                      </a:r>
                      <a:r>
                        <a:rPr lang="cs-CZ" sz="1050" dirty="0" err="1" smtClean="0"/>
                        <a:t>gbv</a:t>
                      </a:r>
                      <a:r>
                        <a:rPr lang="cs-CZ" sz="1050" dirty="0" smtClean="0"/>
                        <a:t>=2&amp;</a:t>
                      </a:r>
                      <a:r>
                        <a:rPr lang="cs-CZ" sz="1050" dirty="0" err="1" smtClean="0"/>
                        <a:t>tbm</a:t>
                      </a:r>
                      <a:r>
                        <a:rPr lang="cs-CZ" sz="1050" dirty="0" smtClean="0"/>
                        <a:t>=</a:t>
                      </a:r>
                      <a:r>
                        <a:rPr lang="cs-CZ" sz="1050" dirty="0" err="1" smtClean="0"/>
                        <a:t>isch</a:t>
                      </a:r>
                      <a:r>
                        <a:rPr lang="cs-CZ" sz="1050" dirty="0" smtClean="0"/>
                        <a:t>&amp;</a:t>
                      </a:r>
                      <a:r>
                        <a:rPr lang="cs-CZ" sz="1050" dirty="0" err="1" smtClean="0"/>
                        <a:t>tbnid</a:t>
                      </a:r>
                      <a:r>
                        <a:rPr lang="cs-CZ" sz="1050" dirty="0" smtClean="0"/>
                        <a:t>=a1S4lH-y_3JSAM:&amp;</a:t>
                      </a:r>
                      <a:r>
                        <a:rPr lang="cs-CZ" sz="1050" dirty="0" err="1" smtClean="0"/>
                        <a:t>imgrefurl</a:t>
                      </a:r>
                      <a:r>
                        <a:rPr lang="cs-CZ" sz="1050" dirty="0" smtClean="0"/>
                        <a:t>=http://skolajecna.cz/biologie/Sources/Photogallery_Detail.php%3FintSource%3D1%26intImageId%3D339&amp;docid=8j94gUFNjJ1GbM&amp;imgurl=http://skolajecna.cz/biologie/Images/Textbook/Big/0090000/00339.jpg&amp;w=800&amp;h=657&amp;ei=y5DDT9HKA8fIsgbMxL3ICg&amp;zoom=1&amp;iact=hc&amp;vpx=600&amp;vpy=187&amp;dur=1683&amp;hovh=203&amp;hovw=248&amp;tx=120&amp;ty=133&amp;sig=110752920593286009610&amp;page=1&amp;tbnh=151&amp;tbnw=174&amp;start=0</a:t>
                      </a:r>
                      <a:r>
                        <a:rPr lang="cs-CZ" sz="1050" dirty="0" smtClean="0">
                          <a:hlinkClick r:id="rId2"/>
                        </a:rPr>
                        <a:t>ndsp=20&amp;ved=1t:429,r:2,s:0,i:88</a:t>
                      </a:r>
                      <a:endParaRPr lang="cs-CZ" sz="105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dirty="0" smtClean="0"/>
                        <a:t>GRAY'S ANATOMY. </a:t>
                      </a:r>
                      <a:r>
                        <a:rPr lang="cs-CZ" sz="1050" i="1" dirty="0" smtClean="0"/>
                        <a:t>www.</a:t>
                      </a:r>
                      <a:r>
                        <a:rPr lang="cs-CZ" sz="1050" i="1" dirty="0" err="1" smtClean="0"/>
                        <a:t>wikipedie.cz</a:t>
                      </a:r>
                      <a:r>
                        <a:rPr lang="cs-CZ" sz="1050" dirty="0" smtClean="0"/>
                        <a:t> [online]. [cit. 28.5.2012]. Dostupný na WWW: &lt;http://upload.wikimedia.org/wikipedia/commons/f/f7/Gray839.png&gt;.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360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Nervová soustava</vt:lpstr>
      <vt:lpstr>Snímek 3</vt:lpstr>
      <vt:lpstr>Neuron </vt:lpstr>
      <vt:lpstr>Snímek 5</vt:lpstr>
      <vt:lpstr>Reflexy </vt:lpstr>
      <vt:lpstr>Autonomní nervstvo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9</cp:revision>
  <dcterms:created xsi:type="dcterms:W3CDTF">2012-05-28T14:03:50Z</dcterms:created>
  <dcterms:modified xsi:type="dcterms:W3CDTF">2012-05-28T15:24:06Z</dcterms:modified>
</cp:coreProperties>
</file>