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57" r:id="rId4"/>
    <p:sldId id="258" r:id="rId5"/>
    <p:sldId id="259" r:id="rId6"/>
    <p:sldId id="261" r:id="rId7"/>
    <p:sldId id="260" r:id="rId8"/>
    <p:sldId id="263" r:id="rId9"/>
    <p:sldId id="264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2BF56A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25" autoAdjust="0"/>
    <p:restoredTop sz="94660"/>
  </p:normalViewPr>
  <p:slideViewPr>
    <p:cSldViewPr>
      <p:cViewPr>
        <p:scale>
          <a:sx n="100" d="100"/>
          <a:sy n="100" d="100"/>
        </p:scale>
        <p:origin x="-121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BB61EB2-F91F-41B7-AC44-B3A4F8326343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118D3FF5-9EB3-4888-91E1-4D93CBFF3A5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z.cz/edee/content/microsites/elektrina/2-2.htm" TargetMode="External"/><Relationship Id="rId2" Type="http://schemas.openxmlformats.org/officeDocument/2006/relationships/hyperlink" Target="http://firing.wz.cz/Zelezo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212698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Chemie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roč.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VY_32_INOVACE_16_Koroze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a výroba železa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Melicharová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0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899592" y="3861048"/>
            <a:ext cx="7772400" cy="2839200"/>
          </a:xfrm>
        </p:spPr>
        <p:txBody>
          <a:bodyPr/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>			</a:t>
            </a:r>
            <a:r>
              <a:rPr lang="cs-CZ" sz="2000" dirty="0" smtClean="0"/>
              <a:t>Jana Melicharová, 					         2.ZŠ Dobříš</a:t>
            </a:r>
            <a:endParaRPr lang="cs-CZ" sz="2000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899592" y="1556792"/>
            <a:ext cx="7772400" cy="1508760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/>
              <a:t>Koroze a výroba železa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761979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železa: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68760"/>
            <a:ext cx="7772400" cy="568863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 </a:t>
            </a:r>
            <a:r>
              <a:rPr lang="cs-CZ" sz="3600" dirty="0" smtClean="0"/>
              <a:t>značka: </a:t>
            </a:r>
            <a:r>
              <a:rPr lang="cs-CZ" sz="3600" dirty="0" err="1" smtClean="0">
                <a:solidFill>
                  <a:srgbClr val="FFFF00"/>
                </a:solidFill>
              </a:rPr>
              <a:t>Fe</a:t>
            </a:r>
            <a:endParaRPr lang="cs-CZ" sz="3600" dirty="0" smtClean="0">
              <a:solidFill>
                <a:srgbClr val="FFFF00"/>
              </a:solidFill>
            </a:endParaRPr>
          </a:p>
          <a:p>
            <a:r>
              <a:rPr lang="cs-CZ" dirty="0" smtClean="0"/>
              <a:t>je jedním z nejrozšířenějších prvků</a:t>
            </a:r>
          </a:p>
          <a:p>
            <a:r>
              <a:rPr lang="cs-CZ" dirty="0" smtClean="0">
                <a:solidFill>
                  <a:srgbClr val="2BF56A"/>
                </a:solidFill>
              </a:rPr>
              <a:t>výskyt</a:t>
            </a:r>
            <a:r>
              <a:rPr lang="cs-CZ" dirty="0" smtClean="0"/>
              <a:t>: v železných rudách (př. </a:t>
            </a:r>
            <a:r>
              <a:rPr lang="cs-CZ" dirty="0"/>
              <a:t>m</a:t>
            </a:r>
            <a:r>
              <a:rPr lang="cs-CZ" dirty="0" smtClean="0"/>
              <a:t>agnetit, siderit, hematit)</a:t>
            </a:r>
          </a:p>
          <a:p>
            <a:r>
              <a:rPr lang="cs-CZ" dirty="0" smtClean="0"/>
              <a:t>Stříbrolesklý, magnetický, snadno koroduje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Výroba</a:t>
            </a:r>
            <a:r>
              <a:rPr lang="cs-CZ" dirty="0" smtClean="0"/>
              <a:t>: Ve vysoké peci ze železných rud (magnetit, hematit, krevel, ocelek) pomocí koksu a vápence vzniká surové železo</a:t>
            </a:r>
            <a:r>
              <a:rPr lang="cs-CZ" dirty="0"/>
              <a:t> </a:t>
            </a:r>
            <a:r>
              <a:rPr lang="cs-CZ" dirty="0" smtClean="0"/>
              <a:t>– litina</a:t>
            </a:r>
          </a:p>
          <a:p>
            <a:r>
              <a:rPr lang="cs-CZ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Litina</a:t>
            </a:r>
            <a:r>
              <a:rPr lang="cs-CZ" dirty="0" smtClean="0"/>
              <a:t> obsahuje velké množství uhlíku, a proto je křehká a není tažná  a kujná, zpracovává se odléváním do forem</a:t>
            </a:r>
          </a:p>
          <a:p>
            <a:r>
              <a:rPr lang="cs-CZ" dirty="0" smtClean="0"/>
              <a:t>Z hlušiny a vápence vzniká struska</a:t>
            </a:r>
          </a:p>
          <a:p>
            <a:r>
              <a:rPr lang="cs-CZ" dirty="0" smtClean="0"/>
              <a:t>Litina  se dále zpracovává v nístějových pecích nebo konvertorech na ocel (spočívá ve snižování obsahu uhlíku).</a:t>
            </a:r>
          </a:p>
          <a:p>
            <a:r>
              <a:rPr lang="cs-CZ" dirty="0" smtClean="0"/>
              <a:t>Využití: </a:t>
            </a:r>
            <a:r>
              <a:rPr lang="cs-CZ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litina</a:t>
            </a:r>
            <a:r>
              <a:rPr lang="cs-CZ" dirty="0" smtClean="0"/>
              <a:t> – topná tělesa, kotle</a:t>
            </a:r>
          </a:p>
          <a:p>
            <a:r>
              <a:rPr lang="cs-CZ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Ocel</a:t>
            </a:r>
            <a:r>
              <a:rPr lang="cs-CZ" u="sng" dirty="0" smtClean="0"/>
              <a:t> </a:t>
            </a:r>
            <a:r>
              <a:rPr lang="cs-CZ" dirty="0" smtClean="0"/>
              <a:t>– nosné konstrukce, lešení, plechy, koleje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69920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iring.wz.cz/zelezo/MartinskaP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76672"/>
            <a:ext cx="5553075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87624" y="5733256"/>
            <a:ext cx="7772400" cy="914400"/>
          </a:xfrm>
        </p:spPr>
        <p:txBody>
          <a:bodyPr/>
          <a:lstStyle/>
          <a:p>
            <a:r>
              <a:rPr lang="cs-CZ" sz="1400" dirty="0"/>
              <a:t>Zdroj</a:t>
            </a:r>
            <a:r>
              <a:rPr lang="cs-CZ" sz="1400" dirty="0" smtClean="0"/>
              <a:t>: http</a:t>
            </a:r>
            <a:r>
              <a:rPr lang="cs-CZ" sz="1400" dirty="0"/>
              <a:t>://firing.wz.cz/Zelezo.htm</a:t>
            </a:r>
          </a:p>
        </p:txBody>
      </p:sp>
    </p:spTree>
    <p:extLst>
      <p:ext uri="{BB962C8B-B14F-4D97-AF65-F5344CB8AC3E}">
        <p14:creationId xmlns:p14="http://schemas.microsoft.com/office/powerpoint/2010/main" val="38859027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7772400" cy="936104"/>
          </a:xfrm>
        </p:spPr>
        <p:txBody>
          <a:bodyPr/>
          <a:lstStyle/>
          <a:p>
            <a:r>
              <a:rPr lang="cs-CZ" dirty="0" smtClean="0"/>
              <a:t>Koroze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052736"/>
            <a:ext cx="7772400" cy="5292080"/>
          </a:xfrm>
        </p:spPr>
        <p:txBody>
          <a:bodyPr>
            <a:normAutofit/>
          </a:bodyPr>
          <a:lstStyle/>
          <a:p>
            <a:r>
              <a:rPr lang="cs-CZ" dirty="0" smtClean="0"/>
              <a:t>Narušování materiálů následkem jejich chemické reakce s prostředím (redoxní reakce)</a:t>
            </a:r>
          </a:p>
          <a:p>
            <a:r>
              <a:rPr lang="cs-CZ" dirty="0" smtClean="0"/>
              <a:t>Korozi urychluje kyslík, vlhko, teplo, soli</a:t>
            </a:r>
          </a:p>
          <a:p>
            <a:r>
              <a:rPr lang="cs-CZ" dirty="0" smtClean="0"/>
              <a:t>Některé kovy (</a:t>
            </a:r>
            <a:r>
              <a:rPr lang="cs-CZ" dirty="0" err="1" smtClean="0"/>
              <a:t>Cu</a:t>
            </a:r>
            <a:r>
              <a:rPr lang="cs-CZ" dirty="0" smtClean="0"/>
              <a:t>, </a:t>
            </a:r>
            <a:r>
              <a:rPr lang="cs-CZ" dirty="0" err="1" smtClean="0"/>
              <a:t>Zn</a:t>
            </a:r>
            <a:r>
              <a:rPr lang="cs-CZ" dirty="0" smtClean="0"/>
              <a:t>, </a:t>
            </a:r>
            <a:r>
              <a:rPr lang="cs-CZ" dirty="0" err="1" smtClean="0"/>
              <a:t>Sn</a:t>
            </a:r>
            <a:r>
              <a:rPr lang="cs-CZ" dirty="0" smtClean="0"/>
              <a:t>, Al) vytváří na svém povrchu </a:t>
            </a:r>
            <a:r>
              <a:rPr lang="cs-CZ" dirty="0" smtClean="0">
                <a:solidFill>
                  <a:srgbClr val="FFFF00"/>
                </a:solidFill>
              </a:rPr>
              <a:t>souvislou</a:t>
            </a:r>
            <a:r>
              <a:rPr lang="cs-CZ" dirty="0" smtClean="0"/>
              <a:t> vrstvu příslušného oxidu, která kov </a:t>
            </a:r>
            <a:r>
              <a:rPr lang="cs-CZ" dirty="0" smtClean="0">
                <a:solidFill>
                  <a:srgbClr val="FFFF00"/>
                </a:solidFill>
              </a:rPr>
              <a:t>chrání</a:t>
            </a:r>
            <a:r>
              <a:rPr lang="cs-CZ" dirty="0" smtClean="0"/>
              <a:t> před dalším rozrušováním</a:t>
            </a:r>
          </a:p>
          <a:p>
            <a:r>
              <a:rPr lang="cs-CZ" dirty="0" smtClean="0"/>
              <a:t>Na povrchu železných předmětů se vytváří </a:t>
            </a:r>
            <a:r>
              <a:rPr lang="cs-CZ" dirty="0" smtClean="0">
                <a:solidFill>
                  <a:srgbClr val="FFFF00"/>
                </a:solidFill>
              </a:rPr>
              <a:t>nesouvislá</a:t>
            </a:r>
            <a:r>
              <a:rPr lang="cs-CZ" dirty="0" smtClean="0"/>
              <a:t> vrstva oxidu železitého (rez), která se </a:t>
            </a:r>
            <a:r>
              <a:rPr lang="cs-CZ" dirty="0" smtClean="0">
                <a:solidFill>
                  <a:srgbClr val="FFFF00"/>
                </a:solidFill>
              </a:rPr>
              <a:t>odlupuje</a:t>
            </a:r>
            <a:r>
              <a:rPr lang="cs-CZ" dirty="0" smtClean="0"/>
              <a:t> a tím proniká stále hlouběji </a:t>
            </a:r>
          </a:p>
        </p:txBody>
      </p:sp>
    </p:spTree>
    <p:extLst>
      <p:ext uri="{BB962C8B-B14F-4D97-AF65-F5344CB8AC3E}">
        <p14:creationId xmlns:p14="http://schemas.microsoft.com/office/powerpoint/2010/main" val="33314576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Ochrana před korozí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72816"/>
            <a:ext cx="7772400" cy="4582744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Olejování a mazání </a:t>
            </a:r>
          </a:p>
          <a:p>
            <a:r>
              <a:rPr lang="cs-CZ" dirty="0" smtClean="0"/>
              <a:t>Nanášení různých nátěrových látek a smaltování</a:t>
            </a:r>
          </a:p>
          <a:p>
            <a:r>
              <a:rPr lang="cs-CZ" dirty="0" smtClean="0"/>
              <a:t>Vytvoření ochranných povlaků z odolnějších kovů (galvanickým pokovováním):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poniklování (jehly)</a:t>
            </a:r>
          </a:p>
          <a:p>
            <a:pPr marL="68580" indent="0">
              <a:buNone/>
            </a:pPr>
            <a:r>
              <a:rPr lang="cs-CZ" dirty="0" smtClean="0"/>
              <a:t>      pochromování (ozdobné součásti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automobilů)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pozinkování (okapové roury)</a:t>
            </a:r>
          </a:p>
          <a:p>
            <a:pPr marL="6858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Potažení plastem (drátěnky)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842" y="4077072"/>
            <a:ext cx="3013646" cy="2330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755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Elektrochemická řada kovů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Na,  Mg, Al, </a:t>
            </a:r>
            <a:r>
              <a:rPr lang="cs-CZ" dirty="0" err="1" smtClean="0"/>
              <a:t>Zn</a:t>
            </a:r>
            <a:r>
              <a:rPr lang="cs-CZ" dirty="0" smtClean="0"/>
              <a:t>, </a:t>
            </a:r>
            <a:r>
              <a:rPr lang="cs-CZ" dirty="0" err="1" smtClean="0"/>
              <a:t>Fe</a:t>
            </a:r>
            <a:r>
              <a:rPr lang="cs-CZ" dirty="0" smtClean="0"/>
              <a:t>, Pb,</a:t>
            </a:r>
            <a:r>
              <a:rPr lang="cs-CZ" dirty="0" smtClean="0">
                <a:solidFill>
                  <a:srgbClr val="FF0000"/>
                </a:solidFill>
              </a:rPr>
              <a:t>H2, </a:t>
            </a:r>
            <a:r>
              <a:rPr lang="cs-CZ" dirty="0" err="1" smtClean="0"/>
              <a:t>Cu</a:t>
            </a:r>
            <a:r>
              <a:rPr lang="cs-CZ" dirty="0" smtClean="0"/>
              <a:t>, </a:t>
            </a:r>
            <a:r>
              <a:rPr lang="cs-CZ" dirty="0" err="1" smtClean="0"/>
              <a:t>Ag</a:t>
            </a:r>
            <a:r>
              <a:rPr lang="cs-CZ" dirty="0" smtClean="0"/>
              <a:t>, Au, </a:t>
            </a:r>
            <a:r>
              <a:rPr lang="cs-CZ" dirty="0" err="1" smtClean="0"/>
              <a:t>Pt</a:t>
            </a:r>
            <a:endParaRPr lang="cs-CZ" dirty="0" smtClean="0"/>
          </a:p>
          <a:p>
            <a:r>
              <a:rPr lang="cs-CZ" dirty="0" smtClean="0"/>
              <a:t>Čím je kov v této řadě více vlevo, tím snadněji bude tvořit kationty a sloučeniny (kovy neušlechtilé)</a:t>
            </a:r>
          </a:p>
          <a:p>
            <a:r>
              <a:rPr lang="cs-CZ" dirty="0" smtClean="0"/>
              <a:t>Čím je kov v této řadě více vpravo, tím méně ochotně tvoří kationty a sloučeniny (kovy ušlechtilé)</a:t>
            </a:r>
          </a:p>
        </p:txBody>
      </p:sp>
    </p:spTree>
    <p:extLst>
      <p:ext uri="{BB962C8B-B14F-4D97-AF65-F5344CB8AC3E}">
        <p14:creationId xmlns:p14="http://schemas.microsoft.com/office/powerpoint/2010/main" val="207790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Uveď podmínky rezavění železa:</a:t>
            </a:r>
          </a:p>
          <a:p>
            <a:r>
              <a:rPr lang="cs-CZ" dirty="0" smtClean="0"/>
              <a:t>2) Proč rezaví železo, když na zinku nebo hliníku se průběh koroze téměř neprojeví?</a:t>
            </a:r>
          </a:p>
          <a:p>
            <a:r>
              <a:rPr lang="cs-CZ" dirty="0" smtClean="0"/>
              <a:t>3) </a:t>
            </a:r>
            <a:r>
              <a:rPr lang="cs-CZ" dirty="0"/>
              <a:t>P</a:t>
            </a:r>
            <a:r>
              <a:rPr lang="cs-CZ" dirty="0" smtClean="0"/>
              <a:t>řed korozí chráníme kovové předměty těmito způsoby:</a:t>
            </a:r>
          </a:p>
          <a:p>
            <a:r>
              <a:rPr lang="cs-CZ" dirty="0" smtClean="0"/>
              <a:t>4) Vyjmenuj tři neušlechtilé kovy a kovy ušlechtilé: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84800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1) Vlhkost, kyslík, soli</a:t>
            </a:r>
            <a:r>
              <a:rPr lang="cs-CZ" smtClean="0"/>
              <a:t>, teplo.</a:t>
            </a:r>
            <a:endParaRPr lang="cs-CZ" dirty="0" smtClean="0"/>
          </a:p>
          <a:p>
            <a:r>
              <a:rPr lang="cs-CZ" dirty="0" smtClean="0"/>
              <a:t>2) Protože na povrchu železných předmětů se tvoří nesouvislá vrstva oxidu železitého, která se odlupuje a u ostatních kovů je vrstva oxidů souvislá a ta je chrání před další korozí.</a:t>
            </a:r>
          </a:p>
          <a:p>
            <a:r>
              <a:rPr lang="cs-CZ" dirty="0" smtClean="0"/>
              <a:t>3) Nátěry, mazání olejem, pokovování odolnějšími kovy (</a:t>
            </a:r>
            <a:r>
              <a:rPr lang="cs-CZ" dirty="0" err="1" smtClean="0"/>
              <a:t>Zn</a:t>
            </a:r>
            <a:r>
              <a:rPr lang="cs-CZ" dirty="0" smtClean="0"/>
              <a:t>, Ni, </a:t>
            </a:r>
            <a:r>
              <a:rPr lang="cs-CZ" dirty="0" err="1" smtClean="0"/>
              <a:t>Chr</a:t>
            </a:r>
            <a:r>
              <a:rPr lang="cs-CZ" dirty="0" smtClean="0"/>
              <a:t>), </a:t>
            </a:r>
            <a:r>
              <a:rPr lang="cs-CZ" dirty="0"/>
              <a:t>p</a:t>
            </a:r>
            <a:r>
              <a:rPr lang="cs-CZ" dirty="0" smtClean="0"/>
              <a:t>otažení plastem.</a:t>
            </a:r>
          </a:p>
          <a:p>
            <a:r>
              <a:rPr lang="cs-CZ" dirty="0" smtClean="0"/>
              <a:t>4) Neušlechtilé: Na, Al, </a:t>
            </a:r>
            <a:r>
              <a:rPr lang="cs-CZ" dirty="0" err="1" smtClean="0"/>
              <a:t>Pb</a:t>
            </a:r>
            <a:r>
              <a:rPr lang="cs-CZ" dirty="0" smtClean="0"/>
              <a:t>,</a:t>
            </a:r>
          </a:p>
          <a:p>
            <a:pPr marL="68580" indent="0">
              <a:buNone/>
            </a:pPr>
            <a:r>
              <a:rPr lang="cs-CZ" dirty="0" smtClean="0"/>
              <a:t>          ušlechtilé: </a:t>
            </a:r>
            <a:r>
              <a:rPr lang="cs-CZ" dirty="0" err="1" smtClean="0"/>
              <a:t>Cu</a:t>
            </a:r>
            <a:r>
              <a:rPr lang="cs-CZ" dirty="0" smtClean="0"/>
              <a:t>, Au, </a:t>
            </a:r>
            <a:r>
              <a:rPr lang="cs-CZ" dirty="0" err="1" smtClean="0"/>
              <a:t>Ag</a:t>
            </a:r>
            <a:r>
              <a:rPr lang="cs-CZ" dirty="0" smtClean="0"/>
              <a:t>, </a:t>
            </a:r>
            <a:r>
              <a:rPr lang="cs-CZ" dirty="0" err="1" smtClean="0"/>
              <a:t>Pt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38911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700" dirty="0"/>
              <a:t> </a:t>
            </a:r>
            <a:r>
              <a:rPr lang="cs-CZ" sz="1700" dirty="0" smtClean="0">
                <a:hlinkClick r:id="rId2"/>
              </a:rPr>
              <a:t>http</a:t>
            </a:r>
            <a:r>
              <a:rPr lang="cs-CZ" sz="1700" dirty="0">
                <a:hlinkClick r:id="rId2"/>
              </a:rPr>
              <a:t>://firing.wz.cz/Zelezo.htm</a:t>
            </a:r>
            <a:endParaRPr lang="cs-CZ" sz="1700" dirty="0"/>
          </a:p>
          <a:p>
            <a:r>
              <a:rPr lang="cs-CZ" sz="1800" dirty="0">
                <a:solidFill>
                  <a:srgbClr val="0070C0"/>
                </a:solidFill>
                <a:hlinkClick r:id="rId3"/>
              </a:rPr>
              <a:t>http://</a:t>
            </a:r>
            <a:r>
              <a:rPr lang="cs-CZ" sz="1800" dirty="0" smtClean="0">
                <a:solidFill>
                  <a:srgbClr val="0070C0"/>
                </a:solidFill>
                <a:hlinkClick r:id="rId3"/>
              </a:rPr>
              <a:t>www.cez.cz/edee/content/microsites/elektrina/2-2.htm</a:t>
            </a:r>
            <a:endParaRPr lang="cs-CZ" sz="1800" dirty="0" smtClean="0">
              <a:solidFill>
                <a:srgbClr val="0070C0"/>
              </a:solidFill>
            </a:endParaRPr>
          </a:p>
          <a:p>
            <a:r>
              <a:rPr lang="cs-CZ" sz="1800" dirty="0" smtClean="0">
                <a:solidFill>
                  <a:srgbClr val="0070C0"/>
                </a:solidFill>
              </a:rPr>
              <a:t>Josef </a:t>
            </a:r>
            <a:r>
              <a:rPr lang="cs-CZ" sz="1800" dirty="0">
                <a:solidFill>
                  <a:srgbClr val="0070C0"/>
                </a:solidFill>
              </a:rPr>
              <a:t>Mach, Irena </a:t>
            </a:r>
            <a:r>
              <a:rPr lang="cs-CZ" sz="1800" dirty="0" err="1">
                <a:solidFill>
                  <a:srgbClr val="0070C0"/>
                </a:solidFill>
              </a:rPr>
              <a:t>Plucková</a:t>
            </a:r>
            <a:r>
              <a:rPr lang="cs-CZ" sz="1800" dirty="0">
                <a:solidFill>
                  <a:srgbClr val="0070C0"/>
                </a:solidFill>
              </a:rPr>
              <a:t>, Jiří </a:t>
            </a:r>
            <a:r>
              <a:rPr lang="cs-CZ" sz="1800" dirty="0" err="1">
                <a:solidFill>
                  <a:srgbClr val="0070C0"/>
                </a:solidFill>
              </a:rPr>
              <a:t>Šibor</a:t>
            </a:r>
            <a:r>
              <a:rPr lang="cs-CZ" sz="1800" dirty="0">
                <a:solidFill>
                  <a:srgbClr val="0070C0"/>
                </a:solidFill>
              </a:rPr>
              <a:t>: Chemie (Úvod do obecné a anorganické chemie), naklad. Nová škola</a:t>
            </a:r>
          </a:p>
          <a:p>
            <a:endParaRPr lang="cs-CZ" sz="1700" dirty="0">
              <a:solidFill>
                <a:srgbClr val="3366CC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48193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110</TotalTime>
  <Words>489</Words>
  <Application>Microsoft Office PowerPoint</Application>
  <PresentationFormat>Předvádění na obrazovce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Metro</vt:lpstr>
      <vt:lpstr>Prezentace aplikace PowerPoint</vt:lpstr>
      <vt:lpstr>     Jana Melicharová,               2.ZŠ Dobříš</vt:lpstr>
      <vt:lpstr>Výroba železa:</vt:lpstr>
      <vt:lpstr>Zdroj: http://firing.wz.cz/Zelezo.htm</vt:lpstr>
      <vt:lpstr>Koroze</vt:lpstr>
      <vt:lpstr>Ochrana před korozí</vt:lpstr>
      <vt:lpstr>Elektrochemická řada kovů </vt:lpstr>
      <vt:lpstr>Otázky</vt:lpstr>
      <vt:lpstr>Odpovědi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Jana Melicharová,      2ZŠ Dobříš</dc:title>
  <dc:creator>OEM</dc:creator>
  <cp:lastModifiedBy>OEM</cp:lastModifiedBy>
  <cp:revision>21</cp:revision>
  <dcterms:created xsi:type="dcterms:W3CDTF">2011-08-03T19:31:08Z</dcterms:created>
  <dcterms:modified xsi:type="dcterms:W3CDTF">2011-09-02T20:58:57Z</dcterms:modified>
</cp:coreProperties>
</file>