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61" r:id="rId5"/>
    <p:sldId id="260" r:id="rId6"/>
    <p:sldId id="259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C4906141-B850-43A2-BE32-1E5DA16FBECA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E6803B-CD8F-4E16-AA4A-ABEADCBCB0CB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4906141-B850-43A2-BE32-1E5DA16FBECA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3E6803B-CD8F-4E16-AA4A-ABEADCBCB0CB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06141-B850-43A2-BE32-1E5DA16FBECA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E6803B-CD8F-4E16-AA4A-ABEADCBCB0CB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4906141-B850-43A2-BE32-1E5DA16FBECA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3E6803B-CD8F-4E16-AA4A-ABEADCBCB0CB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4906141-B850-43A2-BE32-1E5DA16FBECA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03E6803B-CD8F-4E16-AA4A-ABEADCBCB0CB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06141-B850-43A2-BE32-1E5DA16FBECA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E6803B-CD8F-4E16-AA4A-ABEADCBCB0C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06141-B850-43A2-BE32-1E5DA16FBECA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E6803B-CD8F-4E16-AA4A-ABEADCBCB0C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4906141-B850-43A2-BE32-1E5DA16FBECA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3E6803B-CD8F-4E16-AA4A-ABEADCBCB0C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C4906141-B850-43A2-BE32-1E5DA16FBECA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03E6803B-CD8F-4E16-AA4A-ABEADCBCB0CB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06141-B850-43A2-BE32-1E5DA16FBECA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6803B-CD8F-4E16-AA4A-ABEADCBCB0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06141-B850-43A2-BE32-1E5DA16FBECA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6803B-CD8F-4E16-AA4A-ABEADCBCB0C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C4906141-B850-43A2-BE32-1E5DA16FBECA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03E6803B-CD8F-4E16-AA4A-ABEADCBCB0CB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2ou.com/h2nitrogencycle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645223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VY_32_INOVACE_18_Dusík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Jana Melicharová, 2. ZŠ Dobříš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Dusík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935638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457201" y="1412776"/>
            <a:ext cx="4023360" cy="5328592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Chemická značka: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N</a:t>
            </a:r>
            <a:r>
              <a:rPr lang="cs-CZ" sz="2400" dirty="0" smtClean="0"/>
              <a:t> –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Nitrogenium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342900" indent="-342900" algn="l">
              <a:buFontTx/>
              <a:buChar char="-"/>
            </a:pPr>
            <a:r>
              <a:rPr lang="cs-CZ" sz="2400" dirty="0" smtClean="0">
                <a:solidFill>
                  <a:schemeClr val="bg2">
                    <a:lumMod val="75000"/>
                    <a:lumOff val="25000"/>
                  </a:schemeClr>
                </a:solidFill>
              </a:rPr>
              <a:t>Vlastnosti</a:t>
            </a:r>
            <a:r>
              <a:rPr lang="cs-CZ" sz="2400" dirty="0" smtClean="0"/>
              <a:t>: plyn</a:t>
            </a:r>
            <a:r>
              <a:rPr lang="cs-CZ" sz="2400" dirty="0" smtClean="0"/>
              <a:t>, tvoří dvouatomové </a:t>
            </a:r>
            <a:r>
              <a:rPr lang="cs-CZ" sz="2400" dirty="0" smtClean="0"/>
              <a:t>molekuly </a:t>
            </a:r>
            <a:r>
              <a:rPr lang="cs-CZ" sz="2400" dirty="0" smtClean="0"/>
              <a:t>–N</a:t>
            </a:r>
            <a:r>
              <a:rPr lang="cs-CZ" sz="2400" baseline="-25000" dirty="0" smtClean="0"/>
              <a:t>2</a:t>
            </a:r>
            <a:endParaRPr lang="cs-CZ" sz="2400" baseline="-25000" dirty="0" smtClean="0"/>
          </a:p>
          <a:p>
            <a:pPr marL="342900" indent="-342900" algn="l">
              <a:buFontTx/>
              <a:buChar char="-"/>
            </a:pPr>
            <a:r>
              <a:rPr lang="cs-CZ" sz="2400" dirty="0" smtClean="0"/>
              <a:t> hůře reaguje, bezbarvý</a:t>
            </a:r>
          </a:p>
          <a:p>
            <a:pPr marL="342900" indent="-342900" algn="l">
              <a:buFontTx/>
              <a:buChar char="-"/>
            </a:pPr>
            <a:r>
              <a:rPr lang="cs-CZ" sz="2400" dirty="0" smtClean="0">
                <a:solidFill>
                  <a:schemeClr val="bg2">
                    <a:lumMod val="75000"/>
                    <a:lumOff val="25000"/>
                  </a:schemeClr>
                </a:solidFill>
              </a:rPr>
              <a:t>Užití:</a:t>
            </a:r>
            <a:r>
              <a:rPr lang="cs-CZ" sz="2400" dirty="0" smtClean="0"/>
              <a:t>  k výrobě dusíkatých sloučenin, dusíkatá hnojiva, užití při skladování hořlavin</a:t>
            </a:r>
          </a:p>
          <a:p>
            <a:pPr marL="342900" indent="-342900" algn="l">
              <a:buFontTx/>
              <a:buChar char="-"/>
            </a:pPr>
            <a:r>
              <a:rPr lang="cs-CZ" sz="2400" dirty="0" smtClean="0"/>
              <a:t>Kapalný dusík ( t pod </a:t>
            </a:r>
            <a:endParaRPr lang="cs-CZ" sz="2400" dirty="0" smtClean="0"/>
          </a:p>
          <a:p>
            <a:pPr algn="l"/>
            <a:r>
              <a:rPr lang="cs-CZ" sz="2400" dirty="0"/>
              <a:t> </a:t>
            </a:r>
            <a:r>
              <a:rPr lang="cs-CZ" sz="2400" dirty="0" smtClean="0"/>
              <a:t>  </a:t>
            </a:r>
            <a:r>
              <a:rPr lang="cs-CZ" sz="2400" dirty="0" smtClean="0"/>
              <a:t>–   196°C</a:t>
            </a:r>
            <a:r>
              <a:rPr lang="cs-CZ" sz="2400" dirty="0" smtClean="0"/>
              <a:t>) </a:t>
            </a:r>
          </a:p>
          <a:p>
            <a:pPr marL="342900" indent="-342900" algn="l">
              <a:buFontTx/>
              <a:buChar char="-"/>
            </a:pPr>
            <a:r>
              <a:rPr lang="cs-CZ" sz="2400" dirty="0" smtClean="0"/>
              <a:t>-&gt; </a:t>
            </a:r>
            <a:r>
              <a:rPr lang="cs-CZ" sz="2400" dirty="0" smtClean="0"/>
              <a:t>užívá </a:t>
            </a:r>
            <a:r>
              <a:rPr lang="cs-CZ" sz="2400" dirty="0" smtClean="0"/>
              <a:t>se v </a:t>
            </a:r>
            <a:r>
              <a:rPr lang="cs-CZ" sz="2400" dirty="0" smtClean="0"/>
              <a:t>chladicích zařízeních – potravinářský průmysl a zdravotnictví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4663440" y="1412776"/>
            <a:ext cx="4023360" cy="5445224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Koloběh N v přírodě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:</a:t>
            </a:r>
            <a:endParaRPr lang="cs-CZ" sz="2400" dirty="0" smtClean="0"/>
          </a:p>
          <a:p>
            <a:pPr marL="342900" indent="-342900" algn="l">
              <a:buFontTx/>
              <a:buChar char="-"/>
            </a:pPr>
            <a:r>
              <a:rPr lang="cs-CZ" sz="2400" dirty="0" smtClean="0"/>
              <a:t>N je obsažen v půdě jako dusičnan, kořeny rostlin ho přijímají z půdy</a:t>
            </a:r>
          </a:p>
          <a:p>
            <a:pPr marL="342900" indent="-342900" algn="l">
              <a:buFontTx/>
              <a:buChar char="-"/>
            </a:pPr>
            <a:r>
              <a:rPr lang="cs-CZ" sz="2400" dirty="0" smtClean="0"/>
              <a:t>Přemění se na bílkoviny</a:t>
            </a:r>
          </a:p>
          <a:p>
            <a:pPr marL="342900" indent="-342900" algn="l">
              <a:buFontTx/>
              <a:buChar char="-"/>
            </a:pPr>
            <a:r>
              <a:rPr lang="cs-CZ" sz="2400" dirty="0" smtClean="0"/>
              <a:t>Živočichové přijímají bílkoviny v potravě, využívají je pro stavbu svého těla, část jich rozloží na jednodušší látky, které </a:t>
            </a:r>
            <a:r>
              <a:rPr lang="cs-CZ" sz="2400" dirty="0" smtClean="0"/>
              <a:t>vylučují</a:t>
            </a:r>
            <a:endParaRPr lang="cs-CZ" sz="2400" dirty="0" smtClean="0"/>
          </a:p>
          <a:p>
            <a:pPr marL="342900" indent="-342900" algn="l">
              <a:buFontTx/>
              <a:buChar char="-"/>
            </a:pPr>
            <a:r>
              <a:rPr lang="cs-CZ" sz="2400" dirty="0" smtClean="0"/>
              <a:t>Ty pak jdou do půdy -&gt; odkud je přijímají rostliny</a:t>
            </a:r>
            <a:endParaRPr lang="cs-CZ" sz="2400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2514600" y="116632"/>
            <a:ext cx="4114800" cy="100811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Dusík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08074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4600" y="188640"/>
            <a:ext cx="4114800" cy="864096"/>
          </a:xfrm>
        </p:spPr>
        <p:txBody>
          <a:bodyPr/>
          <a:lstStyle/>
          <a:p>
            <a:r>
              <a:rPr lang="cs-CZ" dirty="0" smtClean="0"/>
              <a:t>Koloběh dusíku v přírodě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430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2166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457200" y="1772816"/>
            <a:ext cx="8229600" cy="4323184"/>
          </a:xfrm>
        </p:spPr>
        <p:txBody>
          <a:bodyPr>
            <a:normAutofit fontScale="92500"/>
          </a:bodyPr>
          <a:lstStyle/>
          <a:p>
            <a:pPr marL="342900" indent="-342900" algn="l">
              <a:buFontTx/>
              <a:buChar char="-"/>
            </a:pPr>
            <a:r>
              <a:rPr lang="cs-CZ" sz="2400" dirty="0" smtClean="0"/>
              <a:t>V přírodě se volný dusík vyskytuje ve vzduchu – 78%</a:t>
            </a:r>
          </a:p>
          <a:p>
            <a:pPr marL="342900" indent="-342900" algn="l">
              <a:buFontTx/>
              <a:buChar char="-"/>
            </a:pPr>
            <a:r>
              <a:rPr lang="cs-CZ" sz="2400" dirty="0" smtClean="0"/>
              <a:t>Bobovité rostliny mají na kořenech hlízkovité bakterie, které zachytávají vzdušný dusík a dokáží ho převádět na sloučeniny využitelné rostlinami</a:t>
            </a:r>
          </a:p>
          <a:p>
            <a:pPr marL="342900" indent="-342900" algn="l">
              <a:buFontTx/>
              <a:buChar char="-"/>
            </a:pPr>
            <a:r>
              <a:rPr lang="cs-CZ" sz="2400" dirty="0" smtClean="0"/>
              <a:t>Vázaný se nachází v různých anorganických sloučeninách (amoniak,</a:t>
            </a:r>
          </a:p>
          <a:p>
            <a:pPr marL="342900" indent="-342900" algn="l">
              <a:buFontTx/>
              <a:buChar char="-"/>
            </a:pPr>
            <a:r>
              <a:rPr lang="cs-CZ" sz="2400" dirty="0"/>
              <a:t>k</a:t>
            </a:r>
            <a:r>
              <a:rPr lang="cs-CZ" sz="2400" dirty="0" smtClean="0"/>
              <a:t>yselina dusičná, dusičnany, dusitany aj.)</a:t>
            </a:r>
          </a:p>
          <a:p>
            <a:pPr marL="342900" indent="-342900" algn="l">
              <a:buFontTx/>
              <a:buChar char="-"/>
            </a:pPr>
            <a:r>
              <a:rPr lang="cs-CZ" sz="2400" dirty="0" smtClean="0"/>
              <a:t>Organické sloučeniny, které obsahují dusík jsou např. bílkoviny</a:t>
            </a:r>
          </a:p>
          <a:p>
            <a:pPr marL="342900" indent="-342900" algn="l">
              <a:buFontTx/>
              <a:buChar char="-"/>
            </a:pPr>
            <a:r>
              <a:rPr lang="cs-CZ" sz="2400" dirty="0" smtClean="0"/>
              <a:t>Pouze rostliny vytváří z anorganických látek např. dusičnanů látky </a:t>
            </a:r>
            <a:r>
              <a:rPr lang="cs-CZ" sz="2400" dirty="0" smtClean="0"/>
              <a:t>organické např</a:t>
            </a:r>
            <a:r>
              <a:rPr lang="cs-CZ" sz="2400" dirty="0" smtClean="0"/>
              <a:t>. bílkoviny</a:t>
            </a:r>
          </a:p>
          <a:p>
            <a:r>
              <a:rPr lang="cs-CZ" sz="2400" dirty="0" smtClean="0"/>
              <a:t>………………………………………………………………………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 dusíku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3499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0" indent="-457200" algn="l">
              <a:buAutoNum type="arabicParenR"/>
            </a:pPr>
            <a:r>
              <a:rPr lang="cs-CZ" sz="2800" dirty="0" smtClean="0"/>
              <a:t>Jaká je chemická značka dusíku</a:t>
            </a:r>
          </a:p>
          <a:p>
            <a:pPr marL="457200" indent="-457200" algn="l">
              <a:buAutoNum type="arabicParenR"/>
            </a:pPr>
            <a:r>
              <a:rPr lang="cs-CZ" sz="2800" dirty="0" smtClean="0"/>
              <a:t>Ve </a:t>
            </a:r>
            <a:r>
              <a:rPr lang="cs-CZ" sz="2800" dirty="0"/>
              <a:t>které skupině PSP se nachází </a:t>
            </a:r>
            <a:r>
              <a:rPr lang="cs-CZ" sz="2800" dirty="0" smtClean="0"/>
              <a:t>dusík? </a:t>
            </a:r>
            <a:endParaRPr lang="cs-CZ" sz="2800" dirty="0"/>
          </a:p>
          <a:p>
            <a:pPr marL="457200" indent="-457200" algn="l">
              <a:buAutoNum type="arabicParenR"/>
            </a:pPr>
            <a:r>
              <a:rPr lang="cs-CZ" sz="2800" dirty="0" smtClean="0"/>
              <a:t>Vyhledejte </a:t>
            </a:r>
            <a:r>
              <a:rPr lang="cs-CZ" sz="2800" dirty="0"/>
              <a:t>jeho protonové číslo, počet protonů a elektronů, počet valenčních elektronů</a:t>
            </a:r>
            <a:r>
              <a:rPr lang="cs-CZ" sz="2800" dirty="0" smtClean="0"/>
              <a:t>.</a:t>
            </a:r>
          </a:p>
          <a:p>
            <a:pPr marL="457200" indent="-457200" algn="l">
              <a:buAutoNum type="arabicParenR"/>
            </a:pPr>
            <a:r>
              <a:rPr lang="cs-CZ" sz="2800" dirty="0" smtClean="0"/>
              <a:t>Vyjmenuj základní vlastnosti dusíku:</a:t>
            </a:r>
          </a:p>
          <a:p>
            <a:pPr marL="457200" indent="-457200" algn="l">
              <a:buAutoNum type="arabicParenR"/>
            </a:pPr>
            <a:r>
              <a:rPr lang="cs-CZ" sz="2800" dirty="0" smtClean="0"/>
              <a:t>K čemu se dusík využívá?</a:t>
            </a:r>
          </a:p>
          <a:p>
            <a:pPr marL="457200" indent="-457200" algn="l">
              <a:buAutoNum type="arabicParenR"/>
            </a:pPr>
            <a:r>
              <a:rPr lang="cs-CZ" sz="2800" dirty="0" smtClean="0"/>
              <a:t>Zjednodušeně popiš oběh dusíku v přírodě.</a:t>
            </a:r>
          </a:p>
          <a:p>
            <a:pPr algn="l"/>
            <a:endParaRPr lang="cs-CZ" sz="2800" dirty="0" smtClean="0"/>
          </a:p>
          <a:p>
            <a:pPr marL="457200" indent="-457200" algn="l">
              <a:buAutoNum type="arabicParenR"/>
            </a:pPr>
            <a:endParaRPr lang="cs-CZ" sz="2800" dirty="0"/>
          </a:p>
          <a:p>
            <a:pPr marL="457200" indent="-457200" algn="l">
              <a:buAutoNum type="arabicParenR"/>
            </a:pPr>
            <a:endParaRPr lang="cs-CZ" dirty="0" smtClean="0"/>
          </a:p>
          <a:p>
            <a:pPr marL="457200" indent="-457200" algn="l">
              <a:buAutoNum type="arabicParenR"/>
            </a:pPr>
            <a:endParaRPr lang="cs-CZ" dirty="0"/>
          </a:p>
          <a:p>
            <a:pPr marL="457200" indent="-457200" algn="l">
              <a:buAutoNum type="arabicParenR"/>
            </a:pPr>
            <a:endParaRPr lang="cs-CZ" dirty="0" smtClean="0"/>
          </a:p>
          <a:p>
            <a:pPr marL="457200" indent="-457200" algn="l">
              <a:buAutoNum type="arabicParenR"/>
            </a:pPr>
            <a:endParaRPr lang="cs-CZ" dirty="0" smtClean="0"/>
          </a:p>
          <a:p>
            <a:pPr marL="457200" indent="-457200" algn="l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5393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57200" y="1340768"/>
            <a:ext cx="8229600" cy="5517232"/>
          </a:xfrm>
        </p:spPr>
        <p:txBody>
          <a:bodyPr>
            <a:noAutofit/>
          </a:bodyPr>
          <a:lstStyle/>
          <a:p>
            <a:pPr marL="457200" indent="-457200" algn="l">
              <a:buAutoNum type="arabicParenR"/>
            </a:pPr>
            <a:r>
              <a:rPr lang="cs-CZ" sz="2400" dirty="0" smtClean="0"/>
              <a:t>N – Nitrogenium</a:t>
            </a:r>
          </a:p>
          <a:p>
            <a:pPr marL="457200" indent="-457200" algn="l">
              <a:buFontTx/>
              <a:buAutoNum type="arabicParenR"/>
            </a:pPr>
            <a:r>
              <a:rPr lang="cs-CZ" sz="2400" dirty="0" smtClean="0"/>
              <a:t>V skupině V. A.</a:t>
            </a:r>
          </a:p>
          <a:p>
            <a:pPr marL="457200" indent="-457200" algn="l">
              <a:buFontTx/>
              <a:buAutoNum type="arabicParenR"/>
            </a:pPr>
            <a:r>
              <a:rPr lang="cs-CZ" sz="2400" dirty="0" smtClean="0"/>
              <a:t>Protonové číslo = 7, p</a:t>
            </a:r>
            <a:r>
              <a:rPr lang="cs-CZ" sz="2400" baseline="30000" dirty="0" smtClean="0"/>
              <a:t>+ </a:t>
            </a:r>
            <a:r>
              <a:rPr lang="cs-CZ" sz="2400" dirty="0" smtClean="0"/>
              <a:t>= 7, e</a:t>
            </a:r>
            <a:r>
              <a:rPr lang="cs-CZ" sz="2400" baseline="30000" dirty="0" smtClean="0"/>
              <a:t>- </a:t>
            </a:r>
            <a:r>
              <a:rPr lang="cs-CZ" sz="2400" dirty="0" smtClean="0"/>
              <a:t>= 7, počet valenčních elektronů = 5</a:t>
            </a:r>
          </a:p>
          <a:p>
            <a:pPr marL="457200" indent="-457200" algn="l">
              <a:buAutoNum type="arabicParenR"/>
            </a:pPr>
            <a:r>
              <a:rPr lang="cs-CZ" sz="2400" dirty="0" smtClean="0"/>
              <a:t>Bezbarvý plyn, který tvoří dvouatomové molekuly, neochotně reaguje.</a:t>
            </a:r>
          </a:p>
          <a:p>
            <a:pPr marL="457200" indent="-457200" algn="l">
              <a:buAutoNum type="arabicParenR"/>
            </a:pPr>
            <a:r>
              <a:rPr lang="cs-CZ" sz="2400" dirty="0" smtClean="0"/>
              <a:t>Výroba dusíkatých hnojiv, tvoří ochrannou atmosféru při skladování hořlavin, kapalný dusík se používá v chladících zařízeních. </a:t>
            </a:r>
          </a:p>
          <a:p>
            <a:pPr marL="457200" indent="-457200" algn="l">
              <a:buAutoNum type="arabicParenR"/>
            </a:pPr>
            <a:r>
              <a:rPr lang="cs-CZ" sz="2400" dirty="0" smtClean="0"/>
              <a:t>Živočichové přijímají bílkoviny obsahující dusík v potravě, část jich využijí ke stavbě těla a část jich v jednodušší formě vyloučí z těla ven do půdy a odtud je rozpuštěné ve vodě přijímají rostliny a tím se koloběh </a:t>
            </a:r>
            <a:r>
              <a:rPr lang="cs-CZ" sz="2400" dirty="0" smtClean="0"/>
              <a:t>dusíku v přírodě se uzavírá.</a:t>
            </a:r>
            <a:endParaRPr lang="cs-CZ" sz="2400" dirty="0" smtClean="0"/>
          </a:p>
          <a:p>
            <a:pPr algn="l"/>
            <a:r>
              <a:rPr lang="cs-CZ" sz="2400" dirty="0"/>
              <a:t> </a:t>
            </a:r>
            <a:r>
              <a:rPr lang="cs-CZ" sz="2400" dirty="0" smtClean="0"/>
              <a:t>      </a:t>
            </a:r>
            <a:endParaRPr lang="cs-CZ" sz="2400" dirty="0"/>
          </a:p>
          <a:p>
            <a:pPr algn="l"/>
            <a:endParaRPr lang="cs-CZ" sz="2400" dirty="0" smtClean="0"/>
          </a:p>
          <a:p>
            <a:pPr algn="l"/>
            <a:r>
              <a:rPr lang="cs-CZ" sz="2400" dirty="0"/>
              <a:t> </a:t>
            </a:r>
            <a:r>
              <a:rPr lang="cs-CZ" sz="2400" dirty="0" smtClean="0"/>
              <a:t>       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55776" y="260648"/>
            <a:ext cx="4114800" cy="936104"/>
          </a:xfrm>
        </p:spPr>
        <p:txBody>
          <a:bodyPr/>
          <a:lstStyle/>
          <a:p>
            <a:r>
              <a:rPr lang="cs-CZ" dirty="0" smtClean="0"/>
              <a:t>Odpovědi na otázky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418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www.h2ou.com/h2nitrogencycle.htm</a:t>
            </a:r>
            <a:endParaRPr lang="cs-CZ" dirty="0" smtClean="0"/>
          </a:p>
          <a:p>
            <a:r>
              <a:rPr lang="cs-CZ" dirty="0">
                <a:solidFill>
                  <a:schemeClr val="bg2">
                    <a:lumMod val="25000"/>
                    <a:lumOff val="75000"/>
                  </a:schemeClr>
                </a:solidFill>
              </a:rPr>
              <a:t>Josef Mach, Irena </a:t>
            </a:r>
            <a:r>
              <a:rPr lang="cs-CZ" dirty="0" err="1">
                <a:solidFill>
                  <a:schemeClr val="bg2">
                    <a:lumMod val="25000"/>
                    <a:lumOff val="75000"/>
                  </a:schemeClr>
                </a:solidFill>
              </a:rPr>
              <a:t>Plucková</a:t>
            </a:r>
            <a:r>
              <a:rPr lang="cs-CZ" dirty="0">
                <a:solidFill>
                  <a:schemeClr val="bg2">
                    <a:lumMod val="25000"/>
                    <a:lumOff val="75000"/>
                  </a:schemeClr>
                </a:solidFill>
              </a:rPr>
              <a:t>, Jiří </a:t>
            </a:r>
            <a:r>
              <a:rPr lang="cs-CZ" dirty="0" err="1">
                <a:solidFill>
                  <a:schemeClr val="bg2">
                    <a:lumMod val="25000"/>
                    <a:lumOff val="75000"/>
                  </a:schemeClr>
                </a:solidFill>
              </a:rPr>
              <a:t>Šibor</a:t>
            </a:r>
            <a:r>
              <a:rPr lang="cs-CZ" dirty="0">
                <a:solidFill>
                  <a:schemeClr val="bg2">
                    <a:lumMod val="25000"/>
                    <a:lumOff val="75000"/>
                  </a:schemeClr>
                </a:solidFill>
              </a:rPr>
              <a:t>: Chemie (Úvod do obecné a anorganické chemie), naklad. Nová škola</a:t>
            </a:r>
          </a:p>
          <a:p>
            <a:endParaRPr lang="cs-CZ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97366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Vlastní 2">
      <a:dk1>
        <a:srgbClr val="990033"/>
      </a:dk1>
      <a:lt1>
        <a:sysClr val="window" lastClr="FFFFFF"/>
      </a:lt1>
      <a:dk2>
        <a:srgbClr val="002060"/>
      </a:dk2>
      <a:lt2>
        <a:srgbClr val="B4DCFA"/>
      </a:lt2>
      <a:accent1>
        <a:srgbClr val="00B0F0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240</TotalTime>
  <Words>395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BlackTie</vt:lpstr>
      <vt:lpstr>Prezentace aplikace PowerPoint</vt:lpstr>
      <vt:lpstr>Dusík</vt:lpstr>
      <vt:lpstr>Dusík</vt:lpstr>
      <vt:lpstr>Koloběh dusíku v přírodě</vt:lpstr>
      <vt:lpstr>Výskyt dusíku</vt:lpstr>
      <vt:lpstr>Otázky:</vt:lpstr>
      <vt:lpstr>Odpovědi na otázky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Dusík</dc:title>
  <dc:creator>OEM</dc:creator>
  <cp:lastModifiedBy>OEM</cp:lastModifiedBy>
  <cp:revision>21</cp:revision>
  <dcterms:created xsi:type="dcterms:W3CDTF">2011-08-06T10:31:10Z</dcterms:created>
  <dcterms:modified xsi:type="dcterms:W3CDTF">2011-09-02T21:13:33Z</dcterms:modified>
</cp:coreProperties>
</file>