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65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2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E13375-B7C2-4DB1-99D1-E1C24E1BDBC9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C8007-094E-4E94-8A9A-5ACBF88D67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0407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34888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Zobrazení předmětů čočkami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2267744" y="4149080"/>
            <a:ext cx="4950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VY_32_INOVACE_54_Zobrazení předmětu čočkami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Paprsky význačných směrů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689412"/>
            <a:ext cx="1803826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1. Spojky</a:t>
            </a:r>
            <a:endParaRPr lang="cs-CZ" sz="2800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778297" y="2708920"/>
            <a:ext cx="144016" cy="144016"/>
            <a:chOff x="7164288" y="2276872"/>
            <a:chExt cx="144016" cy="144016"/>
          </a:xfrm>
        </p:grpSpPr>
        <p:cxnSp>
          <p:nvCxnSpPr>
            <p:cNvPr id="35" name="Přímá spojnice 34"/>
            <p:cNvCxnSpPr/>
            <p:nvPr/>
          </p:nvCxnSpPr>
          <p:spPr>
            <a:xfrm flipH="1">
              <a:off x="7164288" y="2276872"/>
              <a:ext cx="144016" cy="144016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nice 36"/>
            <p:cNvCxnSpPr/>
            <p:nvPr/>
          </p:nvCxnSpPr>
          <p:spPr>
            <a:xfrm>
              <a:off x="7164288" y="2276872"/>
              <a:ext cx="144016" cy="144016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Obdélník 39"/>
          <p:cNvSpPr/>
          <p:nvPr/>
        </p:nvSpPr>
        <p:spPr>
          <a:xfrm>
            <a:off x="4607476" y="658849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90513" indent="-290513"/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1.</a:t>
            </a:r>
            <a:r>
              <a:rPr lang="cs-CZ" sz="2800" b="1" dirty="0">
                <a:solidFill>
                  <a:srgbClr val="FFCC00"/>
                </a:solidFill>
                <a:cs typeface="Times New Roman" pitchFamily="18" charset="0"/>
              </a:rPr>
              <a:t> 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Paprsek procházející optickým st</a:t>
            </a:r>
            <a:r>
              <a:rPr lang="cs-CZ" sz="2800" b="1" dirty="0">
                <a:solidFill>
                  <a:srgbClr val="FFCC00"/>
                </a:solidFill>
              </a:rPr>
              <a:t>ř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edem </a:t>
            </a:r>
            <a:r>
              <a:rPr lang="cs-CZ" sz="2800" b="1" i="1" dirty="0">
                <a:solidFill>
                  <a:srgbClr val="FFCC00"/>
                </a:solidFill>
              </a:rPr>
              <a:t>O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800" b="1" dirty="0">
                <a:solidFill>
                  <a:srgbClr val="FFCC00"/>
                </a:solidFill>
              </a:rPr>
              <a:t>č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cs-CZ" sz="2800" b="1" dirty="0">
                <a:solidFill>
                  <a:srgbClr val="FFCC00"/>
                </a:solidFill>
              </a:rPr>
              <a:t>čky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800" b="1" dirty="0" smtClean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se neláme (nemění svůj směr)</a:t>
            </a:r>
            <a:r>
              <a:rPr lang="cs-CZ" sz="2800" b="1" dirty="0" smtClean="0">
                <a:solidFill>
                  <a:srgbClr val="FFCC00"/>
                </a:solidFill>
              </a:rPr>
              <a:t>.</a:t>
            </a:r>
            <a:endParaRPr lang="cs-CZ" sz="2800" b="1" dirty="0">
              <a:solidFill>
                <a:srgbClr val="FFCC00"/>
              </a:solidFill>
            </a:endParaRPr>
          </a:p>
        </p:txBody>
      </p:sp>
      <p:grpSp>
        <p:nvGrpSpPr>
          <p:cNvPr id="43" name="Skupina 42"/>
          <p:cNvGrpSpPr/>
          <p:nvPr/>
        </p:nvGrpSpPr>
        <p:grpSpPr>
          <a:xfrm>
            <a:off x="251520" y="2276872"/>
            <a:ext cx="5544616" cy="2952328"/>
            <a:chOff x="251520" y="2276872"/>
            <a:chExt cx="5544616" cy="2952328"/>
          </a:xfrm>
        </p:grpSpPr>
        <p:grpSp>
          <p:nvGrpSpPr>
            <p:cNvPr id="26" name="Skupina 25"/>
            <p:cNvGrpSpPr/>
            <p:nvPr/>
          </p:nvGrpSpPr>
          <p:grpSpPr>
            <a:xfrm>
              <a:off x="251520" y="2276872"/>
              <a:ext cx="5544616" cy="2952328"/>
              <a:chOff x="251520" y="2276872"/>
              <a:chExt cx="5544616" cy="2952328"/>
            </a:xfrm>
          </p:grpSpPr>
          <p:cxnSp>
            <p:nvCxnSpPr>
              <p:cNvPr id="5" name="Přímá spojnice se šipkou 4"/>
              <p:cNvCxnSpPr/>
              <p:nvPr/>
            </p:nvCxnSpPr>
            <p:spPr>
              <a:xfrm>
                <a:off x="2987824" y="2276872"/>
                <a:ext cx="0" cy="2952328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251520" y="3753036"/>
                <a:ext cx="5544616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nice 12"/>
              <p:cNvCxnSpPr/>
              <p:nvPr/>
            </p:nvCxnSpPr>
            <p:spPr>
              <a:xfrm>
                <a:off x="4644008" y="3652905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/>
              <p:cNvCxnSpPr/>
              <p:nvPr/>
            </p:nvCxnSpPr>
            <p:spPr>
              <a:xfrm>
                <a:off x="3815916" y="3640654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15"/>
              <p:cNvCxnSpPr/>
              <p:nvPr/>
            </p:nvCxnSpPr>
            <p:spPr>
              <a:xfrm>
                <a:off x="2123728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/>
              <p:nvPr/>
            </p:nvCxnSpPr>
            <p:spPr>
              <a:xfrm>
                <a:off x="1316480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ovéPole 21"/>
              <p:cNvSpPr txBox="1"/>
              <p:nvPr/>
            </p:nvSpPr>
            <p:spPr>
              <a:xfrm>
                <a:off x="1963777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</a:t>
                </a:r>
                <a:endParaRPr lang="cs-CZ" sz="2000" b="1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3655964" y="3944511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F´</a:t>
                </a:r>
                <a:endParaRPr lang="cs-CZ" sz="2000" b="1" dirty="0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1156529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</a:p>
            </p:txBody>
          </p:sp>
          <p:sp>
            <p:nvSpPr>
              <p:cNvPr id="25" name="TextovéPole 24"/>
              <p:cNvSpPr txBox="1"/>
              <p:nvPr/>
            </p:nvSpPr>
            <p:spPr>
              <a:xfrm>
                <a:off x="4438277" y="3933319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  <a:r>
                  <a:rPr lang="cs-CZ" sz="2000" b="1" dirty="0" smtClean="0"/>
                  <a:t>´</a:t>
                </a:r>
                <a:endParaRPr lang="cs-CZ" sz="2000" b="1" dirty="0"/>
              </a:p>
            </p:txBody>
          </p:sp>
        </p:grpSp>
        <p:sp>
          <p:nvSpPr>
            <p:cNvPr id="42" name="TextovéPole 41"/>
            <p:cNvSpPr txBox="1"/>
            <p:nvPr/>
          </p:nvSpPr>
          <p:spPr>
            <a:xfrm>
              <a:off x="2609528" y="3740882"/>
              <a:ext cx="3782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O</a:t>
              </a:r>
              <a:endParaRPr lang="cs-CZ" sz="2000" b="1" dirty="0"/>
            </a:p>
          </p:txBody>
        </p:sp>
      </p:grpSp>
      <p:cxnSp>
        <p:nvCxnSpPr>
          <p:cNvPr id="45" name="Přímá spojnice se šipkou 44"/>
          <p:cNvCxnSpPr/>
          <p:nvPr/>
        </p:nvCxnSpPr>
        <p:spPr>
          <a:xfrm>
            <a:off x="850305" y="2764065"/>
            <a:ext cx="4945831" cy="2321119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bdélník 48"/>
          <p:cNvSpPr/>
          <p:nvPr/>
        </p:nvSpPr>
        <p:spPr>
          <a:xfrm>
            <a:off x="4680270" y="2408691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90513" indent="-290513"/>
            <a:r>
              <a:rPr lang="cs-CZ" sz="2800" b="1" dirty="0">
                <a:solidFill>
                  <a:srgbClr val="FF0000"/>
                </a:solidFill>
              </a:rPr>
              <a:t>2. Paprsek dopadající rovnoběžně s optickou osou </a:t>
            </a:r>
            <a:r>
              <a:rPr lang="cs-CZ" sz="2800" b="1" dirty="0" smtClean="0">
                <a:solidFill>
                  <a:srgbClr val="FF0000"/>
                </a:solidFill>
              </a:rPr>
              <a:t>na čočku </a:t>
            </a:r>
            <a:r>
              <a:rPr lang="cs-CZ" sz="2800" b="1" dirty="0">
                <a:solidFill>
                  <a:srgbClr val="FF0000"/>
                </a:solidFill>
              </a:rPr>
              <a:t>se láme do obrazového ohniska F´.</a:t>
            </a:r>
          </a:p>
        </p:txBody>
      </p:sp>
      <p:cxnSp>
        <p:nvCxnSpPr>
          <p:cNvPr id="51" name="Přímá spojnice se šipkou 50"/>
          <p:cNvCxnSpPr/>
          <p:nvPr/>
        </p:nvCxnSpPr>
        <p:spPr>
          <a:xfrm>
            <a:off x="850305" y="2780928"/>
            <a:ext cx="2137519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/>
          <p:cNvCxnSpPr/>
          <p:nvPr/>
        </p:nvCxnSpPr>
        <p:spPr>
          <a:xfrm>
            <a:off x="2987824" y="2780928"/>
            <a:ext cx="2376264" cy="27363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bdélník 53"/>
          <p:cNvSpPr/>
          <p:nvPr/>
        </p:nvSpPr>
        <p:spPr>
          <a:xfrm>
            <a:off x="2952348" y="5902434"/>
            <a:ext cx="61916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0513" indent="-290513"/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3. Paprsek procházející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ohniskem F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se láme rovnoběžně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s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optickou osou.</a:t>
            </a:r>
          </a:p>
        </p:txBody>
      </p:sp>
      <p:cxnSp>
        <p:nvCxnSpPr>
          <p:cNvPr id="56" name="Přímá spojnice se šipkou 55"/>
          <p:cNvCxnSpPr/>
          <p:nvPr/>
        </p:nvCxnSpPr>
        <p:spPr>
          <a:xfrm>
            <a:off x="850305" y="2780928"/>
            <a:ext cx="2137519" cy="1656184"/>
          </a:xfrm>
          <a:prstGeom prst="straightConnector1">
            <a:avLst/>
          </a:prstGeom>
          <a:ln w="28575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/>
          <p:cNvCxnSpPr/>
          <p:nvPr/>
        </p:nvCxnSpPr>
        <p:spPr>
          <a:xfrm>
            <a:off x="2987824" y="4437377"/>
            <a:ext cx="2196244" cy="0"/>
          </a:xfrm>
          <a:prstGeom prst="straightConnector1">
            <a:avLst/>
          </a:prstGeom>
          <a:ln w="28575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ovéPole 59"/>
          <p:cNvSpPr txBox="1"/>
          <p:nvPr/>
        </p:nvSpPr>
        <p:spPr>
          <a:xfrm>
            <a:off x="5437257" y="4436804"/>
            <a:ext cx="717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C00"/>
                </a:solidFill>
              </a:rPr>
              <a:t>1.</a:t>
            </a:r>
            <a:endParaRPr lang="cs-CZ" sz="2800" b="1" dirty="0">
              <a:solidFill>
                <a:srgbClr val="FFCC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588630" y="4967590"/>
            <a:ext cx="717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2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207201" y="4071819"/>
            <a:ext cx="717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3.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88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0" grpId="0"/>
      <p:bldP spid="49" grpId="0"/>
      <p:bldP spid="54" grpId="0"/>
      <p:bldP spid="60" grpId="0"/>
      <p:bldP spid="61" grpId="0"/>
      <p:bldP spid="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95" y="1778190"/>
            <a:ext cx="563880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-2" y="-42962"/>
            <a:ext cx="2283679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2</a:t>
            </a:r>
            <a:r>
              <a:rPr lang="cs-CZ" sz="2800" dirty="0" smtClean="0"/>
              <a:t>. Rozptylky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4572000" y="59077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90513" indent="-290513"/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1.</a:t>
            </a:r>
            <a:r>
              <a:rPr lang="cs-CZ" sz="2800" b="1" dirty="0">
                <a:solidFill>
                  <a:srgbClr val="FFCC00"/>
                </a:solidFill>
                <a:cs typeface="Times New Roman" pitchFamily="18" charset="0"/>
              </a:rPr>
              <a:t> 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Paprsek procházející optickým st</a:t>
            </a:r>
            <a:r>
              <a:rPr lang="cs-CZ" sz="2800" b="1" dirty="0">
                <a:solidFill>
                  <a:srgbClr val="FFCC00"/>
                </a:solidFill>
              </a:rPr>
              <a:t>ř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edem </a:t>
            </a:r>
            <a:r>
              <a:rPr lang="cs-CZ" sz="2800" b="1" i="1" dirty="0">
                <a:solidFill>
                  <a:srgbClr val="FFCC00"/>
                </a:solidFill>
              </a:rPr>
              <a:t>O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800" b="1" dirty="0">
                <a:solidFill>
                  <a:srgbClr val="FFCC00"/>
                </a:solidFill>
              </a:rPr>
              <a:t>č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cs-CZ" sz="2800" b="1" dirty="0">
                <a:solidFill>
                  <a:srgbClr val="FFCC00"/>
                </a:solidFill>
              </a:rPr>
              <a:t>čky</a:t>
            </a:r>
            <a:r>
              <a:rPr lang="cs-CZ" sz="2800" b="1" dirty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800" b="1" dirty="0" smtClean="0">
                <a:solidFill>
                  <a:srgbClr val="FFCC00"/>
                </a:solidFill>
                <a:ea typeface="Arial Unicode MS" pitchFamily="34" charset="-128"/>
                <a:cs typeface="Arial Unicode MS" pitchFamily="34" charset="-128"/>
              </a:rPr>
              <a:t>se neláme (nemění svůj směr)</a:t>
            </a:r>
            <a:r>
              <a:rPr lang="cs-CZ" sz="2800" b="1" dirty="0" smtClean="0">
                <a:solidFill>
                  <a:srgbClr val="FFCC00"/>
                </a:solidFill>
              </a:rPr>
              <a:t>.</a:t>
            </a:r>
            <a:endParaRPr lang="cs-CZ" sz="2800" b="1" dirty="0">
              <a:solidFill>
                <a:srgbClr val="FFCC00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716381" y="2456893"/>
            <a:ext cx="4610436" cy="216831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364183" y="4175194"/>
            <a:ext cx="717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C00"/>
                </a:solidFill>
              </a:rPr>
              <a:t>1.</a:t>
            </a:r>
            <a:endParaRPr lang="cs-CZ" sz="2800" b="1" dirty="0">
              <a:solidFill>
                <a:srgbClr val="FFCC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572000" y="1874959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90513" indent="-290513"/>
            <a:r>
              <a:rPr lang="cs-CZ" sz="2800" b="1" dirty="0">
                <a:solidFill>
                  <a:srgbClr val="FF0000"/>
                </a:solidFill>
              </a:rPr>
              <a:t>2. Paprsek dopadající rovnoběžně s optickou osou </a:t>
            </a:r>
            <a:r>
              <a:rPr lang="cs-CZ" sz="2800" b="1" dirty="0" smtClean="0">
                <a:solidFill>
                  <a:srgbClr val="FF0000"/>
                </a:solidFill>
              </a:rPr>
              <a:t>na čočku </a:t>
            </a:r>
            <a:r>
              <a:rPr lang="cs-CZ" sz="2800" b="1" dirty="0">
                <a:solidFill>
                  <a:srgbClr val="FF0000"/>
                </a:solidFill>
              </a:rPr>
              <a:t>se </a:t>
            </a:r>
            <a:r>
              <a:rPr lang="cs-CZ" sz="2800" b="1" dirty="0" smtClean="0">
                <a:solidFill>
                  <a:srgbClr val="FF0000"/>
                </a:solidFill>
              </a:rPr>
              <a:t>láme, jako by vycházel z obrazového </a:t>
            </a:r>
            <a:r>
              <a:rPr lang="cs-CZ" sz="2800" b="1" dirty="0">
                <a:solidFill>
                  <a:srgbClr val="FF0000"/>
                </a:solidFill>
              </a:rPr>
              <a:t>ohniska F´.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716381" y="2456893"/>
            <a:ext cx="2137519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1979712" y="2456893"/>
            <a:ext cx="874188" cy="100775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853900" y="1556792"/>
            <a:ext cx="854003" cy="90010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2952348" y="5902434"/>
            <a:ext cx="61916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0513" indent="-290513"/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3. Paprsek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směřující do ohniska F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se láme rovnoběžně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s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optickou osou.</a:t>
            </a:r>
          </a:p>
        </p:txBody>
      </p:sp>
      <p:grpSp>
        <p:nvGrpSpPr>
          <p:cNvPr id="24" name="Skupina 23"/>
          <p:cNvGrpSpPr/>
          <p:nvPr/>
        </p:nvGrpSpPr>
        <p:grpSpPr>
          <a:xfrm>
            <a:off x="634281" y="2384885"/>
            <a:ext cx="144016" cy="144016"/>
            <a:chOff x="7164288" y="2276872"/>
            <a:chExt cx="144016" cy="144016"/>
          </a:xfrm>
        </p:grpSpPr>
        <p:cxnSp>
          <p:nvCxnSpPr>
            <p:cNvPr id="25" name="Přímá spojnice 24"/>
            <p:cNvCxnSpPr/>
            <p:nvPr/>
          </p:nvCxnSpPr>
          <p:spPr>
            <a:xfrm flipH="1">
              <a:off x="7164288" y="2276872"/>
              <a:ext cx="144016" cy="144016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7164288" y="2276872"/>
              <a:ext cx="144016" cy="144016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Přímá spojnice se šipkou 26"/>
          <p:cNvCxnSpPr/>
          <p:nvPr/>
        </p:nvCxnSpPr>
        <p:spPr>
          <a:xfrm>
            <a:off x="716380" y="2465544"/>
            <a:ext cx="2137520" cy="747432"/>
          </a:xfrm>
          <a:prstGeom prst="straightConnector1">
            <a:avLst/>
          </a:prstGeom>
          <a:ln w="28575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853900" y="3212976"/>
            <a:ext cx="781996" cy="251667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>
            <a:off x="2822464" y="3179024"/>
            <a:ext cx="2196244" cy="0"/>
          </a:xfrm>
          <a:prstGeom prst="straightConnector1">
            <a:avLst/>
          </a:prstGeom>
          <a:ln w="28575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1939140" y="3179024"/>
            <a:ext cx="914760" cy="0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6429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" grpId="0"/>
      <p:bldP spid="6" grpId="0"/>
      <p:bldP spid="7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2" y="-42962"/>
            <a:ext cx="860445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Procvičení – poznáš, který paprsek je zakreslen správně?</a:t>
            </a:r>
            <a:endParaRPr lang="cs-CZ" sz="28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170384" y="597938"/>
            <a:ext cx="5544616" cy="2952328"/>
            <a:chOff x="251520" y="2276872"/>
            <a:chExt cx="5544616" cy="2952328"/>
          </a:xfrm>
        </p:grpSpPr>
        <p:grpSp>
          <p:nvGrpSpPr>
            <p:cNvPr id="4" name="Skupina 3"/>
            <p:cNvGrpSpPr/>
            <p:nvPr/>
          </p:nvGrpSpPr>
          <p:grpSpPr>
            <a:xfrm>
              <a:off x="251520" y="2276872"/>
              <a:ext cx="5544616" cy="2952328"/>
              <a:chOff x="251520" y="2276872"/>
              <a:chExt cx="5544616" cy="2952328"/>
            </a:xfrm>
          </p:grpSpPr>
          <p:cxnSp>
            <p:nvCxnSpPr>
              <p:cNvPr id="6" name="Přímá spojnice se šipkou 5"/>
              <p:cNvCxnSpPr/>
              <p:nvPr/>
            </p:nvCxnSpPr>
            <p:spPr>
              <a:xfrm>
                <a:off x="2987824" y="2276872"/>
                <a:ext cx="0" cy="2952328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251520" y="3753036"/>
                <a:ext cx="5544616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/>
              <p:cNvCxnSpPr/>
              <p:nvPr/>
            </p:nvCxnSpPr>
            <p:spPr>
              <a:xfrm>
                <a:off x="4644008" y="3652905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3815916" y="3640654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2123728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10"/>
              <p:cNvCxnSpPr/>
              <p:nvPr/>
            </p:nvCxnSpPr>
            <p:spPr>
              <a:xfrm>
                <a:off x="1316480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ovéPole 11"/>
              <p:cNvSpPr txBox="1"/>
              <p:nvPr/>
            </p:nvSpPr>
            <p:spPr>
              <a:xfrm>
                <a:off x="1963777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</a:t>
                </a:r>
                <a:endParaRPr lang="cs-CZ" sz="2000" b="1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3655964" y="3944511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F´</a:t>
                </a:r>
                <a:endParaRPr lang="cs-CZ" sz="2000" b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156529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4438277" y="3933319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  <a:r>
                  <a:rPr lang="cs-CZ" sz="2000" b="1" dirty="0" smtClean="0"/>
                  <a:t>´</a:t>
                </a:r>
                <a:endParaRPr lang="cs-CZ" sz="2000" b="1" dirty="0"/>
              </a:p>
            </p:txBody>
          </p:sp>
        </p:grpSp>
        <p:sp>
          <p:nvSpPr>
            <p:cNvPr id="5" name="TextovéPole 4"/>
            <p:cNvSpPr txBox="1"/>
            <p:nvPr/>
          </p:nvSpPr>
          <p:spPr>
            <a:xfrm>
              <a:off x="2609528" y="3740882"/>
              <a:ext cx="3782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O</a:t>
              </a:r>
              <a:endParaRPr lang="cs-CZ" sz="2000" b="1" dirty="0"/>
            </a:p>
          </p:txBody>
        </p:sp>
      </p:grpSp>
      <p:cxnSp>
        <p:nvCxnSpPr>
          <p:cNvPr id="17" name="Přímá spojnice se šipkou 16"/>
          <p:cNvCxnSpPr/>
          <p:nvPr/>
        </p:nvCxnSpPr>
        <p:spPr>
          <a:xfrm>
            <a:off x="899592" y="1412776"/>
            <a:ext cx="2007096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834032" y="1433945"/>
            <a:ext cx="2007096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4814868" y="951111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1.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20" name="Přímá spojnice se šipkou 19"/>
          <p:cNvCxnSpPr/>
          <p:nvPr/>
        </p:nvCxnSpPr>
        <p:spPr>
          <a:xfrm>
            <a:off x="2906688" y="1412776"/>
            <a:ext cx="2160208" cy="1656184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4814868" y="246563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</a:rPr>
              <a:t>2</a:t>
            </a:r>
            <a:r>
              <a:rPr lang="cs-CZ" sz="2400" b="1" dirty="0" smtClean="0">
                <a:solidFill>
                  <a:srgbClr val="00B050"/>
                </a:solidFill>
              </a:rPr>
              <a:t>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25" name="Přímá spojnice 24"/>
          <p:cNvCxnSpPr/>
          <p:nvPr/>
        </p:nvCxnSpPr>
        <p:spPr>
          <a:xfrm flipV="1">
            <a:off x="2042592" y="1412776"/>
            <a:ext cx="864096" cy="649172"/>
          </a:xfrm>
          <a:prstGeom prst="line">
            <a:avLst/>
          </a:prstGeom>
          <a:ln w="2857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2932222" y="691428"/>
            <a:ext cx="1054570" cy="72008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003120" y="460595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3.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32" name="Přímá spojnice se šipkou 31"/>
          <p:cNvCxnSpPr>
            <a:endCxn id="23" idx="3"/>
          </p:cNvCxnSpPr>
          <p:nvPr/>
        </p:nvCxnSpPr>
        <p:spPr>
          <a:xfrm flipH="1">
            <a:off x="5318924" y="2696464"/>
            <a:ext cx="909260" cy="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6242474" y="245444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Správně!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72" y="3635991"/>
            <a:ext cx="563880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5" name="Přímá spojnice se šipkou 34"/>
          <p:cNvCxnSpPr/>
          <p:nvPr/>
        </p:nvCxnSpPr>
        <p:spPr>
          <a:xfrm>
            <a:off x="1075393" y="4365104"/>
            <a:ext cx="1867299" cy="648072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2906688" y="5013176"/>
            <a:ext cx="828092" cy="288032"/>
          </a:xfrm>
          <a:prstGeom prst="line">
            <a:avLst/>
          </a:prstGeom>
          <a:ln w="2857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2063797" y="5013176"/>
            <a:ext cx="842891" cy="269195"/>
          </a:xfrm>
          <a:prstGeom prst="line">
            <a:avLst/>
          </a:prstGeom>
          <a:ln w="2857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/>
          <p:nvPr/>
        </p:nvCxnSpPr>
        <p:spPr>
          <a:xfrm flipV="1">
            <a:off x="2873956" y="4437112"/>
            <a:ext cx="1770434" cy="576064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4644390" y="3975447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1.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50" name="Přímá spojnice se šipkou 49"/>
          <p:cNvCxnSpPr/>
          <p:nvPr/>
        </p:nvCxnSpPr>
        <p:spPr>
          <a:xfrm>
            <a:off x="2906688" y="5013176"/>
            <a:ext cx="1867299" cy="648072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ovéPole 50"/>
          <p:cNvSpPr txBox="1"/>
          <p:nvPr/>
        </p:nvSpPr>
        <p:spPr>
          <a:xfrm>
            <a:off x="4749932" y="5301208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</a:rPr>
              <a:t>2</a:t>
            </a:r>
            <a:r>
              <a:rPr lang="cs-CZ" sz="2400" b="1" dirty="0" smtClean="0">
                <a:solidFill>
                  <a:srgbClr val="00B050"/>
                </a:solidFill>
              </a:rPr>
              <a:t>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52" name="Přímá spojnice se šipkou 51"/>
          <p:cNvCxnSpPr/>
          <p:nvPr/>
        </p:nvCxnSpPr>
        <p:spPr>
          <a:xfrm>
            <a:off x="2932222" y="5013176"/>
            <a:ext cx="1867299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4790751" y="4686108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3.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55" name="Přímá spojnice se šipkou 54"/>
          <p:cNvCxnSpPr/>
          <p:nvPr/>
        </p:nvCxnSpPr>
        <p:spPr>
          <a:xfrm flipH="1">
            <a:off x="5161307" y="4923616"/>
            <a:ext cx="909260" cy="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6084857" y="468159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Správně!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33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/>
      <p:bldP spid="23" grpId="0"/>
      <p:bldP spid="30" grpId="0"/>
      <p:bldP spid="33" grpId="0"/>
      <p:bldP spid="33" grpId="1"/>
      <p:bldP spid="49" grpId="0"/>
      <p:bldP spid="51" grpId="0"/>
      <p:bldP spid="54" grpId="0"/>
      <p:bldP spid="56" grpId="0"/>
      <p:bldP spid="5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Konstrukce obrazů vytvořených čočkami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689412"/>
            <a:ext cx="1803826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1. Spojky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1340768"/>
            <a:ext cx="6516216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a) Předmět se nachází za středem křivosti S</a:t>
            </a:r>
            <a:endParaRPr lang="cs-CZ" sz="28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251520" y="2264717"/>
            <a:ext cx="5544616" cy="2952328"/>
            <a:chOff x="251520" y="2276872"/>
            <a:chExt cx="5544616" cy="2952328"/>
          </a:xfrm>
        </p:grpSpPr>
        <p:grpSp>
          <p:nvGrpSpPr>
            <p:cNvPr id="6" name="Skupina 5"/>
            <p:cNvGrpSpPr/>
            <p:nvPr/>
          </p:nvGrpSpPr>
          <p:grpSpPr>
            <a:xfrm>
              <a:off x="251520" y="2276872"/>
              <a:ext cx="5544616" cy="2952328"/>
              <a:chOff x="251520" y="2276872"/>
              <a:chExt cx="5544616" cy="2952328"/>
            </a:xfrm>
          </p:grpSpPr>
          <p:cxnSp>
            <p:nvCxnSpPr>
              <p:cNvPr id="8" name="Přímá spojnice se šipkou 7"/>
              <p:cNvCxnSpPr/>
              <p:nvPr/>
            </p:nvCxnSpPr>
            <p:spPr>
              <a:xfrm>
                <a:off x="2987824" y="2276872"/>
                <a:ext cx="0" cy="2952328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251520" y="3753036"/>
                <a:ext cx="5544616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4644008" y="3652905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10"/>
              <p:cNvCxnSpPr/>
              <p:nvPr/>
            </p:nvCxnSpPr>
            <p:spPr>
              <a:xfrm>
                <a:off x="3815916" y="3640654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nice 11"/>
              <p:cNvCxnSpPr/>
              <p:nvPr/>
            </p:nvCxnSpPr>
            <p:spPr>
              <a:xfrm>
                <a:off x="2123728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nice 12"/>
              <p:cNvCxnSpPr/>
              <p:nvPr/>
            </p:nvCxnSpPr>
            <p:spPr>
              <a:xfrm>
                <a:off x="1316480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TextovéPole 13"/>
              <p:cNvSpPr txBox="1"/>
              <p:nvPr/>
            </p:nvSpPr>
            <p:spPr>
              <a:xfrm>
                <a:off x="1963777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</a:t>
                </a:r>
                <a:endParaRPr lang="cs-CZ" sz="2000" b="1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3655964" y="3944511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F´</a:t>
                </a:r>
                <a:endParaRPr lang="cs-CZ" sz="2000" b="1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1156529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4438277" y="3933319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  <a:r>
                  <a:rPr lang="cs-CZ" sz="2000" b="1" dirty="0" smtClean="0"/>
                  <a:t>´</a:t>
                </a:r>
                <a:endParaRPr lang="cs-CZ" sz="2000" b="1" dirty="0"/>
              </a:p>
            </p:txBody>
          </p:sp>
        </p:grpSp>
        <p:sp>
          <p:nvSpPr>
            <p:cNvPr id="7" name="TextovéPole 6"/>
            <p:cNvSpPr txBox="1"/>
            <p:nvPr/>
          </p:nvSpPr>
          <p:spPr>
            <a:xfrm>
              <a:off x="2609528" y="3740882"/>
              <a:ext cx="3782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O</a:t>
              </a:r>
              <a:endParaRPr lang="cs-CZ" sz="2000" b="1" dirty="0"/>
            </a:p>
          </p:txBody>
        </p:sp>
      </p:grpSp>
      <p:sp>
        <p:nvSpPr>
          <p:cNvPr id="18" name="Šipka nahoru 17"/>
          <p:cNvSpPr/>
          <p:nvPr/>
        </p:nvSpPr>
        <p:spPr>
          <a:xfrm>
            <a:off x="793901" y="2708920"/>
            <a:ext cx="216024" cy="1051473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901913" y="2700515"/>
            <a:ext cx="4462175" cy="2312661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901913" y="2698613"/>
            <a:ext cx="2137519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3013015" y="2698613"/>
            <a:ext cx="2063041" cy="274661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Šipka nahoru 25"/>
          <p:cNvSpPr/>
          <p:nvPr/>
        </p:nvSpPr>
        <p:spPr>
          <a:xfrm rot="10800000">
            <a:off x="4240400" y="3740881"/>
            <a:ext cx="197875" cy="741823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 Box 35"/>
          <p:cNvSpPr txBox="1">
            <a:spLocks noChangeArrowheads="1"/>
          </p:cNvSpPr>
          <p:nvPr/>
        </p:nvSpPr>
        <p:spPr bwMode="auto">
          <a:xfrm>
            <a:off x="5796136" y="2201863"/>
            <a:ext cx="2911695" cy="18158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cs-CZ" sz="2800" b="1" dirty="0" smtClean="0"/>
              <a:t>Obraz je: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- </a:t>
            </a:r>
            <a:r>
              <a:rPr lang="cs-CZ" sz="2800" dirty="0">
                <a:solidFill>
                  <a:srgbClr val="FF0000"/>
                </a:solidFill>
              </a:rPr>
              <a:t>skutečný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      </a:t>
            </a:r>
            <a:r>
              <a:rPr lang="cs-CZ" sz="2800" dirty="0" smtClean="0">
                <a:solidFill>
                  <a:srgbClr val="FF0000"/>
                </a:solidFill>
              </a:rPr>
              <a:t> 	- </a:t>
            </a:r>
            <a:r>
              <a:rPr lang="cs-CZ" sz="2800" dirty="0">
                <a:solidFill>
                  <a:srgbClr val="FF0000"/>
                </a:solidFill>
              </a:rPr>
              <a:t>převrácený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        </a:t>
            </a:r>
            <a:r>
              <a:rPr lang="cs-CZ" sz="2800" dirty="0" smtClean="0">
                <a:solidFill>
                  <a:srgbClr val="FF0000"/>
                </a:solidFill>
              </a:rPr>
              <a:t>	- </a:t>
            </a:r>
            <a:r>
              <a:rPr lang="cs-CZ" sz="2800" dirty="0">
                <a:solidFill>
                  <a:srgbClr val="FF0000"/>
                </a:solidFill>
              </a:rPr>
              <a:t>zmenšený</a:t>
            </a:r>
          </a:p>
        </p:txBody>
      </p:sp>
    </p:spTree>
    <p:extLst>
      <p:ext uri="{BB962C8B-B14F-4D97-AF65-F5344CB8AC3E}">
        <p14:creationId xmlns:p14="http://schemas.microsoft.com/office/powerpoint/2010/main" val="3103489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8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6516216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b</a:t>
            </a:r>
            <a:r>
              <a:rPr lang="cs-CZ" sz="2800" dirty="0" smtClean="0"/>
              <a:t>) Předmět se nachází ve středu křivosti S</a:t>
            </a:r>
            <a:endParaRPr lang="cs-CZ" sz="28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251520" y="2264717"/>
            <a:ext cx="5544616" cy="2952328"/>
            <a:chOff x="251520" y="2276872"/>
            <a:chExt cx="5544616" cy="2952328"/>
          </a:xfrm>
        </p:grpSpPr>
        <p:grpSp>
          <p:nvGrpSpPr>
            <p:cNvPr id="4" name="Skupina 3"/>
            <p:cNvGrpSpPr/>
            <p:nvPr/>
          </p:nvGrpSpPr>
          <p:grpSpPr>
            <a:xfrm>
              <a:off x="251520" y="2276872"/>
              <a:ext cx="5544616" cy="2952328"/>
              <a:chOff x="251520" y="2276872"/>
              <a:chExt cx="5544616" cy="2952328"/>
            </a:xfrm>
          </p:grpSpPr>
          <p:cxnSp>
            <p:nvCxnSpPr>
              <p:cNvPr id="6" name="Přímá spojnice se šipkou 5"/>
              <p:cNvCxnSpPr/>
              <p:nvPr/>
            </p:nvCxnSpPr>
            <p:spPr>
              <a:xfrm>
                <a:off x="2987824" y="2276872"/>
                <a:ext cx="0" cy="2952328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251520" y="3753036"/>
                <a:ext cx="5544616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/>
              <p:cNvCxnSpPr/>
              <p:nvPr/>
            </p:nvCxnSpPr>
            <p:spPr>
              <a:xfrm>
                <a:off x="4644008" y="3652905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3815916" y="3640654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2123728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10"/>
              <p:cNvCxnSpPr/>
              <p:nvPr/>
            </p:nvCxnSpPr>
            <p:spPr>
              <a:xfrm>
                <a:off x="1316480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ovéPole 11"/>
              <p:cNvSpPr txBox="1"/>
              <p:nvPr/>
            </p:nvSpPr>
            <p:spPr>
              <a:xfrm>
                <a:off x="1963777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</a:t>
                </a:r>
                <a:endParaRPr lang="cs-CZ" sz="2000" b="1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3655964" y="3944511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F´</a:t>
                </a:r>
                <a:endParaRPr lang="cs-CZ" sz="2000" b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156529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4438277" y="3933319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  <a:r>
                  <a:rPr lang="cs-CZ" sz="2000" b="1" dirty="0" smtClean="0"/>
                  <a:t>´</a:t>
                </a:r>
                <a:endParaRPr lang="cs-CZ" sz="2000" b="1" dirty="0"/>
              </a:p>
            </p:txBody>
          </p:sp>
        </p:grpSp>
        <p:sp>
          <p:nvSpPr>
            <p:cNvPr id="5" name="TextovéPole 4"/>
            <p:cNvSpPr txBox="1"/>
            <p:nvPr/>
          </p:nvSpPr>
          <p:spPr>
            <a:xfrm>
              <a:off x="2609528" y="3740882"/>
              <a:ext cx="3782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O</a:t>
              </a:r>
              <a:endParaRPr lang="cs-CZ" sz="2000" b="1" dirty="0"/>
            </a:p>
          </p:txBody>
        </p:sp>
      </p:grpSp>
      <p:sp>
        <p:nvSpPr>
          <p:cNvPr id="16" name="Šipka nahoru 15"/>
          <p:cNvSpPr/>
          <p:nvPr/>
        </p:nvSpPr>
        <p:spPr>
          <a:xfrm>
            <a:off x="1208468" y="2710672"/>
            <a:ext cx="216024" cy="1018608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1316480" y="2710671"/>
            <a:ext cx="1647559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3013015" y="2721042"/>
            <a:ext cx="2063041" cy="265217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1312468" y="2721042"/>
            <a:ext cx="4411660" cy="279619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Šipka nahoru 28"/>
          <p:cNvSpPr/>
          <p:nvPr/>
        </p:nvSpPr>
        <p:spPr>
          <a:xfrm flipV="1">
            <a:off x="4535996" y="3740880"/>
            <a:ext cx="216024" cy="1039871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5813284" y="1124744"/>
            <a:ext cx="3010568" cy="18158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cs-CZ" sz="2800" b="1" dirty="0" smtClean="0"/>
              <a:t>Obraz je: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- </a:t>
            </a:r>
            <a:r>
              <a:rPr lang="cs-CZ" sz="2800" dirty="0">
                <a:solidFill>
                  <a:srgbClr val="FF0000"/>
                </a:solidFill>
              </a:rPr>
              <a:t>skutečný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      </a:t>
            </a:r>
            <a:r>
              <a:rPr lang="cs-CZ" sz="2800" dirty="0" smtClean="0">
                <a:solidFill>
                  <a:srgbClr val="FF0000"/>
                </a:solidFill>
              </a:rPr>
              <a:t>	- </a:t>
            </a:r>
            <a:r>
              <a:rPr lang="cs-CZ" sz="2800" dirty="0">
                <a:solidFill>
                  <a:srgbClr val="FF0000"/>
                </a:solidFill>
              </a:rPr>
              <a:t>převrácený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        </a:t>
            </a:r>
            <a:r>
              <a:rPr lang="cs-CZ" sz="2800" dirty="0" smtClean="0">
                <a:solidFill>
                  <a:srgbClr val="FF0000"/>
                </a:solidFill>
              </a:rPr>
              <a:t>	- </a:t>
            </a:r>
            <a:r>
              <a:rPr lang="cs-CZ" sz="2800" dirty="0">
                <a:solidFill>
                  <a:srgbClr val="FF0000"/>
                </a:solidFill>
              </a:rPr>
              <a:t>stejně velký</a:t>
            </a:r>
          </a:p>
        </p:txBody>
      </p:sp>
    </p:spTree>
    <p:extLst>
      <p:ext uri="{BB962C8B-B14F-4D97-AF65-F5344CB8AC3E}">
        <p14:creationId xmlns:p14="http://schemas.microsoft.com/office/powerpoint/2010/main" val="214489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c) Předmět se nachází mezi středem křivosti S a ohniskem F</a:t>
            </a:r>
            <a:endParaRPr lang="cs-CZ" sz="28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251520" y="2264717"/>
            <a:ext cx="5544616" cy="2952328"/>
            <a:chOff x="251520" y="2276872"/>
            <a:chExt cx="5544616" cy="2952328"/>
          </a:xfrm>
        </p:grpSpPr>
        <p:grpSp>
          <p:nvGrpSpPr>
            <p:cNvPr id="4" name="Skupina 3"/>
            <p:cNvGrpSpPr/>
            <p:nvPr/>
          </p:nvGrpSpPr>
          <p:grpSpPr>
            <a:xfrm>
              <a:off x="251520" y="2276872"/>
              <a:ext cx="5544616" cy="2952328"/>
              <a:chOff x="251520" y="2276872"/>
              <a:chExt cx="5544616" cy="2952328"/>
            </a:xfrm>
          </p:grpSpPr>
          <p:cxnSp>
            <p:nvCxnSpPr>
              <p:cNvPr id="6" name="Přímá spojnice se šipkou 5"/>
              <p:cNvCxnSpPr/>
              <p:nvPr/>
            </p:nvCxnSpPr>
            <p:spPr>
              <a:xfrm>
                <a:off x="2987824" y="2276872"/>
                <a:ext cx="0" cy="2952328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251520" y="3753036"/>
                <a:ext cx="5544616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/>
              <p:cNvCxnSpPr/>
              <p:nvPr/>
            </p:nvCxnSpPr>
            <p:spPr>
              <a:xfrm>
                <a:off x="4644008" y="3652905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3815916" y="3640654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2123728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10"/>
              <p:cNvCxnSpPr/>
              <p:nvPr/>
            </p:nvCxnSpPr>
            <p:spPr>
              <a:xfrm>
                <a:off x="1316480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ovéPole 11"/>
              <p:cNvSpPr txBox="1"/>
              <p:nvPr/>
            </p:nvSpPr>
            <p:spPr>
              <a:xfrm>
                <a:off x="1963777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</a:t>
                </a:r>
                <a:endParaRPr lang="cs-CZ" sz="2000" b="1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3655964" y="3944511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F´</a:t>
                </a:r>
                <a:endParaRPr lang="cs-CZ" sz="2000" b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156529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4438277" y="3933319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  <a:r>
                  <a:rPr lang="cs-CZ" sz="2000" b="1" dirty="0" smtClean="0"/>
                  <a:t>´</a:t>
                </a:r>
                <a:endParaRPr lang="cs-CZ" sz="2000" b="1" dirty="0"/>
              </a:p>
            </p:txBody>
          </p:sp>
        </p:grpSp>
        <p:sp>
          <p:nvSpPr>
            <p:cNvPr id="5" name="TextovéPole 4"/>
            <p:cNvSpPr txBox="1"/>
            <p:nvPr/>
          </p:nvSpPr>
          <p:spPr>
            <a:xfrm>
              <a:off x="2609528" y="3740882"/>
              <a:ext cx="3782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O</a:t>
              </a:r>
              <a:endParaRPr lang="cs-CZ" sz="2000" b="1" dirty="0"/>
            </a:p>
          </p:txBody>
        </p:sp>
      </p:grpSp>
      <p:sp>
        <p:nvSpPr>
          <p:cNvPr id="16" name="Šipka nahoru 15"/>
          <p:cNvSpPr/>
          <p:nvPr/>
        </p:nvSpPr>
        <p:spPr>
          <a:xfrm flipV="1">
            <a:off x="5292080" y="3740881"/>
            <a:ext cx="288032" cy="2107744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1727684" y="2687138"/>
            <a:ext cx="1296144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987824" y="2687138"/>
            <a:ext cx="2736304" cy="355017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1727684" y="2687138"/>
            <a:ext cx="3996444" cy="3406158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Šipka nahoru 28"/>
          <p:cNvSpPr/>
          <p:nvPr/>
        </p:nvSpPr>
        <p:spPr>
          <a:xfrm>
            <a:off x="1619672" y="2666609"/>
            <a:ext cx="216024" cy="1074272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 Box 52"/>
          <p:cNvSpPr txBox="1">
            <a:spLocks noChangeArrowheads="1"/>
          </p:cNvSpPr>
          <p:nvPr/>
        </p:nvSpPr>
        <p:spPr bwMode="auto">
          <a:xfrm>
            <a:off x="5813284" y="1124744"/>
            <a:ext cx="3010568" cy="18158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cs-CZ" sz="2800" b="1" dirty="0" smtClean="0"/>
              <a:t>Obraz je: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- </a:t>
            </a:r>
            <a:r>
              <a:rPr lang="cs-CZ" sz="2800" dirty="0">
                <a:solidFill>
                  <a:srgbClr val="FF0000"/>
                </a:solidFill>
              </a:rPr>
              <a:t>skutečný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      </a:t>
            </a:r>
            <a:r>
              <a:rPr lang="cs-CZ" sz="2800" dirty="0" smtClean="0">
                <a:solidFill>
                  <a:srgbClr val="FF0000"/>
                </a:solidFill>
              </a:rPr>
              <a:t>	- </a:t>
            </a:r>
            <a:r>
              <a:rPr lang="cs-CZ" sz="2800" dirty="0">
                <a:solidFill>
                  <a:srgbClr val="FF0000"/>
                </a:solidFill>
              </a:rPr>
              <a:t>převrácený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        </a:t>
            </a:r>
            <a:r>
              <a:rPr lang="cs-CZ" sz="2800" dirty="0" smtClean="0">
                <a:solidFill>
                  <a:srgbClr val="FF0000"/>
                </a:solidFill>
              </a:rPr>
              <a:t>	- zvětšený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38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51520" y="2264717"/>
            <a:ext cx="5544616" cy="2952328"/>
            <a:chOff x="251520" y="2276872"/>
            <a:chExt cx="5544616" cy="2952328"/>
          </a:xfrm>
        </p:grpSpPr>
        <p:grpSp>
          <p:nvGrpSpPr>
            <p:cNvPr id="3" name="Skupina 2"/>
            <p:cNvGrpSpPr/>
            <p:nvPr/>
          </p:nvGrpSpPr>
          <p:grpSpPr>
            <a:xfrm>
              <a:off x="251520" y="2276872"/>
              <a:ext cx="5544616" cy="2952328"/>
              <a:chOff x="251520" y="2276872"/>
              <a:chExt cx="5544616" cy="2952328"/>
            </a:xfrm>
          </p:grpSpPr>
          <p:cxnSp>
            <p:nvCxnSpPr>
              <p:cNvPr id="5" name="Přímá spojnice se šipkou 4"/>
              <p:cNvCxnSpPr/>
              <p:nvPr/>
            </p:nvCxnSpPr>
            <p:spPr>
              <a:xfrm>
                <a:off x="2987824" y="2276872"/>
                <a:ext cx="0" cy="2952328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Přímá spojnice 5"/>
              <p:cNvCxnSpPr/>
              <p:nvPr/>
            </p:nvCxnSpPr>
            <p:spPr>
              <a:xfrm>
                <a:off x="251520" y="3753036"/>
                <a:ext cx="5544616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4644008" y="3652905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/>
              <p:cNvCxnSpPr/>
              <p:nvPr/>
            </p:nvCxnSpPr>
            <p:spPr>
              <a:xfrm>
                <a:off x="3815916" y="3640654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2123728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1316480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ovéPole 10"/>
              <p:cNvSpPr txBox="1"/>
              <p:nvPr/>
            </p:nvSpPr>
            <p:spPr>
              <a:xfrm>
                <a:off x="1963777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</a:t>
                </a:r>
                <a:endParaRPr lang="cs-CZ" sz="2000" b="1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3655964" y="3944511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F´</a:t>
                </a:r>
                <a:endParaRPr lang="cs-CZ" sz="2000" b="1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1156529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4438277" y="3933319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  <a:r>
                  <a:rPr lang="cs-CZ" sz="2000" b="1" dirty="0" smtClean="0"/>
                  <a:t>´</a:t>
                </a:r>
                <a:endParaRPr lang="cs-CZ" sz="2000" b="1" dirty="0"/>
              </a:p>
            </p:txBody>
          </p:sp>
        </p:grpSp>
        <p:sp>
          <p:nvSpPr>
            <p:cNvPr id="4" name="TextovéPole 3"/>
            <p:cNvSpPr txBox="1"/>
            <p:nvPr/>
          </p:nvSpPr>
          <p:spPr>
            <a:xfrm>
              <a:off x="2609528" y="3740882"/>
              <a:ext cx="3782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O</a:t>
              </a:r>
              <a:endParaRPr lang="cs-CZ" sz="2000" b="1" dirty="0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0" y="0"/>
            <a:ext cx="5292080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d) Předmět se nachází v ohnisku F </a:t>
            </a:r>
            <a:endParaRPr lang="cs-CZ" sz="2800" dirty="0"/>
          </a:p>
        </p:txBody>
      </p:sp>
      <p:sp>
        <p:nvSpPr>
          <p:cNvPr id="16" name="Šipka nahoru 15"/>
          <p:cNvSpPr/>
          <p:nvPr/>
        </p:nvSpPr>
        <p:spPr>
          <a:xfrm>
            <a:off x="2015716" y="2703268"/>
            <a:ext cx="216024" cy="1051473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2123728" y="2692514"/>
            <a:ext cx="86409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987824" y="2692514"/>
            <a:ext cx="2160240" cy="265217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2123728" y="2696123"/>
            <a:ext cx="2160240" cy="2677093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52"/>
          <p:cNvSpPr txBox="1">
            <a:spLocks noChangeArrowheads="1"/>
          </p:cNvSpPr>
          <p:nvPr/>
        </p:nvSpPr>
        <p:spPr bwMode="auto">
          <a:xfrm>
            <a:off x="5813284" y="1124744"/>
            <a:ext cx="3149324" cy="95410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cs-CZ" sz="2800" b="1" dirty="0" smtClean="0"/>
              <a:t>Obraz je: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- v nekonečnu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284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e</a:t>
            </a:r>
            <a:r>
              <a:rPr lang="cs-CZ" sz="2800" dirty="0" smtClean="0"/>
              <a:t>) Předmět se nachází mezi ohniskem F a optickým středem O </a:t>
            </a:r>
            <a:endParaRPr lang="cs-CZ" sz="28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251520" y="2264717"/>
            <a:ext cx="5544616" cy="2952328"/>
            <a:chOff x="251520" y="2276872"/>
            <a:chExt cx="5544616" cy="2952328"/>
          </a:xfrm>
        </p:grpSpPr>
        <p:grpSp>
          <p:nvGrpSpPr>
            <p:cNvPr id="4" name="Skupina 3"/>
            <p:cNvGrpSpPr/>
            <p:nvPr/>
          </p:nvGrpSpPr>
          <p:grpSpPr>
            <a:xfrm>
              <a:off x="251520" y="2276872"/>
              <a:ext cx="5544616" cy="2952328"/>
              <a:chOff x="251520" y="2276872"/>
              <a:chExt cx="5544616" cy="2952328"/>
            </a:xfrm>
          </p:grpSpPr>
          <p:cxnSp>
            <p:nvCxnSpPr>
              <p:cNvPr id="6" name="Přímá spojnice se šipkou 5"/>
              <p:cNvCxnSpPr/>
              <p:nvPr/>
            </p:nvCxnSpPr>
            <p:spPr>
              <a:xfrm>
                <a:off x="2987824" y="2276872"/>
                <a:ext cx="0" cy="2952328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251520" y="3753036"/>
                <a:ext cx="5544616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/>
              <p:cNvCxnSpPr/>
              <p:nvPr/>
            </p:nvCxnSpPr>
            <p:spPr>
              <a:xfrm>
                <a:off x="4644008" y="3652905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3815916" y="3640654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2123728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10"/>
              <p:cNvCxnSpPr/>
              <p:nvPr/>
            </p:nvCxnSpPr>
            <p:spPr>
              <a:xfrm>
                <a:off x="1316480" y="3609020"/>
                <a:ext cx="0" cy="2880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ovéPole 11"/>
              <p:cNvSpPr txBox="1"/>
              <p:nvPr/>
            </p:nvSpPr>
            <p:spPr>
              <a:xfrm>
                <a:off x="1963777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</a:t>
                </a:r>
                <a:endParaRPr lang="cs-CZ" sz="2000" b="1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3655964" y="3944511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F´</a:t>
                </a:r>
                <a:endParaRPr lang="cs-CZ" sz="2000" b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156529" y="3944511"/>
                <a:ext cx="319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4438277" y="3933319"/>
                <a:ext cx="48398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S</a:t>
                </a:r>
                <a:r>
                  <a:rPr lang="cs-CZ" sz="2000" b="1" dirty="0" smtClean="0"/>
                  <a:t>´</a:t>
                </a:r>
                <a:endParaRPr lang="cs-CZ" sz="2000" b="1" dirty="0"/>
              </a:p>
            </p:txBody>
          </p:sp>
        </p:grpSp>
        <p:sp>
          <p:nvSpPr>
            <p:cNvPr id="5" name="TextovéPole 4"/>
            <p:cNvSpPr txBox="1"/>
            <p:nvPr/>
          </p:nvSpPr>
          <p:spPr>
            <a:xfrm>
              <a:off x="2609528" y="3740882"/>
              <a:ext cx="3782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O</a:t>
              </a:r>
              <a:endParaRPr lang="cs-CZ" sz="2000" b="1" dirty="0"/>
            </a:p>
          </p:txBody>
        </p:sp>
      </p:grpSp>
      <p:sp>
        <p:nvSpPr>
          <p:cNvPr id="16" name="Šipka nahoru 15"/>
          <p:cNvSpPr/>
          <p:nvPr/>
        </p:nvSpPr>
        <p:spPr>
          <a:xfrm>
            <a:off x="2360886" y="2715528"/>
            <a:ext cx="216024" cy="101320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2468898" y="2712634"/>
            <a:ext cx="518926" cy="289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964402" y="2712634"/>
            <a:ext cx="2160240" cy="265217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2468898" y="2687715"/>
            <a:ext cx="1527038" cy="3117549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4680270" y="836712"/>
            <a:ext cx="421221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Obraz předmětu hledáme v prodloužení lomených paprsků</a:t>
            </a:r>
            <a:endParaRPr lang="cs-CZ" sz="2400" dirty="0"/>
          </a:p>
        </p:txBody>
      </p:sp>
      <p:cxnSp>
        <p:nvCxnSpPr>
          <p:cNvPr id="27" name="Přímá spojnice 26"/>
          <p:cNvCxnSpPr/>
          <p:nvPr/>
        </p:nvCxnSpPr>
        <p:spPr>
          <a:xfrm flipH="1" flipV="1">
            <a:off x="1316480" y="620688"/>
            <a:ext cx="1647922" cy="2094839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16" idx="0"/>
          </p:cNvCxnSpPr>
          <p:nvPr/>
        </p:nvCxnSpPr>
        <p:spPr>
          <a:xfrm flipH="1" flipV="1">
            <a:off x="1316480" y="404666"/>
            <a:ext cx="1152418" cy="2310862"/>
          </a:xfrm>
          <a:prstGeom prst="line">
            <a:avLst/>
          </a:prstGeom>
          <a:ln w="28575">
            <a:solidFill>
              <a:srgbClr val="FFCC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Šipka nahoru 29"/>
          <p:cNvSpPr/>
          <p:nvPr/>
        </p:nvSpPr>
        <p:spPr>
          <a:xfrm>
            <a:off x="1340695" y="908817"/>
            <a:ext cx="422993" cy="2832064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5580112" y="1942059"/>
            <a:ext cx="2556277" cy="18158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cs-CZ" sz="2800" b="1" dirty="0" smtClean="0"/>
              <a:t>Obraz je: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- zdánlivý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>
                <a:solidFill>
                  <a:srgbClr val="FF0000"/>
                </a:solidFill>
              </a:rPr>
              <a:t>       </a:t>
            </a:r>
            <a:r>
              <a:rPr lang="cs-CZ" sz="2800" dirty="0" smtClean="0">
                <a:solidFill>
                  <a:srgbClr val="FF0000"/>
                </a:solidFill>
              </a:rPr>
              <a:t>	- přímý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>
                <a:solidFill>
                  <a:srgbClr val="FF0000"/>
                </a:solidFill>
              </a:rPr>
              <a:t>         </a:t>
            </a:r>
            <a:r>
              <a:rPr lang="cs-CZ" sz="2800" dirty="0" smtClean="0">
                <a:solidFill>
                  <a:srgbClr val="FF0000"/>
                </a:solidFill>
              </a:rPr>
              <a:t>	- zvětšený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32" name="Picture 2" descr="C:\Users\user\AppData\Local\Microsoft\Windows\Temporary Internet Files\Content.IE5\DE4CGPLA\MP90031632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7717"/>
            <a:ext cx="6180199" cy="425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ovéPole 33"/>
          <p:cNvSpPr txBox="1"/>
          <p:nvPr/>
        </p:nvSpPr>
        <p:spPr>
          <a:xfrm>
            <a:off x="6596923" y="3784766"/>
            <a:ext cx="2520280" cy="30469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Do této vzdálenosti se k lupě přikládá pozorovaný předmět, abychom viděli jeho zvětšený obraz.</a:t>
            </a:r>
            <a:endParaRPr lang="cs-CZ" sz="2400" b="1" dirty="0"/>
          </a:p>
        </p:txBody>
      </p:sp>
      <p:sp>
        <p:nvSpPr>
          <p:cNvPr id="35" name="Šipka doleva 34"/>
          <p:cNvSpPr/>
          <p:nvPr/>
        </p:nvSpPr>
        <p:spPr>
          <a:xfrm>
            <a:off x="5580112" y="5085184"/>
            <a:ext cx="1016811" cy="279624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0" y="6462422"/>
            <a:ext cx="561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</a:t>
            </a:r>
            <a:r>
              <a:rPr lang="cs-CZ" dirty="0" smtClean="0"/>
              <a:t>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9082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5" grpId="0" animBg="1"/>
      <p:bldP spid="30" grpId="0" animBg="1"/>
      <p:bldP spid="34" grpId="0" animBg="1"/>
      <p:bldP spid="35" grpId="0" animBg="1"/>
      <p:bldP spid="3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2" y="-42962"/>
            <a:ext cx="2283679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2</a:t>
            </a:r>
            <a:r>
              <a:rPr lang="cs-CZ" sz="2800" dirty="0" smtClean="0"/>
              <a:t>. Rozptylky</a:t>
            </a:r>
            <a:endParaRPr lang="cs-CZ" sz="28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95" y="1778190"/>
            <a:ext cx="563880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-2" y="683858"/>
            <a:ext cx="6516216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a) Předmět se nachází za středem křivosti S</a:t>
            </a:r>
            <a:endParaRPr lang="cs-CZ" sz="2800" dirty="0"/>
          </a:p>
        </p:txBody>
      </p:sp>
      <p:sp>
        <p:nvSpPr>
          <p:cNvPr id="5" name="Šipka nahoru 4"/>
          <p:cNvSpPr/>
          <p:nvPr/>
        </p:nvSpPr>
        <p:spPr>
          <a:xfrm>
            <a:off x="565390" y="2427991"/>
            <a:ext cx="216024" cy="102279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673402" y="2427990"/>
            <a:ext cx="217040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2853687" y="1556792"/>
            <a:ext cx="782209" cy="87119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673402" y="2427990"/>
            <a:ext cx="4690686" cy="2297154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1979712" y="2427990"/>
            <a:ext cx="864096" cy="105147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Šipka nahoru 14"/>
          <p:cNvSpPr/>
          <p:nvPr/>
        </p:nvSpPr>
        <p:spPr>
          <a:xfrm>
            <a:off x="2175665" y="3162748"/>
            <a:ext cx="108012" cy="288032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 Box 52"/>
          <p:cNvSpPr txBox="1">
            <a:spLocks noChangeArrowheads="1"/>
          </p:cNvSpPr>
          <p:nvPr/>
        </p:nvSpPr>
        <p:spPr bwMode="auto">
          <a:xfrm>
            <a:off x="5768195" y="1490882"/>
            <a:ext cx="2758832" cy="18158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cs-CZ" sz="2800" b="1" dirty="0" smtClean="0"/>
              <a:t>Obraz je: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- zdánlivý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>
                <a:solidFill>
                  <a:srgbClr val="FF0000"/>
                </a:solidFill>
              </a:rPr>
              <a:t>       </a:t>
            </a:r>
            <a:r>
              <a:rPr lang="cs-CZ" sz="2800" dirty="0" smtClean="0">
                <a:solidFill>
                  <a:srgbClr val="FF0000"/>
                </a:solidFill>
              </a:rPr>
              <a:t>	- přímý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>
                <a:solidFill>
                  <a:srgbClr val="FF0000"/>
                </a:solidFill>
              </a:rPr>
              <a:t>         </a:t>
            </a:r>
            <a:r>
              <a:rPr lang="cs-CZ" sz="2800" dirty="0" smtClean="0">
                <a:solidFill>
                  <a:srgbClr val="FF0000"/>
                </a:solidFill>
              </a:rPr>
              <a:t>	- zmenšený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314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b</a:t>
            </a:r>
            <a:r>
              <a:rPr lang="cs-CZ" sz="2800" dirty="0" smtClean="0"/>
              <a:t>) Předmět se nachází mezi středem křivosti S´ a ohniskem F´</a:t>
            </a:r>
            <a:endParaRPr lang="cs-CZ" sz="28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95" y="1778190"/>
            <a:ext cx="563880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1511660" y="2427990"/>
            <a:ext cx="1332148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V="1">
            <a:off x="2853687" y="1556792"/>
            <a:ext cx="782209" cy="87119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1979712" y="2427990"/>
            <a:ext cx="864096" cy="105147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Šipka nahoru 6"/>
          <p:cNvSpPr/>
          <p:nvPr/>
        </p:nvSpPr>
        <p:spPr>
          <a:xfrm>
            <a:off x="1403648" y="2442331"/>
            <a:ext cx="216024" cy="102279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>
            <a:stCxn id="7" idx="0"/>
          </p:cNvCxnSpPr>
          <p:nvPr/>
        </p:nvCxnSpPr>
        <p:spPr>
          <a:xfrm>
            <a:off x="1511660" y="2442331"/>
            <a:ext cx="3420380" cy="2714861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nahoru 11"/>
          <p:cNvSpPr/>
          <p:nvPr/>
        </p:nvSpPr>
        <p:spPr>
          <a:xfrm>
            <a:off x="2285746" y="3068960"/>
            <a:ext cx="108012" cy="385269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 Box 52"/>
          <p:cNvSpPr txBox="1">
            <a:spLocks noChangeArrowheads="1"/>
          </p:cNvSpPr>
          <p:nvPr/>
        </p:nvSpPr>
        <p:spPr bwMode="auto">
          <a:xfrm>
            <a:off x="5768195" y="1490882"/>
            <a:ext cx="2758832" cy="18158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cs-CZ" sz="2800" b="1" dirty="0" smtClean="0"/>
              <a:t>Obraz je: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- zdánlivý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>
                <a:solidFill>
                  <a:srgbClr val="FF0000"/>
                </a:solidFill>
              </a:rPr>
              <a:t>       </a:t>
            </a:r>
            <a:r>
              <a:rPr lang="cs-CZ" sz="2800" dirty="0" smtClean="0">
                <a:solidFill>
                  <a:srgbClr val="FF0000"/>
                </a:solidFill>
              </a:rPr>
              <a:t>	- přímý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>
                <a:solidFill>
                  <a:srgbClr val="FF0000"/>
                </a:solidFill>
              </a:rPr>
              <a:t>         </a:t>
            </a:r>
            <a:r>
              <a:rPr lang="cs-CZ" sz="2800" dirty="0" smtClean="0">
                <a:solidFill>
                  <a:srgbClr val="FF0000"/>
                </a:solidFill>
              </a:rPr>
              <a:t>	- zmenšený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-7414" y="5804691"/>
            <a:ext cx="9117203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b="1" dirty="0" smtClean="0"/>
              <a:t>Obraz vytvořený rozptylkou je vždy zdánlivý, přímý a zmenšený.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90782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2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Základní údaje o DUM</a:t>
            </a:r>
            <a:endParaRPr lang="cs-CZ" dirty="0"/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457200" y="1196752"/>
            <a:ext cx="8229600" cy="4810348"/>
          </a:xfrm>
          <a:prstGeom prst="rect">
            <a:avLst/>
          </a:prstGeom>
        </p:spPr>
        <p:txBody>
          <a:bodyPr/>
          <a:lstStyle/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/>
              <a:t>Autor DUM: Pavlína Čermáková, ZŠ Studentská 895, Mnichovo Hradiště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Období vytvoření DUM: 2. pololetí školního roku 2010/2011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Ročník: sedmý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oblast: Člověk a příroda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obor: Fyzika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Tematický okruh: Optika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Téma: Zobrazení předmětu čočkami.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cs typeface="Times New Roman" pitchFamily="18" charset="0"/>
              </a:rPr>
              <a:t>DUM byl vytvořen jako doprovodný materiál pro výklad v předmětu </a:t>
            </a:r>
            <a:r>
              <a:rPr lang="cs-CZ" sz="1600" dirty="0" smtClean="0">
                <a:cs typeface="Times New Roman" pitchFamily="18" charset="0"/>
              </a:rPr>
              <a:t>Fyzika v sedmém ročníku ZŠ. Je určen k prezentaci pomocí datového projektoru. 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Lze ho zaslat mailem žákům, kteří v době probírání nového</a:t>
            </a:r>
            <a:r>
              <a:rPr lang="cs-CZ" sz="2000" dirty="0" smtClean="0">
                <a:cs typeface="Times New Roman" pitchFamily="18" charset="0"/>
              </a:rPr>
              <a:t> </a:t>
            </a:r>
            <a:r>
              <a:rPr lang="cs-CZ" sz="1600" dirty="0" smtClean="0">
                <a:cs typeface="Times New Roman" pitchFamily="18" charset="0"/>
              </a:rPr>
              <a:t>učiva chyběli.</a:t>
            </a:r>
          </a:p>
          <a:p>
            <a:pPr marL="365125" marR="0" lvl="0" indent="-255588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77547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Zdroje:</a:t>
            </a:r>
          </a:p>
          <a:p>
            <a:r>
              <a:rPr lang="cs-CZ" sz="1400" dirty="0" smtClean="0"/>
              <a:t>[1]</a:t>
            </a:r>
            <a:endParaRPr lang="cs-CZ" sz="1400" dirty="0" smtClean="0"/>
          </a:p>
          <a:p>
            <a:r>
              <a:rPr lang="cs-CZ" sz="1400" dirty="0" smtClean="0"/>
              <a:t>Klipart </a:t>
            </a:r>
            <a:r>
              <a:rPr lang="cs-CZ" sz="1400" dirty="0"/>
              <a:t>z www.office.microsoft.cz</a:t>
            </a:r>
          </a:p>
          <a:p>
            <a:r>
              <a:rPr lang="cs-CZ" sz="1400" dirty="0" smtClean="0"/>
              <a:t>Ostatní obrázky vlastní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402</Words>
  <Application>Microsoft Office PowerPoint</Application>
  <PresentationFormat>Předvádění na obrazovce (4:3)</PresentationFormat>
  <Paragraphs>118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Základní údaje o DUM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61</cp:revision>
  <dcterms:modified xsi:type="dcterms:W3CDTF">2012-05-28T14:59:22Z</dcterms:modified>
</cp:coreProperties>
</file>