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56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D049D8-5E4B-4D4B-AB04-4F4F5664306F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D4F0F7-6DDE-46BD-A4BC-D87F9CD15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5866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4F0F7-6DDE-46BD-A4BC-D87F9CD1538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64329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F0608139-55C9-4F34-8A86-F7F05D21677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A074AD62-8E55-479B-A10F-C87FB00598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8139-55C9-4F34-8A86-F7F05D21677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074AD62-8E55-479B-A10F-C87FB00598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F0608139-55C9-4F34-8A86-F7F05D21677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A074AD62-8E55-479B-A10F-C87FB00598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0608139-55C9-4F34-8A86-F7F05D21677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074AD62-8E55-479B-A10F-C87FB00598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0608139-55C9-4F34-8A86-F7F05D21677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074AD62-8E55-479B-A10F-C87FB00598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8139-55C9-4F34-8A86-F7F05D21677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074AD62-8E55-479B-A10F-C87FB00598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8139-55C9-4F34-8A86-F7F05D21677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074AD62-8E55-479B-A10F-C87FB00598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0608139-55C9-4F34-8A86-F7F05D21677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074AD62-8E55-479B-A10F-C87FB00598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8139-55C9-4F34-8A86-F7F05D21677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AD62-8E55-479B-A10F-C87FB0059844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8139-55C9-4F34-8A86-F7F05D21677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074AD62-8E55-479B-A10F-C87FB00598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8139-55C9-4F34-8A86-F7F05D21677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074AD62-8E55-479B-A10F-C87FB00598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F0608139-55C9-4F34-8A86-F7F05D21677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A074AD62-8E55-479B-A10F-C87FB0059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acezone.org/obr/hluboky/super/keplersup.jpg" TargetMode="External"/><Relationship Id="rId2" Type="http://schemas.openxmlformats.org/officeDocument/2006/relationships/hyperlink" Target="http://inovacnipodnikani.cz/aktuality/?id=67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47515282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VY_32_INOVACE_19_Vodík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8640"/>
            <a:ext cx="6781800" cy="740767"/>
          </a:xfrm>
        </p:spPr>
        <p:txBody>
          <a:bodyPr/>
          <a:lstStyle/>
          <a:p>
            <a:pPr algn="ctr"/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5733256"/>
            <a:ext cx="6781800" cy="762000"/>
          </a:xfrm>
        </p:spPr>
        <p:txBody>
          <a:bodyPr/>
          <a:lstStyle/>
          <a:p>
            <a:r>
              <a:rPr lang="cs-CZ" dirty="0" smtClean="0"/>
              <a:t>Jana Melicharová, 2. ZŠ Dobříš</a:t>
            </a:r>
            <a:endParaRPr lang="cs-CZ" dirty="0"/>
          </a:p>
        </p:txBody>
      </p:sp>
      <p:pic>
        <p:nvPicPr>
          <p:cNvPr id="2050" name="Picture 2" descr="http://www.spacezone.org/obr/hluboky/super/keplersu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72816"/>
            <a:ext cx="4004444" cy="298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80032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07504" y="476672"/>
            <a:ext cx="4536504" cy="5976664"/>
          </a:xfrm>
        </p:spPr>
        <p:txBody>
          <a:bodyPr>
            <a:normAutofit/>
          </a:bodyPr>
          <a:lstStyle/>
          <a:p>
            <a:r>
              <a:rPr lang="cs-CZ" dirty="0" smtClean="0"/>
              <a:t>Chemická značka: </a:t>
            </a:r>
            <a:r>
              <a:rPr lang="cs-CZ" dirty="0" smtClean="0">
                <a:solidFill>
                  <a:srgbClr val="FF0000"/>
                </a:solidFill>
              </a:rPr>
              <a:t>H – Hydrogenium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Výskyt</a:t>
            </a:r>
            <a:r>
              <a:rPr lang="cs-CZ" dirty="0" smtClean="0"/>
              <a:t>: ve sloučeninách – ve vodě, v kyselinách, v bílkovinách, ve vesmíru je nejrozšířenější prvek (90%)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Vlastnost</a:t>
            </a:r>
            <a:r>
              <a:rPr lang="cs-CZ" dirty="0" smtClean="0"/>
              <a:t>i: bezbarvý plyn, bez zápachu, hořlavý, ve směsi se vzduchem tvoří výbušnou </a:t>
            </a:r>
            <a:r>
              <a:rPr lang="cs-CZ" dirty="0" smtClean="0"/>
              <a:t>směs</a:t>
            </a:r>
            <a:endParaRPr lang="cs-CZ" dirty="0" smtClean="0"/>
          </a:p>
          <a:p>
            <a:r>
              <a:rPr lang="cs-CZ" dirty="0" smtClean="0"/>
              <a:t> má malou </a:t>
            </a:r>
            <a:r>
              <a:rPr lang="cs-CZ" dirty="0" smtClean="0"/>
              <a:t>hustotu (</a:t>
            </a:r>
            <a:r>
              <a:rPr lang="cs-CZ" dirty="0" smtClean="0"/>
              <a:t>je 14x lehčí než vzduch) – nejmenší ze všech prvků</a:t>
            </a:r>
          </a:p>
          <a:p>
            <a:r>
              <a:rPr lang="cs-CZ" dirty="0" smtClean="0"/>
              <a:t>tvoří dvouatomové molekuly (H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Výroba</a:t>
            </a:r>
            <a:r>
              <a:rPr lang="cs-CZ" dirty="0" smtClean="0"/>
              <a:t>: průmyslově ze zemního plynu a také rozkladem vody elektrickým proudem</a:t>
            </a:r>
          </a:p>
          <a:p>
            <a:r>
              <a:rPr lang="cs-CZ" dirty="0" smtClean="0"/>
              <a:t>2H</a:t>
            </a:r>
            <a:r>
              <a:rPr lang="cs-CZ" baseline="-25000" dirty="0" smtClean="0"/>
              <a:t>2</a:t>
            </a:r>
            <a:r>
              <a:rPr lang="cs-CZ" dirty="0" smtClean="0"/>
              <a:t>O                 2H</a:t>
            </a:r>
            <a:r>
              <a:rPr lang="cs-CZ" baseline="-25000" dirty="0" smtClean="0"/>
              <a:t>2</a:t>
            </a:r>
            <a:r>
              <a:rPr lang="cs-CZ" dirty="0" smtClean="0"/>
              <a:t> + </a:t>
            </a:r>
            <a:r>
              <a:rPr lang="cs-CZ" baseline="-25000" dirty="0" smtClean="0"/>
              <a:t> </a:t>
            </a:r>
            <a:r>
              <a:rPr lang="cs-CZ" dirty="0" smtClean="0"/>
              <a:t>O</a:t>
            </a:r>
            <a:r>
              <a:rPr lang="cs-CZ" baseline="-25000" dirty="0" smtClean="0"/>
              <a:t>2</a:t>
            </a:r>
          </a:p>
          <a:p>
            <a:pPr marL="0" indent="0">
              <a:buNone/>
            </a:pPr>
            <a:r>
              <a:rPr lang="cs-CZ" dirty="0" smtClean="0"/>
              <a:t>                            Elektrolýza vody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644008" y="836712"/>
            <a:ext cx="4038600" cy="526692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Laboratorní příprava vodíku:</a:t>
            </a:r>
          </a:p>
          <a:p>
            <a:r>
              <a:rPr lang="cs-CZ" sz="2400" dirty="0" smtClean="0"/>
              <a:t>Reakcí zinku s kyselinou chlorovodíkovou vzniká vodík a chlorid zinečnatý</a:t>
            </a:r>
          </a:p>
          <a:p>
            <a:r>
              <a:rPr lang="cs-CZ" sz="2400" dirty="0" err="1" smtClean="0"/>
              <a:t>Zn</a:t>
            </a:r>
            <a:r>
              <a:rPr lang="cs-CZ" sz="2400" dirty="0" smtClean="0"/>
              <a:t> + 2HCl          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/>
              <a:t> + ZnCl</a:t>
            </a:r>
            <a:r>
              <a:rPr lang="cs-CZ" sz="2400" baseline="-25000" dirty="0" smtClean="0"/>
              <a:t>2</a:t>
            </a:r>
            <a:endParaRPr lang="cs-CZ" sz="2400" baseline="-25000" dirty="0"/>
          </a:p>
        </p:txBody>
      </p:sp>
      <p:pic>
        <p:nvPicPr>
          <p:cNvPr id="1026" name="Picture 2" descr="http://inovacnipodnikani.cz/files/new679/702-vodi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068960"/>
            <a:ext cx="3524250" cy="263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7" name="Přímá spojnice se šipkou 1036"/>
          <p:cNvCxnSpPr/>
          <p:nvPr/>
        </p:nvCxnSpPr>
        <p:spPr>
          <a:xfrm>
            <a:off x="6325606" y="2832043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2" name="Přímá spojnice se šipkou 1051"/>
          <p:cNvCxnSpPr/>
          <p:nvPr/>
        </p:nvCxnSpPr>
        <p:spPr>
          <a:xfrm>
            <a:off x="1148065" y="5445224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Šipka doprava 1"/>
          <p:cNvSpPr/>
          <p:nvPr/>
        </p:nvSpPr>
        <p:spPr>
          <a:xfrm>
            <a:off x="323528" y="572476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9745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144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Využití</a:t>
            </a:r>
            <a:r>
              <a:rPr lang="cs-CZ" sz="2400" dirty="0" smtClean="0"/>
              <a:t>: plynný vodík – k výrobě amoniaku (čpavku), syntetického kaučuku, ke ztužování pokrmových tuků, svařování a řezání kovů (autogen),</a:t>
            </a:r>
          </a:p>
          <a:p>
            <a:r>
              <a:rPr lang="cs-CZ" sz="2400" dirty="0" smtClean="0"/>
              <a:t>Kapalný </a:t>
            </a:r>
            <a:r>
              <a:rPr lang="cs-CZ" sz="2400" dirty="0" smtClean="0"/>
              <a:t>vodík - </a:t>
            </a:r>
            <a:r>
              <a:rPr lang="cs-CZ" sz="2400" dirty="0" smtClean="0"/>
              <a:t>pohon do raketových motorů (jedno z možných „paliv budoucnosti“ i pro pohon letadel a automobilů)</a:t>
            </a:r>
          </a:p>
          <a:p>
            <a:r>
              <a:rPr lang="cs-CZ" sz="2400" dirty="0" smtClean="0"/>
              <a:t>Přepravuje se stlačený v červeně označených ocelových lahvích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Nejznámější sloučeniny vodíku</a:t>
            </a:r>
            <a:r>
              <a:rPr lang="cs-CZ" sz="2400" dirty="0" smtClean="0"/>
              <a:t>:</a:t>
            </a:r>
          </a:p>
          <a:p>
            <a:r>
              <a:rPr lang="cs-CZ" sz="2400" dirty="0"/>
              <a:t>Voda – </a:t>
            </a:r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</a:p>
          <a:p>
            <a:r>
              <a:rPr lang="cs-CZ" sz="2400" dirty="0" smtClean="0"/>
              <a:t>Peroxid </a:t>
            </a:r>
            <a:r>
              <a:rPr lang="cs-CZ" sz="2400" dirty="0"/>
              <a:t>vodíku </a:t>
            </a:r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- </a:t>
            </a:r>
            <a:r>
              <a:rPr lang="cs-CZ" sz="2400" dirty="0" smtClean="0"/>
              <a:t>silně zředěný se používá k dezinfekci otevřených ran,  k odbarvování a bělení</a:t>
            </a:r>
          </a:p>
          <a:p>
            <a:r>
              <a:rPr lang="cs-CZ" sz="2400" dirty="0" smtClean="0"/>
              <a:t>Amoniak </a:t>
            </a:r>
            <a:r>
              <a:rPr lang="cs-CZ" sz="2400" dirty="0"/>
              <a:t>= čpavek – </a:t>
            </a:r>
            <a:r>
              <a:rPr lang="cs-CZ" sz="2400" dirty="0" smtClean="0"/>
              <a:t>NH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- vzniká rozkladem močoviny</a:t>
            </a:r>
            <a:endParaRPr lang="cs-CZ" sz="24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4472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</a:t>
            </a:r>
            <a:r>
              <a:rPr lang="cs-CZ" sz="2400" dirty="0" smtClean="0"/>
              <a:t>) V periodické tabulce </a:t>
            </a:r>
            <a:r>
              <a:rPr lang="cs-CZ" sz="2400" dirty="0" smtClean="0"/>
              <a:t>prvků </a:t>
            </a:r>
            <a:r>
              <a:rPr lang="cs-CZ" sz="2400" dirty="0" smtClean="0"/>
              <a:t>vyhledej informace o vodíku: značka ……….. protonové číslo:……………, počet elektronů:……………., počet protonů:…………,</a:t>
            </a:r>
          </a:p>
          <a:p>
            <a:pPr marL="0" indent="0">
              <a:buNone/>
            </a:pPr>
            <a:r>
              <a:rPr lang="cs-CZ" sz="2400" dirty="0" smtClean="0"/>
              <a:t>      latinský název:……..…………………,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počet valenčních elektronů:……………</a:t>
            </a:r>
          </a:p>
          <a:p>
            <a:r>
              <a:rPr lang="cs-CZ" sz="2400" dirty="0" smtClean="0"/>
              <a:t>2) Proč se vodíkem už neplní vzducholodě?</a:t>
            </a:r>
          </a:p>
          <a:p>
            <a:r>
              <a:rPr lang="cs-CZ" sz="2400" dirty="0" smtClean="0"/>
              <a:t>3) Vyjmenuj nejdůležitější vlastnosti vodíku:</a:t>
            </a:r>
          </a:p>
          <a:p>
            <a:r>
              <a:rPr lang="cs-CZ" sz="2400" dirty="0" smtClean="0"/>
              <a:t>4) Vodík tvoří tyto významné sloučeniny: </a:t>
            </a:r>
          </a:p>
          <a:p>
            <a:r>
              <a:rPr lang="cs-CZ" sz="2400" dirty="0" smtClean="0"/>
              <a:t>5) K čemu se vodík používá?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5980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1) H, 1, 1, 1, Hydrogenium, 1.</a:t>
            </a:r>
          </a:p>
          <a:p>
            <a:r>
              <a:rPr lang="cs-CZ" sz="2400" dirty="0" smtClean="0"/>
              <a:t>2) Protože ve směsi se vzduchem tvoří výbušnou směs.</a:t>
            </a:r>
          </a:p>
          <a:p>
            <a:r>
              <a:rPr lang="cs-CZ" sz="2400" dirty="0"/>
              <a:t>3</a:t>
            </a:r>
            <a:r>
              <a:rPr lang="cs-CZ" sz="2400" dirty="0" smtClean="0"/>
              <a:t>) Je to bezbarvý plyn, bez zápachu, hořlavý, se vzduchem tvoří výbušnou směs, má ze všech prvků nejmenší hustotu (14x lehčí než vzduch), vytváří dvouatomové molekuly H</a:t>
            </a:r>
            <a:r>
              <a:rPr lang="cs-CZ" sz="2400" baseline="-25000" dirty="0" smtClean="0"/>
              <a:t>2.</a:t>
            </a:r>
          </a:p>
          <a:p>
            <a:r>
              <a:rPr lang="cs-CZ" sz="2400" dirty="0"/>
              <a:t>4</a:t>
            </a:r>
            <a:r>
              <a:rPr lang="cs-CZ" sz="2400" dirty="0" smtClean="0"/>
              <a:t>) Významné sloučeniny: voda, peroxid vodíku, amoniak.</a:t>
            </a:r>
          </a:p>
          <a:p>
            <a:r>
              <a:rPr lang="cs-CZ" sz="2400" dirty="0"/>
              <a:t>5</a:t>
            </a:r>
            <a:r>
              <a:rPr lang="cs-CZ" sz="2400" dirty="0" smtClean="0"/>
              <a:t>) Výroba amoniaku, syntetického kaučuku, ke ztužování pokrmových tuků, ke svařování a řezání kovů (autogen), pohon raketových motorů.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43591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http://inovacnipodnikani.cz/aktuality/?</a:t>
            </a:r>
            <a:r>
              <a:rPr lang="cs-CZ" dirty="0" smtClean="0">
                <a:hlinkClick r:id="rId2"/>
              </a:rPr>
              <a:t>id=679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www.spacezone.org/obr/hluboky/super/keplersup.jpg</a:t>
            </a:r>
            <a:endParaRPr lang="cs-CZ" dirty="0" smtClean="0"/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Josef Mach, Irena </a:t>
            </a:r>
            <a:r>
              <a:rPr lang="cs-CZ" dirty="0" err="1">
                <a:solidFill>
                  <a:schemeClr val="accent3">
                    <a:lumMod val="75000"/>
                  </a:schemeClr>
                </a:solidFill>
              </a:rPr>
              <a:t>Plucková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, Jiří </a:t>
            </a:r>
            <a:r>
              <a:rPr lang="cs-CZ" dirty="0" err="1">
                <a:solidFill>
                  <a:schemeClr val="accent3">
                    <a:lumMod val="75000"/>
                  </a:schemeClr>
                </a:solidFill>
              </a:rPr>
              <a:t>Šibor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: Chemie (Úvod do obecné a anorganické chemie), naklad. Nová škola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8601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122</TotalTime>
  <Words>416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Macro</vt:lpstr>
      <vt:lpstr>Snímek 1</vt:lpstr>
      <vt:lpstr>Vodík</vt:lpstr>
      <vt:lpstr>Snímek 3</vt:lpstr>
      <vt:lpstr>Snímek 4</vt:lpstr>
      <vt:lpstr>Doplň:</vt:lpstr>
      <vt:lpstr>Odpovědi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OEM</dc:creator>
  <cp:lastModifiedBy>expert</cp:lastModifiedBy>
  <cp:revision>17</cp:revision>
  <dcterms:created xsi:type="dcterms:W3CDTF">2011-08-06T13:21:59Z</dcterms:created>
  <dcterms:modified xsi:type="dcterms:W3CDTF">2012-03-04T22:28:25Z</dcterms:modified>
</cp:coreProperties>
</file>