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3" r:id="rId2"/>
    <p:sldId id="256" r:id="rId3"/>
    <p:sldId id="257" r:id="rId4"/>
    <p:sldId id="260" r:id="rId5"/>
    <p:sldId id="258" r:id="rId6"/>
    <p:sldId id="261" r:id="rId7"/>
    <p:sldId id="262" r:id="rId8"/>
    <p:sldId id="259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roup 94"/>
          <p:cNvGrpSpPr/>
          <p:nvPr/>
        </p:nvGrpSpPr>
        <p:grpSpPr>
          <a:xfrm>
            <a:off x="0" y="-30477"/>
            <a:ext cx="9067800" cy="6889273"/>
            <a:chOff x="0" y="-30477"/>
            <a:chExt cx="9067800" cy="6889273"/>
          </a:xfrm>
        </p:grpSpPr>
        <p:cxnSp>
          <p:nvCxnSpPr>
            <p:cNvPr id="110" name="Straight Connector 109"/>
            <p:cNvCxnSpPr/>
            <p:nvPr/>
          </p:nvCxnSpPr>
          <p:spPr>
            <a:xfrm rot="16200000" flipH="1">
              <a:off x="-1447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16200000" flipH="1">
              <a:off x="-1638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-1485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-32385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16200000" flipH="1">
              <a:off x="-33147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16200000" flipH="1">
              <a:off x="-1371600" y="2971800"/>
              <a:ext cx="6858000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rot="16200000" flipH="1">
              <a:off x="-2819400" y="3200400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-2705099" y="3238500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16200000" flipH="1">
              <a:off x="-21336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16200000" flipH="1">
              <a:off x="-31242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16200000" flipH="1">
              <a:off x="-1828799" y="3352799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16200000" flipH="1">
              <a:off x="-28194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16200000" flipH="1">
              <a:off x="-2438400" y="3124200"/>
              <a:ext cx="6858000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-173164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-1142048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-9144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-185547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16200000" flipH="1">
              <a:off x="-26431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16200000" flipH="1">
              <a:off x="-1954530" y="3326130"/>
              <a:ext cx="6858000" cy="20574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16200000" flipH="1">
              <a:off x="-2362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16200000" flipH="1">
              <a:off x="-21336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6200000" flipH="1">
              <a:off x="1066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H="1">
              <a:off x="876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1028700" y="3238500"/>
              <a:ext cx="6858000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5400000">
              <a:off x="-7239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-8001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-152400" y="3429000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16200000" flipH="1">
              <a:off x="-304800" y="3200400"/>
              <a:ext cx="6858000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-190499" y="3238500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16200000" flipH="1">
              <a:off x="3810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16200000" flipH="1">
              <a:off x="-6096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16200000" flipH="1">
              <a:off x="685801" y="3352799"/>
              <a:ext cx="6858000" cy="152401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6200000" flipH="1">
              <a:off x="-304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-10287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78295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372552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1600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65913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6200000" flipH="1">
              <a:off x="-1285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>
              <a:off x="560070" y="3326130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6200000" flipH="1">
              <a:off x="1524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16200000" flipH="1">
              <a:off x="3810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6200000" flipH="1">
              <a:off x="2743200" y="3352801"/>
              <a:ext cx="6858000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>
              <a:off x="2095501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705100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1828801" y="3276600"/>
              <a:ext cx="6857999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6200000" flipH="1">
              <a:off x="1066800" y="3200402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6200000" flipH="1">
              <a:off x="2362201" y="3352800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2646045" y="2722246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048952" y="3277553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rot="5400000">
              <a:off x="2895600" y="3276601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5400000">
              <a:off x="2388870" y="3227071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6200000" flipH="1">
              <a:off x="22364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6200000" flipH="1">
              <a:off x="17526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16200000" flipH="1">
              <a:off x="19812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3467100" y="3314701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6200000" flipH="1">
              <a:off x="3467099" y="3314701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038600" y="3429001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6200000" flipH="1">
              <a:off x="3886200" y="3200401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 rot="5400000">
              <a:off x="4000501" y="3238501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16200000" flipH="1">
              <a:off x="4572000" y="3200401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6200000" flipH="1">
              <a:off x="3733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36195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6200000" flipH="1">
              <a:off x="4214813" y="3252788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16200000" flipH="1">
              <a:off x="47510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6200000" flipH="1">
              <a:off x="43434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6200000" flipH="1">
              <a:off x="4572000" y="3352801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16200000" flipH="1">
              <a:off x="5257800" y="3352802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16200000" flipH="1">
              <a:off x="5067300" y="3238502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5219700" y="3238502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6200000" flipH="1">
              <a:off x="4876801" y="3352801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5527994" y="3318196"/>
              <a:ext cx="6888479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 rot="5400000">
              <a:off x="4850130" y="3227072"/>
              <a:ext cx="6858000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6200000" flipH="1">
              <a:off x="4751070" y="3326132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5562599" y="3429001"/>
              <a:ext cx="685800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5400000">
              <a:off x="2552700" y="3390900"/>
              <a:ext cx="6858000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16200000" flipH="1">
              <a:off x="3048000" y="3352800"/>
              <a:ext cx="6858000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6200000" flipH="1">
              <a:off x="3238500" y="3238500"/>
              <a:ext cx="6858000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2133600" y="3276600"/>
              <a:ext cx="6858000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6200000" flipH="1">
              <a:off x="3148013" y="3252789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 rot="5400000">
              <a:off x="3771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4229100" y="2933700"/>
              <a:ext cx="6858000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6200000" flipH="1">
              <a:off x="1371600" y="3200403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BE310-6209-4922-9B6A-46D3F238B28B}" type="datetimeFigureOut">
              <a:rPr lang="cs-CZ" smtClean="0"/>
              <a:pPr/>
              <a:t>3.3.2012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4A354-2F72-4094-AAEA-AE6BDDA2C96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3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0" y="2057400"/>
            <a:ext cx="4801394" cy="2820988"/>
            <a:chOff x="0" y="2057400"/>
            <a:chExt cx="4801394" cy="2820988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0" y="20574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0" y="48768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3391694" y="3467100"/>
              <a:ext cx="2818606" cy="7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 anchor="b">
            <a:normAutofit/>
          </a:bodyPr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BE310-6209-4922-9B6A-46D3F238B28B}" type="datetimeFigureOut">
              <a:rPr lang="cs-CZ" smtClean="0"/>
              <a:pPr/>
              <a:t>3.3.2012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4A354-2F72-4094-AAEA-AE6BDDA2C96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2"/>
          <p:cNvGrpSpPr/>
          <p:nvPr/>
        </p:nvGrpSpPr>
        <p:grpSpPr>
          <a:xfrm>
            <a:off x="1" y="-30478"/>
            <a:ext cx="9067799" cy="4846320"/>
            <a:chOff x="1" y="-30477"/>
            <a:chExt cx="9067799" cy="4526277"/>
          </a:xfrm>
        </p:grpSpPr>
        <p:cxnSp>
          <p:nvCxnSpPr>
            <p:cNvPr id="8" name="Straight Connector 7"/>
            <p:cNvCxnSpPr/>
            <p:nvPr/>
          </p:nvCxnSpPr>
          <p:spPr>
            <a:xfrm rot="16200000" flipH="1">
              <a:off x="-2716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-4621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-3097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-206236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H="1">
              <a:off x="-213856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-195465" y="1785212"/>
              <a:ext cx="450573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H="1">
              <a:off x="-164326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-1528964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-95746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-194806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-652664" y="2166211"/>
              <a:ext cx="4505731" cy="152401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H="1">
              <a:off x="-16432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H="1">
              <a:off x="-1790700" y="2019300"/>
              <a:ext cx="4495800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-55551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340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6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-67933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-1467052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H="1">
              <a:off x="-77839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H="1">
              <a:off x="-11860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-9574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22429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20524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2204835" y="2051912"/>
              <a:ext cx="450573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52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H="1">
              <a:off x="37603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1023735" y="2242139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871335" y="2013812"/>
              <a:ext cx="450573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985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6200000" flipH="1">
              <a:off x="155713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6200000" flipH="1">
              <a:off x="5665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6200000" flipH="1">
              <a:off x="1861936" y="2166211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8713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1474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95909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25486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27763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183526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1047548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1736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6200000" flipH="1">
              <a:off x="1328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6200000" flipH="1">
              <a:off x="1557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39193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 flipH="1">
              <a:off x="3271636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38812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3004936" y="2090012"/>
              <a:ext cx="4505730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 flipH="1">
              <a:off x="22429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 flipH="1">
              <a:off x="35383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382218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225087" y="2090965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407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356500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6200000" flipH="1">
              <a:off x="34126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6200000" flipH="1">
              <a:off x="29287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16200000" flipH="1">
              <a:off x="3081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4643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6200000" flipH="1">
              <a:off x="4643234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5214735" y="2242140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16200000" flipH="1">
              <a:off x="506233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5176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6200000" flipH="1">
              <a:off x="57481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16200000" flipH="1">
              <a:off x="49099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47956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 flipH="1">
              <a:off x="53909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16200000" flipH="1">
              <a:off x="5927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16200000" flipH="1">
              <a:off x="5519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16200000" flipH="1">
              <a:off x="5748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16200000" flipH="1">
              <a:off x="6433935" y="2166213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16200000" flipH="1">
              <a:off x="62434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63958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16200000" flipH="1">
              <a:off x="60529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6709356" y="2136834"/>
              <a:ext cx="4525755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rot="5400000">
              <a:off x="6026265" y="2040483"/>
              <a:ext cx="4505731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H="1">
              <a:off x="5927205" y="2139543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5400000">
              <a:off x="6738734" y="2242140"/>
              <a:ext cx="450573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5400000">
              <a:off x="3728835" y="2204312"/>
              <a:ext cx="450573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16200000" flipH="1">
              <a:off x="4224135" y="2166212"/>
              <a:ext cx="450573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16200000" flipH="1">
              <a:off x="4414635" y="2051912"/>
              <a:ext cx="450573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309735" y="2090012"/>
              <a:ext cx="450573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16200000" flipH="1">
              <a:off x="43241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49480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5405235" y="1747112"/>
              <a:ext cx="450573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 flipH="1">
              <a:off x="2547735" y="2013814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0" y="4311168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0" y="4387368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0" y="613838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BE310-6209-4922-9B6A-46D3F238B28B}" type="datetimeFigureOut">
              <a:rPr lang="cs-CZ" smtClean="0"/>
              <a:pPr/>
              <a:t>3.3.2012</a:t>
            </a:fld>
            <a:endParaRPr lang="cs-CZ"/>
          </a:p>
        </p:txBody>
      </p:sp>
      <p:sp>
        <p:nvSpPr>
          <p:cNvPr id="91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2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4A354-2F72-4094-AAEA-AE6BDDA2C96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BE310-6209-4922-9B6A-46D3F238B28B}" type="datetimeFigureOut">
              <a:rPr lang="cs-CZ" smtClean="0"/>
              <a:pPr/>
              <a:t>3.3.2012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4A354-2F72-4094-AAEA-AE6BDDA2C96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BE310-6209-4922-9B6A-46D3F238B28B}" type="datetimeFigureOut">
              <a:rPr lang="cs-CZ" smtClean="0"/>
              <a:pPr/>
              <a:t>3.3.2012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4A354-2F72-4094-AAEA-AE6BDDA2C96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BE310-6209-4922-9B6A-46D3F238B28B}" type="datetimeFigureOut">
              <a:rPr lang="cs-CZ" smtClean="0"/>
              <a:pPr/>
              <a:t>3.3.2012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4A354-2F72-4094-AAEA-AE6BDDA2C96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BE310-6209-4922-9B6A-46D3F238B28B}" type="datetimeFigureOut">
              <a:rPr lang="cs-CZ" smtClean="0"/>
              <a:pPr/>
              <a:t>3.3.2012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4A354-2F72-4094-AAEA-AE6BDDA2C96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BE310-6209-4922-9B6A-46D3F238B28B}" type="datetimeFigureOut">
              <a:rPr lang="cs-CZ" smtClean="0"/>
              <a:pPr/>
              <a:t>3.3.2012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4A354-2F72-4094-AAEA-AE6BDDA2C96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7" name="Rectangle 36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BE310-6209-4922-9B6A-46D3F238B28B}" type="datetimeFigureOut">
              <a:rPr lang="cs-CZ" smtClean="0"/>
              <a:pPr/>
              <a:t>3.3.2012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4A354-2F72-4094-AAEA-AE6BDDA2C96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3" name="Rectangle 32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 anchor="b">
            <a:normAutofit/>
          </a:bodyPr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BE310-6209-4922-9B6A-46D3F238B28B}" type="datetimeFigureOut">
              <a:rPr lang="cs-CZ" smtClean="0"/>
              <a:pPr/>
              <a:t>3.3.2012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4A354-2F72-4094-AAEA-AE6BDDA2C96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BE310-6209-4922-9B6A-46D3F238B28B}" type="datetimeFigureOut">
              <a:rPr lang="cs-CZ" smtClean="0"/>
              <a:pPr/>
              <a:t>3.3.2012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4A354-2F72-4094-AAEA-AE6BDDA2C96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352" y="137160"/>
            <a:ext cx="8869680" cy="658368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D30BE310-6209-4922-9B6A-46D3F238B28B}" type="datetimeFigureOut">
              <a:rPr lang="cs-CZ" smtClean="0"/>
              <a:pPr/>
              <a:t>3.3.2012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1123" y="6312408"/>
            <a:ext cx="34817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0154A354-2F72-4094-AAEA-AE6BDDA2C96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tabLst>
          <a:tab pos="3830638" algn="l"/>
        </a:tabLst>
        <a:defRPr sz="3600" b="1" kern="1200" cap="none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chemeClr val="accent6">
              <a:tint val="1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872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xystar.cz/efekt.html" TargetMode="External"/><Relationship Id="rId2" Type="http://schemas.openxmlformats.org/officeDocument/2006/relationships/hyperlink" Target="http://www.quido.cz/objevy/kyslik.ht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412776"/>
            <a:ext cx="4129841" cy="3801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141236377"/>
              </p:ext>
            </p:extLst>
          </p:nvPr>
        </p:nvGraphicFramePr>
        <p:xfrm>
          <a:off x="683568" y="5229200"/>
          <a:ext cx="7848872" cy="1402080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Chemie</a:t>
                      </a:r>
                      <a:r>
                        <a:rPr lang="cs-CZ" sz="2000" b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8. roč.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smtClean="0">
                          <a:latin typeface="Times New Roman"/>
                          <a:ea typeface="Calibri"/>
                          <a:cs typeface="Times New Roman"/>
                        </a:rPr>
                        <a:t>VY_32_INOVACE_20_Kyslík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Melicharová</a:t>
                      </a:r>
                      <a:r>
                        <a:rPr lang="cs-CZ" sz="20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Jana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571014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cs-CZ" dirty="0" smtClean="0"/>
              <a:t>KYSLÍK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Jana Melicharová, 2. ZŠ Dobříš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608202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dirty="0" smtClean="0">
                <a:solidFill>
                  <a:srgbClr val="002060"/>
                </a:solidFill>
              </a:rPr>
              <a:t>Kyslík:</a:t>
            </a:r>
            <a:endParaRPr lang="cs-CZ" sz="4000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968552"/>
          </a:xfrm>
        </p:spPr>
        <p:txBody>
          <a:bodyPr>
            <a:normAutofit fontScale="85000" lnSpcReduction="20000"/>
          </a:bodyPr>
          <a:lstStyle/>
          <a:p>
            <a:r>
              <a:rPr lang="cs-CZ" sz="3000" dirty="0" smtClean="0"/>
              <a:t>Chemická značka: </a:t>
            </a:r>
            <a:r>
              <a:rPr lang="cs-CZ" sz="3500" dirty="0" smtClean="0">
                <a:solidFill>
                  <a:srgbClr val="FF0000"/>
                </a:solidFill>
              </a:rPr>
              <a:t>O - Oxygenium</a:t>
            </a:r>
          </a:p>
          <a:p>
            <a:r>
              <a:rPr lang="cs-CZ" sz="3000" dirty="0" smtClean="0">
                <a:solidFill>
                  <a:schemeClr val="bg2">
                    <a:lumMod val="75000"/>
                  </a:schemeClr>
                </a:solidFill>
              </a:rPr>
              <a:t>Výskyt: </a:t>
            </a:r>
            <a:r>
              <a:rPr lang="cs-CZ" sz="3000" dirty="0" smtClean="0">
                <a:solidFill>
                  <a:schemeClr val="tx1"/>
                </a:solidFill>
              </a:rPr>
              <a:t>nejrozšířenější prvek na Zemi, tvoří sloučeniny téměř se všemi prvky, je součástí atmosféry (21%), vody, zemské kůry a všech organismů, plyn nezbytný pro život na Zemi</a:t>
            </a:r>
          </a:p>
          <a:p>
            <a:r>
              <a:rPr lang="cs-CZ" sz="3000" dirty="0" smtClean="0">
                <a:solidFill>
                  <a:schemeClr val="tx1"/>
                </a:solidFill>
              </a:rPr>
              <a:t>vyskytuje se ve dvouatomových nebo tříatomových molekulách:</a:t>
            </a:r>
          </a:p>
          <a:p>
            <a:r>
              <a:rPr lang="cs-CZ" sz="3000" dirty="0" smtClean="0"/>
              <a:t>O</a:t>
            </a:r>
            <a:r>
              <a:rPr lang="cs-CZ" sz="3000" baseline="-25000" dirty="0" smtClean="0"/>
              <a:t>2</a:t>
            </a:r>
            <a:r>
              <a:rPr lang="cs-CZ" sz="3000" dirty="0" smtClean="0"/>
              <a:t> – kyslík, který dýcháme</a:t>
            </a:r>
          </a:p>
          <a:p>
            <a:r>
              <a:rPr lang="cs-CZ" sz="3000" dirty="0" smtClean="0"/>
              <a:t>O</a:t>
            </a:r>
            <a:r>
              <a:rPr lang="cs-CZ" sz="3000" baseline="-25000" dirty="0" smtClean="0"/>
              <a:t>3</a:t>
            </a:r>
            <a:r>
              <a:rPr lang="cs-CZ" sz="3000" dirty="0" smtClean="0"/>
              <a:t> – ozon, který vzniká při bouřkách, v atmosféře vytváří ozonosféru, která chrání organismy před UV zářením, přízemní ozon je jedovatý</a:t>
            </a:r>
            <a:endParaRPr lang="cs-CZ" sz="3000" dirty="0"/>
          </a:p>
          <a:p>
            <a:pPr marL="0" indent="0">
              <a:buNone/>
            </a:pPr>
            <a:r>
              <a:rPr lang="cs-CZ" sz="3000" dirty="0" smtClean="0"/>
              <a:t>                                                        </a:t>
            </a:r>
            <a:endParaRPr lang="cs-CZ" sz="3000" baseline="-25000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dirty="0" smtClean="0"/>
              <a:t>              </a:t>
            </a:r>
            <a:endParaRPr lang="cs-CZ" baseline="-25000" dirty="0">
              <a:solidFill>
                <a:srgbClr val="FF0000"/>
              </a:solidFill>
            </a:endParaRPr>
          </a:p>
          <a:p>
            <a:endParaRPr lang="cs-CZ" dirty="0" smtClean="0"/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xmlns="" val="583402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    O</a:t>
            </a:r>
            <a:r>
              <a:rPr lang="cs-CZ" baseline="-25000" dirty="0" smtClean="0">
                <a:solidFill>
                  <a:srgbClr val="FF0000"/>
                </a:solidFill>
              </a:rPr>
              <a:t>2</a:t>
            </a:r>
            <a:r>
              <a:rPr lang="cs-CZ" dirty="0" smtClean="0">
                <a:solidFill>
                  <a:srgbClr val="FF0000"/>
                </a:solidFill>
              </a:rPr>
              <a:t>                             O</a:t>
            </a:r>
            <a:r>
              <a:rPr lang="cs-CZ" baseline="-25000" dirty="0" smtClean="0">
                <a:solidFill>
                  <a:srgbClr val="FF0000"/>
                </a:solidFill>
              </a:rPr>
              <a:t>3</a:t>
            </a:r>
            <a:endParaRPr lang="cs-CZ" baseline="-25000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4968552"/>
          </a:xfrm>
        </p:spPr>
        <p:txBody>
          <a:bodyPr>
            <a:normAutofit lnSpcReduction="10000"/>
          </a:bodyPr>
          <a:lstStyle/>
          <a:p>
            <a:r>
              <a:rPr lang="cs-CZ" sz="2800" dirty="0" smtClean="0">
                <a:solidFill>
                  <a:schemeClr val="bg2">
                    <a:lumMod val="75000"/>
                  </a:schemeClr>
                </a:solidFill>
              </a:rPr>
              <a:t>Vlastnosti</a:t>
            </a:r>
            <a:r>
              <a:rPr lang="cs-CZ" sz="2800" dirty="0">
                <a:solidFill>
                  <a:schemeClr val="bg2">
                    <a:lumMod val="75000"/>
                  </a:schemeClr>
                </a:solidFill>
              </a:rPr>
              <a:t>:</a:t>
            </a:r>
            <a:r>
              <a:rPr lang="cs-CZ" sz="2800" dirty="0"/>
              <a:t> bezbarvý plyn, bez zápachu, není hořlavý, ale podporuje hoření, podílí se na korozi kovů, kažení </a:t>
            </a:r>
            <a:r>
              <a:rPr lang="cs-CZ" sz="2800" dirty="0" smtClean="0"/>
              <a:t>potravin</a:t>
            </a:r>
            <a:endParaRPr lang="cs-CZ" sz="2800" dirty="0"/>
          </a:p>
          <a:p>
            <a:r>
              <a:rPr lang="cs-CZ" sz="2800" dirty="0">
                <a:solidFill>
                  <a:schemeClr val="bg2">
                    <a:lumMod val="75000"/>
                  </a:schemeClr>
                </a:solidFill>
              </a:rPr>
              <a:t>Výroba:</a:t>
            </a:r>
            <a:r>
              <a:rPr lang="cs-CZ" sz="2800" dirty="0"/>
              <a:t> destilací kapalného </a:t>
            </a:r>
            <a:r>
              <a:rPr lang="cs-CZ" sz="2800" dirty="0" smtClean="0"/>
              <a:t>vzduchu</a:t>
            </a:r>
          </a:p>
          <a:p>
            <a:r>
              <a:rPr lang="cs-CZ" sz="2800" dirty="0" smtClean="0">
                <a:solidFill>
                  <a:schemeClr val="bg2">
                    <a:lumMod val="75000"/>
                  </a:schemeClr>
                </a:solidFill>
              </a:rPr>
              <a:t>Laboratorní příprava:</a:t>
            </a:r>
            <a:r>
              <a:rPr lang="cs-CZ" sz="2800" dirty="0" smtClean="0"/>
              <a:t> tepelným rozkladem manganistanu draselného  </a:t>
            </a:r>
            <a:endParaRPr lang="cs-CZ" sz="2800" dirty="0"/>
          </a:p>
          <a:p>
            <a:r>
              <a:rPr lang="cs-CZ" sz="2800" dirty="0">
                <a:solidFill>
                  <a:schemeClr val="bg2">
                    <a:lumMod val="75000"/>
                  </a:schemeClr>
                </a:solidFill>
              </a:rPr>
              <a:t>Užití:</a:t>
            </a:r>
            <a:r>
              <a:rPr lang="cs-CZ" sz="2800" dirty="0"/>
              <a:t> </a:t>
            </a:r>
            <a:r>
              <a:rPr lang="cs-CZ" sz="2800" dirty="0" err="1" smtClean="0"/>
              <a:t>kyslíko</a:t>
            </a:r>
            <a:r>
              <a:rPr lang="cs-CZ" sz="2800" dirty="0" smtClean="0"/>
              <a:t> - vodíkový </a:t>
            </a:r>
            <a:r>
              <a:rPr lang="cs-CZ" sz="2800" dirty="0"/>
              <a:t>plamen – sváření a řezání </a:t>
            </a:r>
            <a:r>
              <a:rPr lang="cs-CZ" sz="2800" dirty="0" smtClean="0"/>
              <a:t>kovů (autogen), kapalný kyslík - pohon </a:t>
            </a:r>
            <a:r>
              <a:rPr lang="cs-CZ" sz="2800" dirty="0"/>
              <a:t>raketových motorů</a:t>
            </a:r>
            <a:r>
              <a:rPr lang="cs-CZ" sz="2800" dirty="0" smtClean="0"/>
              <a:t>, náplň </a:t>
            </a:r>
            <a:r>
              <a:rPr lang="cs-CZ" sz="2800" dirty="0"/>
              <a:t>dýchacích </a:t>
            </a:r>
            <a:r>
              <a:rPr lang="cs-CZ" sz="2800" dirty="0" smtClean="0"/>
              <a:t>přístrojů (lékařství)</a:t>
            </a:r>
            <a:endParaRPr lang="cs-CZ" sz="2800" dirty="0"/>
          </a:p>
          <a:p>
            <a:r>
              <a:rPr lang="cs-CZ" sz="2800" dirty="0"/>
              <a:t>Ozon se užívá k dezinfekci vzduchu a </a:t>
            </a:r>
            <a:r>
              <a:rPr lang="cs-CZ" sz="2800" dirty="0" smtClean="0"/>
              <a:t>vody</a:t>
            </a:r>
          </a:p>
          <a:p>
            <a:endParaRPr lang="cs-CZ" dirty="0"/>
          </a:p>
          <a:p>
            <a:pPr lvl="3"/>
            <a:endParaRPr lang="cs-CZ" dirty="0"/>
          </a:p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56176" y="196347"/>
            <a:ext cx="1943100" cy="15121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39752" y="412371"/>
            <a:ext cx="1944217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624871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dirty="0" smtClean="0">
                <a:solidFill>
                  <a:srgbClr val="FF0000"/>
                </a:solidFill>
              </a:rPr>
              <a:t>Významné sloučeniny:</a:t>
            </a:r>
            <a:endParaRPr lang="cs-CZ" sz="4000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Hydroxidy (Na OH)</a:t>
            </a:r>
          </a:p>
          <a:p>
            <a:r>
              <a:rPr lang="cs-CZ" sz="2800" dirty="0" smtClean="0"/>
              <a:t>Soli (CaCO</a:t>
            </a:r>
            <a:r>
              <a:rPr lang="cs-CZ" sz="2800" baseline="-25000" dirty="0" smtClean="0"/>
              <a:t>3</a:t>
            </a:r>
            <a:r>
              <a:rPr lang="cs-CZ" sz="2800" dirty="0" smtClean="0"/>
              <a:t>, CaSO</a:t>
            </a:r>
            <a:r>
              <a:rPr lang="cs-CZ" sz="2800" baseline="-25000" dirty="0" smtClean="0"/>
              <a:t>4</a:t>
            </a:r>
            <a:r>
              <a:rPr lang="cs-CZ" sz="2800" dirty="0" smtClean="0"/>
              <a:t>)</a:t>
            </a:r>
          </a:p>
          <a:p>
            <a:r>
              <a:rPr lang="cs-CZ" sz="2800" dirty="0" smtClean="0"/>
              <a:t>kyslíkaté kyseliny (H</a:t>
            </a:r>
            <a:r>
              <a:rPr lang="cs-CZ" sz="2800" baseline="-25000" dirty="0" smtClean="0"/>
              <a:t>2</a:t>
            </a:r>
            <a:r>
              <a:rPr lang="cs-CZ" sz="2800" dirty="0" smtClean="0"/>
              <a:t>SO</a:t>
            </a:r>
            <a:r>
              <a:rPr lang="cs-CZ" sz="2800" baseline="-25000" dirty="0" smtClean="0"/>
              <a:t>4</a:t>
            </a:r>
            <a:r>
              <a:rPr lang="cs-CZ" sz="2800" dirty="0" smtClean="0"/>
              <a:t>, HNO</a:t>
            </a:r>
            <a:r>
              <a:rPr lang="cs-CZ" sz="2800" baseline="-25000" dirty="0" smtClean="0"/>
              <a:t>3</a:t>
            </a:r>
            <a:r>
              <a:rPr lang="cs-CZ" sz="2800" dirty="0" smtClean="0"/>
              <a:t>)</a:t>
            </a:r>
          </a:p>
          <a:p>
            <a:r>
              <a:rPr lang="cs-CZ" sz="2800" dirty="0" smtClean="0"/>
              <a:t>Oxidy (H</a:t>
            </a:r>
            <a:r>
              <a:rPr lang="cs-CZ" sz="2800" baseline="-25000" dirty="0" smtClean="0"/>
              <a:t>2</a:t>
            </a:r>
            <a:r>
              <a:rPr lang="cs-CZ" sz="2800" dirty="0" smtClean="0"/>
              <a:t>O, CO</a:t>
            </a:r>
            <a:r>
              <a:rPr lang="cs-CZ" sz="2800" baseline="-25000" dirty="0" smtClean="0"/>
              <a:t>2</a:t>
            </a:r>
            <a:r>
              <a:rPr lang="cs-CZ" sz="2800" dirty="0" smtClean="0"/>
              <a:t>, SiO</a:t>
            </a:r>
            <a:r>
              <a:rPr lang="cs-CZ" sz="2800" baseline="-25000" dirty="0" smtClean="0"/>
              <a:t>2</a:t>
            </a:r>
            <a:r>
              <a:rPr lang="cs-CZ" sz="2800" dirty="0" smtClean="0"/>
              <a:t>)</a:t>
            </a:r>
          </a:p>
        </p:txBody>
      </p:sp>
      <p:pic>
        <p:nvPicPr>
          <p:cNvPr id="2050" name="Picture 2" descr="http://www.oxystar.cz/img/efekt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56176" y="2420888"/>
            <a:ext cx="2714743" cy="3927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1981180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Otázky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1) Zhodnoťte význam a použití kyslíku:</a:t>
            </a:r>
          </a:p>
          <a:p>
            <a:r>
              <a:rPr lang="cs-CZ" sz="3600" dirty="0" smtClean="0"/>
              <a:t>2) V jakých formách se kyslík vyskytuje?</a:t>
            </a:r>
          </a:p>
          <a:p>
            <a:r>
              <a:rPr lang="cs-CZ" sz="3600" dirty="0" smtClean="0"/>
              <a:t>3) Nejdůležitější vlastnosti kyslíku jsou: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xmlns="" val="18320331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Odpovědi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cs-CZ" sz="2800" dirty="0" smtClean="0"/>
              <a:t>1) Kyslík všechny organismy dýchají, podporuje hoření, korozi a kažení potravin, používá se ke sváření a řezání kovů, k pohonu raketových motorů a do dýchacích přístrojů.</a:t>
            </a:r>
          </a:p>
          <a:p>
            <a:r>
              <a:rPr lang="cs-CZ" sz="2800" dirty="0" smtClean="0"/>
              <a:t>2) Kyslík se vyskytuje ve dvouatomových a tříatomových (ozon) molekulách (O</a:t>
            </a:r>
            <a:r>
              <a:rPr lang="cs-CZ" sz="2800" baseline="-25000" dirty="0" smtClean="0"/>
              <a:t>2</a:t>
            </a:r>
            <a:r>
              <a:rPr lang="cs-CZ" sz="2800" dirty="0" smtClean="0"/>
              <a:t>, O</a:t>
            </a:r>
            <a:r>
              <a:rPr lang="cs-CZ" sz="2800" baseline="-25000" dirty="0" smtClean="0"/>
              <a:t>3</a:t>
            </a:r>
            <a:r>
              <a:rPr lang="cs-CZ" sz="2800" dirty="0" smtClean="0"/>
              <a:t>).</a:t>
            </a:r>
          </a:p>
          <a:p>
            <a:r>
              <a:rPr lang="cs-CZ" sz="2800" dirty="0" smtClean="0"/>
              <a:t>3) Kyslík O</a:t>
            </a:r>
            <a:r>
              <a:rPr lang="cs-CZ" sz="2800" baseline="-25000" dirty="0" smtClean="0"/>
              <a:t>2</a:t>
            </a:r>
            <a:r>
              <a:rPr lang="cs-CZ" sz="2800" dirty="0" smtClean="0"/>
              <a:t> je nejrozšířenější prvek na Zemi, tvoří sloučeniny téměř se všemi prvky, je součástí atmosféry, vody, zemské kůry a všech organismů, je nezbytný pro život na Zemi.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997699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Zdroj: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www.quido.cz/objevy/kyslik.htm</a:t>
            </a:r>
            <a:endParaRPr lang="cs-CZ" dirty="0" smtClean="0"/>
          </a:p>
          <a:p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www.oxystar.cz/efekt.html</a:t>
            </a:r>
            <a:endParaRPr lang="cs-CZ" dirty="0" smtClean="0"/>
          </a:p>
          <a:p>
            <a:r>
              <a:rPr lang="cs-CZ" dirty="0">
                <a:solidFill>
                  <a:srgbClr val="00B0F0"/>
                </a:solidFill>
              </a:rPr>
              <a:t>Josef Mach, Irena </a:t>
            </a:r>
            <a:r>
              <a:rPr lang="cs-CZ" dirty="0" err="1">
                <a:solidFill>
                  <a:srgbClr val="00B0F0"/>
                </a:solidFill>
              </a:rPr>
              <a:t>Plucková</a:t>
            </a:r>
            <a:r>
              <a:rPr lang="cs-CZ" dirty="0">
                <a:solidFill>
                  <a:srgbClr val="00B0F0"/>
                </a:solidFill>
              </a:rPr>
              <a:t>, Jiří </a:t>
            </a:r>
            <a:r>
              <a:rPr lang="cs-CZ" dirty="0" err="1">
                <a:solidFill>
                  <a:srgbClr val="00B0F0"/>
                </a:solidFill>
              </a:rPr>
              <a:t>Šibor</a:t>
            </a:r>
            <a:r>
              <a:rPr lang="cs-CZ" dirty="0">
                <a:solidFill>
                  <a:srgbClr val="00B0F0"/>
                </a:solidFill>
              </a:rPr>
              <a:t>: Chemie (Úvod do obecné a anorganické chemie), naklad. Nová škola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956823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ošky">
  <a:themeElements>
    <a:clrScheme name="Carnival">
      <a:dk1>
        <a:sysClr val="windowText" lastClr="000000"/>
      </a:dk1>
      <a:lt1>
        <a:sysClr val="window" lastClr="FFFFFF"/>
      </a:lt1>
      <a:dk2>
        <a:srgbClr val="2A2D6C"/>
      </a:dk2>
      <a:lt2>
        <a:srgbClr val="FCED90"/>
      </a:lt2>
      <a:accent1>
        <a:srgbClr val="E0B602"/>
      </a:accent1>
      <a:accent2>
        <a:srgbClr val="C77D00"/>
      </a:accent2>
      <a:accent3>
        <a:srgbClr val="C43D1F"/>
      </a:accent3>
      <a:accent4>
        <a:srgbClr val="B42469"/>
      </a:accent4>
      <a:accent5>
        <a:srgbClr val="7B309B"/>
      </a:accent5>
      <a:accent6>
        <a:srgbClr val="4560AD"/>
      </a:accent6>
      <a:hlink>
        <a:srgbClr val="118FBF"/>
      </a:hlink>
      <a:folHlink>
        <a:srgbClr val="0CA15F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ošky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Thatch</Template>
  <TotalTime>99</TotalTime>
  <Words>352</Words>
  <Application>Microsoft Office PowerPoint</Application>
  <PresentationFormat>Předvádění na obrazovce (4:3)</PresentationFormat>
  <Paragraphs>43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Došky</vt:lpstr>
      <vt:lpstr>Snímek 1</vt:lpstr>
      <vt:lpstr>KYSLÍK </vt:lpstr>
      <vt:lpstr>Kyslík:</vt:lpstr>
      <vt:lpstr>    O2                             O3</vt:lpstr>
      <vt:lpstr>Významné sloučeniny:</vt:lpstr>
      <vt:lpstr>Otázky</vt:lpstr>
      <vt:lpstr>Odpovědi</vt:lpstr>
      <vt:lpstr>Zdroj: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KYSLÍK</dc:title>
  <dc:creator>OEM</dc:creator>
  <cp:lastModifiedBy>Dum</cp:lastModifiedBy>
  <cp:revision>14</cp:revision>
  <dcterms:created xsi:type="dcterms:W3CDTF">2011-08-06T13:44:21Z</dcterms:created>
  <dcterms:modified xsi:type="dcterms:W3CDTF">2012-03-03T15:03:22Z</dcterms:modified>
</cp:coreProperties>
</file>