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60" r:id="rId5"/>
    <p:sldId id="258" r:id="rId6"/>
    <p:sldId id="261" r:id="rId7"/>
    <p:sldId id="262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104" y="3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F097F-F901-412C-85F9-ABAB3C6A2C2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45494-2C00-4D30-A129-F3D742DEB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F097F-F901-412C-85F9-ABAB3C6A2C2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45494-2C00-4D30-A129-F3D742DEB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1F097F-F901-412C-85F9-ABAB3C6A2C2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E45494-2C00-4D30-A129-F3D742DEB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F097F-F901-412C-85F9-ABAB3C6A2C2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45494-2C00-4D30-A129-F3D742DEB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F097F-F901-412C-85F9-ABAB3C6A2C2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45494-2C00-4D30-A129-F3D742DEB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F097F-F901-412C-85F9-ABAB3C6A2C2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45494-2C00-4D30-A129-F3D742DEB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F097F-F901-412C-85F9-ABAB3C6A2C2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45494-2C00-4D30-A129-F3D742DEB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F097F-F901-412C-85F9-ABAB3C6A2C2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45494-2C00-4D30-A129-F3D742DEB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F097F-F901-412C-85F9-ABAB3C6A2C2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45494-2C00-4D30-A129-F3D742DEB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F097F-F901-412C-85F9-ABAB3C6A2C2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45494-2C00-4D30-A129-F3D742DEB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5C1F097F-F901-412C-85F9-ABAB3C6A2C2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8AE45494-2C00-4D30-A129-F3D742DEB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F097F-F901-412C-85F9-ABAB3C6A2C2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45494-2C00-4D30-A129-F3D742DEB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5C1F097F-F901-412C-85F9-ABAB3C6A2C2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8AE45494-2C00-4D30-A129-F3D742DEBE2C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skole.sk/pages/printpage.php?clanok=4572" TargetMode="External"/><Relationship Id="rId2" Type="http://schemas.openxmlformats.org/officeDocument/2006/relationships/hyperlink" Target="http://jumk.de/mein-pse/brom.ph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2989567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Chemie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8. roč.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VY_32_INOVACE_02_Halogeny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Melicharová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101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Halogeny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Jana Melicharová, 2. ZŠ Dobříš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782781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Halogeny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4038600" cy="4525963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Fluor – F</a:t>
            </a:r>
          </a:p>
          <a:p>
            <a:r>
              <a:rPr lang="cs-CZ" dirty="0" smtClean="0"/>
              <a:t>Chlor – Cl</a:t>
            </a:r>
          </a:p>
          <a:p>
            <a:r>
              <a:rPr lang="cs-CZ" dirty="0" smtClean="0"/>
              <a:t>Brom – Br</a:t>
            </a:r>
          </a:p>
          <a:p>
            <a:r>
              <a:rPr lang="cs-CZ" dirty="0" smtClean="0"/>
              <a:t>Jod – I</a:t>
            </a:r>
          </a:p>
          <a:p>
            <a:r>
              <a:rPr lang="cs-CZ" dirty="0" smtClean="0"/>
              <a:t>Astat – At</a:t>
            </a:r>
          </a:p>
          <a:p>
            <a:endParaRPr lang="cs-CZ" dirty="0" smtClean="0"/>
          </a:p>
          <a:p>
            <a:r>
              <a:rPr lang="cs-CZ" u="sng" dirty="0" smtClean="0">
                <a:solidFill>
                  <a:srgbClr val="0070C0"/>
                </a:solidFill>
              </a:rPr>
              <a:t>Výskyt: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v přírodě se vyskytují pouze </a:t>
            </a:r>
          </a:p>
          <a:p>
            <a:pPr marL="0" indent="0">
              <a:buNone/>
            </a:pPr>
            <a:r>
              <a:rPr lang="cs-CZ" dirty="0" smtClean="0"/>
              <a:t>ve sloučeninách (nerosty halit </a:t>
            </a:r>
            <a:r>
              <a:rPr lang="cs-CZ" dirty="0" err="1" smtClean="0"/>
              <a:t>NaCl</a:t>
            </a:r>
            <a:r>
              <a:rPr lang="cs-CZ" dirty="0" smtClean="0"/>
              <a:t>, </a:t>
            </a:r>
          </a:p>
          <a:p>
            <a:pPr marL="0" indent="0">
              <a:buNone/>
            </a:pPr>
            <a:r>
              <a:rPr lang="cs-CZ" dirty="0" smtClean="0"/>
              <a:t>fluorit CaF</a:t>
            </a:r>
            <a:r>
              <a:rPr lang="cs-CZ" baseline="-25000" dirty="0" smtClean="0"/>
              <a:t>2</a:t>
            </a:r>
            <a:r>
              <a:rPr lang="cs-CZ" dirty="0" smtClean="0"/>
              <a:t>), jod je vázán v mořských </a:t>
            </a:r>
          </a:p>
          <a:p>
            <a:pPr marL="0" indent="0">
              <a:buNone/>
            </a:pPr>
            <a:r>
              <a:rPr lang="cs-CZ" dirty="0" smtClean="0"/>
              <a:t>řasách, vyskytují se i v těle člověka –</a:t>
            </a:r>
            <a:r>
              <a:rPr lang="cs-CZ" dirty="0" smtClean="0">
                <a:solidFill>
                  <a:srgbClr val="0070C0"/>
                </a:solidFill>
              </a:rPr>
              <a:t> F </a:t>
            </a:r>
            <a:r>
              <a:rPr lang="cs-CZ" dirty="0" smtClean="0"/>
              <a:t>v </a:t>
            </a:r>
          </a:p>
          <a:p>
            <a:pPr marL="0" indent="0">
              <a:buNone/>
            </a:pPr>
            <a:r>
              <a:rPr lang="cs-CZ" dirty="0" smtClean="0"/>
              <a:t>zubní sklovině,  </a:t>
            </a:r>
            <a:r>
              <a:rPr lang="cs-CZ" dirty="0" smtClean="0">
                <a:solidFill>
                  <a:srgbClr val="0070C0"/>
                </a:solidFill>
              </a:rPr>
              <a:t>Cl</a:t>
            </a:r>
            <a:r>
              <a:rPr lang="cs-CZ" dirty="0" smtClean="0"/>
              <a:t> v žaludeční šťávě,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I 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je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součástí hormonu štítné žlázy     (</a:t>
            </a:r>
            <a:r>
              <a:rPr lang="cs-CZ" dirty="0" err="1" smtClean="0"/>
              <a:t>thyroxin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u="sng" dirty="0">
                <a:solidFill>
                  <a:srgbClr val="0070C0"/>
                </a:solidFill>
              </a:rPr>
              <a:t>Vlastnosti: 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smtClean="0"/>
              <a:t>VII. A skupina</a:t>
            </a:r>
            <a:r>
              <a:rPr lang="cs-CZ" dirty="0"/>
              <a:t>, mají 7 </a:t>
            </a:r>
            <a:r>
              <a:rPr lang="cs-CZ" dirty="0" smtClean="0"/>
              <a:t>valenčních elektronů,</a:t>
            </a:r>
          </a:p>
          <a:p>
            <a:r>
              <a:rPr lang="cs-CZ" dirty="0" smtClean="0"/>
              <a:t> </a:t>
            </a:r>
            <a:r>
              <a:rPr lang="cs-CZ" dirty="0"/>
              <a:t>vytváří dvouatomové </a:t>
            </a:r>
            <a:r>
              <a:rPr lang="cs-CZ" dirty="0" smtClean="0"/>
              <a:t>molekuly (</a:t>
            </a:r>
            <a:r>
              <a:rPr lang="cs-CZ" dirty="0"/>
              <a:t>F</a:t>
            </a:r>
            <a:r>
              <a:rPr lang="cs-CZ" baseline="-25000" dirty="0"/>
              <a:t>2</a:t>
            </a:r>
            <a:r>
              <a:rPr lang="cs-CZ" dirty="0"/>
              <a:t>, Cl</a:t>
            </a:r>
            <a:r>
              <a:rPr lang="cs-CZ" baseline="-25000" dirty="0"/>
              <a:t>2</a:t>
            </a:r>
            <a:r>
              <a:rPr lang="cs-CZ" dirty="0"/>
              <a:t>, Br</a:t>
            </a:r>
            <a:r>
              <a:rPr lang="cs-CZ" baseline="-25000" dirty="0"/>
              <a:t>2</a:t>
            </a:r>
            <a:r>
              <a:rPr lang="cs-CZ" dirty="0"/>
              <a:t>, I</a:t>
            </a:r>
            <a:r>
              <a:rPr lang="cs-CZ" baseline="-25000" dirty="0"/>
              <a:t>2</a:t>
            </a:r>
            <a:r>
              <a:rPr lang="cs-CZ" dirty="0" smtClean="0"/>
              <a:t>)</a:t>
            </a:r>
          </a:p>
          <a:p>
            <a:r>
              <a:rPr lang="cs-CZ" dirty="0" smtClean="0"/>
              <a:t>Mají velkou schopnost slučovat se, mají charakteristický zápach, jsou zdraví škodlivé, mají větší hustotu </a:t>
            </a:r>
            <a:r>
              <a:rPr lang="cs-CZ" smtClean="0"/>
              <a:t>než vzduch</a:t>
            </a:r>
            <a:endParaRPr lang="cs-CZ" dirty="0"/>
          </a:p>
          <a:p>
            <a:r>
              <a:rPr lang="cs-CZ" dirty="0"/>
              <a:t>F</a:t>
            </a:r>
            <a:r>
              <a:rPr lang="cs-CZ" baseline="-25000" dirty="0"/>
              <a:t>2</a:t>
            </a:r>
            <a:r>
              <a:rPr lang="cs-CZ" dirty="0"/>
              <a:t> </a:t>
            </a:r>
            <a:r>
              <a:rPr lang="cs-CZ" dirty="0" smtClean="0"/>
              <a:t>–žlutozelený plyn</a:t>
            </a:r>
            <a:endParaRPr lang="cs-CZ" dirty="0"/>
          </a:p>
          <a:p>
            <a:r>
              <a:rPr lang="cs-CZ" dirty="0"/>
              <a:t>Cl</a:t>
            </a:r>
            <a:r>
              <a:rPr lang="cs-CZ" baseline="-25000" dirty="0"/>
              <a:t>2</a:t>
            </a:r>
            <a:r>
              <a:rPr lang="cs-CZ" dirty="0"/>
              <a:t> – žlutozelený </a:t>
            </a:r>
            <a:r>
              <a:rPr lang="cs-CZ" dirty="0" smtClean="0"/>
              <a:t>plyn, ničí bakterie a choroboplodné zárodky</a:t>
            </a:r>
            <a:endParaRPr lang="cs-CZ" dirty="0"/>
          </a:p>
          <a:p>
            <a:r>
              <a:rPr lang="cs-CZ" dirty="0"/>
              <a:t>Br</a:t>
            </a:r>
            <a:r>
              <a:rPr lang="cs-CZ" baseline="-25000" dirty="0"/>
              <a:t>2</a:t>
            </a:r>
            <a:r>
              <a:rPr lang="cs-CZ" dirty="0"/>
              <a:t> – červenohnědá </a:t>
            </a:r>
            <a:r>
              <a:rPr lang="cs-CZ" dirty="0" smtClean="0"/>
              <a:t>kapalina, leptá pokožku a jeho páry jsou jedovaté</a:t>
            </a:r>
            <a:endParaRPr lang="cs-CZ" dirty="0"/>
          </a:p>
          <a:p>
            <a:r>
              <a:rPr lang="cs-CZ" dirty="0"/>
              <a:t>I</a:t>
            </a:r>
            <a:r>
              <a:rPr lang="cs-CZ" baseline="-25000" dirty="0"/>
              <a:t>2</a:t>
            </a:r>
            <a:r>
              <a:rPr lang="cs-CZ" dirty="0"/>
              <a:t> – tmavě fialová pevná </a:t>
            </a:r>
            <a:r>
              <a:rPr lang="cs-CZ" dirty="0" smtClean="0"/>
              <a:t>látka, má schopnost sublimace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92046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u="sng" dirty="0"/>
              <a:t>Výroba: </a:t>
            </a:r>
            <a:endParaRPr lang="cs-CZ" u="sng" dirty="0" smtClean="0"/>
          </a:p>
          <a:p>
            <a:r>
              <a:rPr lang="cs-CZ" dirty="0" smtClean="0"/>
              <a:t>Průmyslově se halogeny vyrábějí elektrolýzou jejich sloučenin(solí)</a:t>
            </a:r>
          </a:p>
          <a:p>
            <a:r>
              <a:rPr lang="cs-CZ" dirty="0" smtClean="0"/>
              <a:t>chlor- se vyrábí elektrolýzou </a:t>
            </a:r>
            <a:r>
              <a:rPr lang="cs-CZ" dirty="0"/>
              <a:t>taveniny </a:t>
            </a:r>
            <a:r>
              <a:rPr lang="cs-CZ" dirty="0" err="1" smtClean="0"/>
              <a:t>NaCl</a:t>
            </a:r>
            <a:endParaRPr lang="cs-CZ" dirty="0" smtClean="0"/>
          </a:p>
          <a:p>
            <a:r>
              <a:rPr lang="cs-CZ" u="sng" dirty="0" smtClean="0"/>
              <a:t>Důležité sloučeniny halogenů:</a:t>
            </a:r>
            <a:endParaRPr lang="cs-CZ" u="sng" dirty="0"/>
          </a:p>
          <a:p>
            <a:r>
              <a:rPr lang="cs-CZ" dirty="0" err="1"/>
              <a:t>AgBr</a:t>
            </a:r>
            <a:r>
              <a:rPr lang="cs-CZ" dirty="0"/>
              <a:t> – </a:t>
            </a:r>
            <a:r>
              <a:rPr lang="cs-CZ" dirty="0" smtClean="0"/>
              <a:t>citlivá na světlo, používá se při výrobě fotografických materiálů</a:t>
            </a:r>
            <a:endParaRPr lang="cs-CZ" dirty="0"/>
          </a:p>
          <a:p>
            <a:r>
              <a:rPr lang="cs-CZ" dirty="0"/>
              <a:t>NH</a:t>
            </a:r>
            <a:r>
              <a:rPr lang="cs-CZ" baseline="-25000" dirty="0"/>
              <a:t>4</a:t>
            </a:r>
            <a:r>
              <a:rPr lang="cs-CZ" dirty="0"/>
              <a:t>Cl – salmiak (součást </a:t>
            </a:r>
            <a:r>
              <a:rPr lang="cs-CZ" dirty="0" smtClean="0"/>
              <a:t>baterií)</a:t>
            </a:r>
          </a:p>
          <a:p>
            <a:r>
              <a:rPr lang="cs-CZ" dirty="0" err="1" smtClean="0"/>
              <a:t>NaCl</a:t>
            </a:r>
            <a:r>
              <a:rPr lang="cs-CZ" dirty="0" smtClean="0"/>
              <a:t> – kamenná sůl</a:t>
            </a:r>
          </a:p>
          <a:p>
            <a:r>
              <a:rPr lang="cs-CZ" dirty="0" smtClean="0"/>
              <a:t>Freony – </a:t>
            </a:r>
            <a:r>
              <a:rPr lang="cs-CZ" dirty="0" err="1" smtClean="0"/>
              <a:t>org</a:t>
            </a:r>
            <a:r>
              <a:rPr lang="cs-CZ" dirty="0" smtClean="0"/>
              <a:t>. sloučeniny, obsahují F a Cl, poškozují ozonovou vrstvu v atmosféře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u="sng" dirty="0"/>
              <a:t>Použití </a:t>
            </a:r>
            <a:r>
              <a:rPr lang="cs-CZ" u="sng" dirty="0" smtClean="0"/>
              <a:t>:</a:t>
            </a:r>
            <a:endParaRPr lang="cs-CZ" u="sng" dirty="0"/>
          </a:p>
          <a:p>
            <a:r>
              <a:rPr lang="cs-CZ" dirty="0" smtClean="0"/>
              <a:t>Fluor- výroba zubních past a plastu teflonu</a:t>
            </a:r>
          </a:p>
          <a:p>
            <a:r>
              <a:rPr lang="cs-CZ" dirty="0" smtClean="0"/>
              <a:t>Chlor – dezinfekce pitné vody a vody v bazénech, k výrobě dezinfekčních přípravků (SAVO), plastů (PVC) a kyseliny chlorovodíkové </a:t>
            </a:r>
            <a:r>
              <a:rPr lang="cs-CZ" dirty="0" err="1" smtClean="0"/>
              <a:t>HCl</a:t>
            </a:r>
            <a:endParaRPr lang="cs-CZ" dirty="0" smtClean="0"/>
          </a:p>
          <a:p>
            <a:r>
              <a:rPr lang="cs-CZ" dirty="0" smtClean="0"/>
              <a:t>Brom – výroba léčiv a k výrobě halogenových žárovek</a:t>
            </a:r>
          </a:p>
          <a:p>
            <a:r>
              <a:rPr lang="cs-CZ" dirty="0" smtClean="0"/>
              <a:t>Jod – desinfekce okolí ran (jodová tinktura)</a:t>
            </a:r>
          </a:p>
          <a:p>
            <a:r>
              <a:rPr lang="cs-CZ" dirty="0" smtClean="0"/>
              <a:t>Dříve byly zneužívány na výrobu bojových chemických plynů (yperit)</a:t>
            </a:r>
          </a:p>
        </p:txBody>
      </p:sp>
    </p:spTree>
    <p:extLst>
      <p:ext uri="{BB962C8B-B14F-4D97-AF65-F5344CB8AC3E}">
        <p14:creationId xmlns:p14="http://schemas.microsoft.com/office/powerpoint/2010/main" val="730905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1628775"/>
            <a:ext cx="4038600" cy="4525963"/>
          </a:xfrm>
        </p:spPr>
        <p:txBody>
          <a:bodyPr>
            <a:normAutofit lnSpcReduction="10000"/>
          </a:bodyPr>
          <a:lstStyle/>
          <a:p>
            <a:pPr lvl="2"/>
            <a:endParaRPr lang="cs-CZ" dirty="0" smtClean="0"/>
          </a:p>
          <a:p>
            <a:pPr lvl="2"/>
            <a:endParaRPr lang="cs-CZ" dirty="0"/>
          </a:p>
          <a:p>
            <a:pPr lvl="2"/>
            <a:endParaRPr lang="cs-CZ" dirty="0" smtClean="0"/>
          </a:p>
          <a:p>
            <a:pPr lvl="2"/>
            <a:endParaRPr lang="cs-CZ" dirty="0"/>
          </a:p>
          <a:p>
            <a:pPr lvl="2"/>
            <a:endParaRPr lang="cs-CZ" dirty="0" smtClean="0"/>
          </a:p>
          <a:p>
            <a:pPr lvl="2"/>
            <a:endParaRPr lang="cs-CZ" dirty="0" smtClean="0"/>
          </a:p>
          <a:p>
            <a:pPr lvl="2"/>
            <a:endParaRPr lang="cs-CZ" dirty="0"/>
          </a:p>
          <a:p>
            <a:pPr lvl="2"/>
            <a:endParaRPr lang="cs-CZ" dirty="0" smtClean="0"/>
          </a:p>
          <a:p>
            <a:pPr lvl="2"/>
            <a:endParaRPr lang="cs-CZ" dirty="0" smtClean="0"/>
          </a:p>
          <a:p>
            <a:pPr lvl="2"/>
            <a:endParaRPr lang="cs-CZ" dirty="0"/>
          </a:p>
          <a:p>
            <a:pPr lvl="2"/>
            <a:r>
              <a:rPr lang="cs-CZ" dirty="0" smtClean="0"/>
              <a:t>chlor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5105400" y="1600200"/>
            <a:ext cx="4038600" cy="4525963"/>
          </a:xfrm>
        </p:spPr>
        <p:txBody>
          <a:bodyPr>
            <a:normAutofit fontScale="850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lvl="2"/>
            <a:endParaRPr lang="cs-CZ" dirty="0" smtClean="0"/>
          </a:p>
          <a:p>
            <a:pPr lvl="2"/>
            <a:endParaRPr lang="cs-CZ" dirty="0"/>
          </a:p>
          <a:p>
            <a:pPr lvl="2"/>
            <a:endParaRPr lang="cs-CZ" dirty="0" smtClean="0"/>
          </a:p>
          <a:p>
            <a:pPr lvl="2"/>
            <a:r>
              <a:rPr lang="cs-CZ" dirty="0" smtClean="0"/>
              <a:t>brom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640"/>
            <a:ext cx="3960440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88640"/>
            <a:ext cx="4392488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9450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1) Podtrhni halogeny. Do rámečku zapiš jejich názvy a spoj je s příslušnou značkou prvku.</a:t>
            </a:r>
          </a:p>
          <a:p>
            <a:pPr marL="0" indent="0">
              <a:buNone/>
            </a:pPr>
            <a:r>
              <a:rPr lang="cs-CZ" dirty="0" smtClean="0"/>
              <a:t>   F    </a:t>
            </a:r>
            <a:r>
              <a:rPr lang="cs-CZ" dirty="0" err="1" smtClean="0"/>
              <a:t>Ag</a:t>
            </a:r>
            <a:r>
              <a:rPr lang="cs-CZ" dirty="0" smtClean="0"/>
              <a:t>    </a:t>
            </a:r>
            <a:r>
              <a:rPr lang="cs-CZ" dirty="0" err="1" smtClean="0"/>
              <a:t>Sn</a:t>
            </a:r>
            <a:r>
              <a:rPr lang="cs-CZ" dirty="0" smtClean="0"/>
              <a:t>    Br    H    I    O    </a:t>
            </a:r>
            <a:r>
              <a:rPr lang="cs-CZ" dirty="0" err="1" smtClean="0"/>
              <a:t>Mn</a:t>
            </a:r>
            <a:r>
              <a:rPr lang="cs-CZ" dirty="0" smtClean="0"/>
              <a:t>   Cl    </a:t>
            </a:r>
            <a:r>
              <a:rPr lang="cs-CZ" dirty="0" err="1" smtClean="0"/>
              <a:t>Fe</a:t>
            </a:r>
            <a:r>
              <a:rPr lang="cs-CZ" dirty="0" smtClean="0"/>
              <a:t>    At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</a:p>
          <a:p>
            <a:endParaRPr lang="cs-CZ" dirty="0"/>
          </a:p>
          <a:p>
            <a:r>
              <a:rPr lang="cs-CZ" dirty="0" smtClean="0"/>
              <a:t>2) Molekuly halogenů jsou obecně tvořeny…………atomy, proto je označujeme jako ……………atomové</a:t>
            </a:r>
          </a:p>
          <a:p>
            <a:r>
              <a:rPr lang="cs-CZ" dirty="0" smtClean="0"/>
              <a:t>3) Který z halogenů je schopen sublimace?</a:t>
            </a:r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1532" y="3074261"/>
            <a:ext cx="1152128" cy="698376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60000"/>
                <a:lumOff val="40000"/>
                <a:alpha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267744" y="3074260"/>
            <a:ext cx="1224136" cy="69837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60000"/>
                <a:lumOff val="40000"/>
                <a:alpha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709814" y="3074259"/>
            <a:ext cx="1224136" cy="69837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60000"/>
                <a:lumOff val="40000"/>
                <a:alpha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20072" y="3080914"/>
            <a:ext cx="1224136" cy="69837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60000"/>
                <a:lumOff val="40000"/>
                <a:alpha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804248" y="3054440"/>
            <a:ext cx="1224136" cy="69837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60000"/>
                <a:lumOff val="40000"/>
                <a:alpha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494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1) F,    Cl,   Br,     I   a   At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2) Dvěma atomy, dvouatomové.</a:t>
            </a:r>
          </a:p>
          <a:p>
            <a:r>
              <a:rPr lang="cs-CZ" dirty="0" smtClean="0"/>
              <a:t>3) Jod.</a:t>
            </a:r>
          </a:p>
        </p:txBody>
      </p:sp>
      <p:sp>
        <p:nvSpPr>
          <p:cNvPr id="4" name="Obdélník 3"/>
          <p:cNvSpPr/>
          <p:nvPr/>
        </p:nvSpPr>
        <p:spPr>
          <a:xfrm>
            <a:off x="827584" y="3068960"/>
            <a:ext cx="1008112" cy="484609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60000"/>
                <a:lumOff val="40000"/>
                <a:alpha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fluor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11760" y="3019053"/>
            <a:ext cx="1008112" cy="51053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60000"/>
                <a:lumOff val="40000"/>
                <a:alpha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chlor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139952" y="3019053"/>
            <a:ext cx="1080120" cy="51053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60000"/>
                <a:lumOff val="40000"/>
                <a:alpha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brom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683721" y="3019053"/>
            <a:ext cx="1008112" cy="51053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60000"/>
                <a:lumOff val="40000"/>
                <a:alpha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jod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236296" y="3018681"/>
            <a:ext cx="1008112" cy="51053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60000"/>
                <a:lumOff val="40000"/>
                <a:alpha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astat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403648" y="2204864"/>
            <a:ext cx="0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267744" y="2204864"/>
            <a:ext cx="360040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2915816" y="2060848"/>
            <a:ext cx="1152128" cy="95820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3524250" y="2010569"/>
            <a:ext cx="2055862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4860032" y="2060848"/>
            <a:ext cx="2304256" cy="95820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4474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7 0.01065 L 0.00399 0.01065 C 0.0059 0.01065 0.00816 -0.03125 0.00816 -0.06482 L 0.00816 -0.14005 " pathEditMode="relative" rAng="0" ptsTypes="FfFF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9" y="-75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85185E-6 L -0.05782 -1.85185E-6 C -0.08386 -1.85185E-6 -0.11563 -0.03866 -0.11563 -0.06944 L -0.11563 -0.13842 " pathEditMode="relative" rAng="0" ptsTypes="FfFF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781" y="-69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03 0.00023 L -0.07344 0.00023 C -0.13108 0.00023 -0.20191 -0.03264 -0.20191 -0.05857 L -0.20191 -0.11736 " pathEditMode="relative" rAng="0" ptsTypes="FfFF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847" y="-58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924 -3.7037E-6 L -0.10642 -3.7037E-6 C -0.1717 -3.7037E-6 -0.25191 -0.03472 -0.25191 -0.06296 L -0.25191 -0.12569 " pathEditMode="relative" rAng="0" ptsTypes="FfFF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566" y="-62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7037E-6 L -0.13924 -3.7037E-6 C -0.20156 -3.7037E-6 -0.27795 -0.04375 -0.27795 -0.07893 L -0.27795 -0.15717 " pathEditMode="relative" rAng="0" ptsTypes="FfFF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06" y="-7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jumk.de/mein-pse/brom.php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www.oskole.sk/pages/printpage.php?clanok=4572</a:t>
            </a:r>
            <a:endParaRPr lang="cs-CZ" dirty="0" smtClean="0"/>
          </a:p>
          <a:p>
            <a:r>
              <a:rPr lang="cs-CZ" dirty="0"/>
              <a:t>Josef Mach, Irena </a:t>
            </a:r>
            <a:r>
              <a:rPr lang="cs-CZ" dirty="0" err="1"/>
              <a:t>Plucková</a:t>
            </a:r>
            <a:r>
              <a:rPr lang="cs-CZ" dirty="0"/>
              <a:t>, Jiří </a:t>
            </a:r>
            <a:r>
              <a:rPr lang="cs-CZ" dirty="0" err="1"/>
              <a:t>Šibor</a:t>
            </a:r>
            <a:r>
              <a:rPr lang="cs-CZ" dirty="0"/>
              <a:t>: Chemie (Úvod do obecné a anorganické chemie), naklad. </a:t>
            </a:r>
            <a:r>
              <a:rPr lang="cs-CZ"/>
              <a:t>Nová škola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9503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TC010219417[[fn=Motiv japonského obrazu]]</Template>
  <TotalTime>142</TotalTime>
  <Words>410</Words>
  <Application>Microsoft Office PowerPoint</Application>
  <PresentationFormat>Předvádění na obrazovce (4:3)</PresentationFormat>
  <Paragraphs>90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YamatoPainting</vt:lpstr>
      <vt:lpstr>Prezentace aplikace PowerPoint</vt:lpstr>
      <vt:lpstr>Halogeny</vt:lpstr>
      <vt:lpstr>Halogeny </vt:lpstr>
      <vt:lpstr>Prezentace aplikace PowerPoint</vt:lpstr>
      <vt:lpstr>Prezentace aplikace PowerPoint</vt:lpstr>
      <vt:lpstr>Otázky</vt:lpstr>
      <vt:lpstr>Odpovědi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Halogeny</dc:title>
  <dc:creator>OEM</dc:creator>
  <cp:lastModifiedBy>OEM</cp:lastModifiedBy>
  <cp:revision>18</cp:revision>
  <dcterms:created xsi:type="dcterms:W3CDTF">2011-08-06T17:29:23Z</dcterms:created>
  <dcterms:modified xsi:type="dcterms:W3CDTF">2011-09-04T09:26:54Z</dcterms:modified>
</cp:coreProperties>
</file>