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9" r:id="rId4"/>
    <p:sldId id="258" r:id="rId5"/>
    <p:sldId id="260" r:id="rId6"/>
    <p:sldId id="261" r:id="rId7"/>
    <p:sldId id="262" r:id="rId8"/>
    <p:sldId id="263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CC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:push dir="u"/>
      </p:transition>
    </mc:Choice>
    <mc:Fallback xmlns="">
      <p:transition spd="slow">
        <p:push dir="u"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:push dir="u"/>
      </p:transition>
    </mc:Choice>
    <mc:Fallback xmlns="">
      <p:transition spd="slow">
        <p:push dir="u"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:push dir="u"/>
      </p:transition>
    </mc:Choice>
    <mc:Fallback xmlns="">
      <p:transition spd="slow">
        <p:push dir="u"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:push dir="u"/>
      </p:transition>
    </mc:Choice>
    <mc:Fallback xmlns="">
      <p:transition spd="slow">
        <p:push dir="u"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:push dir="u"/>
      </p:transition>
    </mc:Choice>
    <mc:Fallback xmlns="">
      <p:transition spd="slow">
        <p:push dir="u"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:push dir="u"/>
      </p:transition>
    </mc:Choice>
    <mc:Fallback xmlns="">
      <p:transition spd="slow">
        <p:push dir="u"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:push dir="u"/>
      </p:transition>
    </mc:Choice>
    <mc:Fallback xmlns="">
      <p:transition spd="slow">
        <p:push dir="u"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:push dir="u"/>
      </p:transition>
    </mc:Choice>
    <mc:Fallback xmlns="">
      <p:transition spd="slow">
        <p:push dir="u"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:push dir="u"/>
      </p:transition>
    </mc:Choice>
    <mc:Fallback xmlns="">
      <p:transition spd="slow">
        <p:push dir="u"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:push dir="u"/>
      </p:transition>
    </mc:Choice>
    <mc:Fallback xmlns="">
      <p:transition spd="slow">
        <p:push dir="u"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:push dir="u"/>
      </p:transition>
    </mc:Choice>
    <mc:Fallback xmlns="">
      <p:transition spd="slow">
        <p:push dir="u"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C6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slow" p14:dur="1250">
        <p:push dir="u"/>
      </p:transition>
    </mc:Choice>
    <mc:Fallback xmlns="">
      <p:transition spd="slow">
        <p:push dir="u"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pc\AppData\Local\Microsoft\Windows\Temporary Internet Files\Content.IE5\OV7PDKJ7\MP900404840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1" y="1"/>
            <a:ext cx="8033964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03548" y="332656"/>
            <a:ext cx="8496944" cy="2520280"/>
          </a:xfrm>
        </p:spPr>
        <p:txBody>
          <a:bodyPr>
            <a:normAutofit/>
          </a:bodyPr>
          <a:lstStyle/>
          <a:p>
            <a:r>
              <a:rPr lang="cs-CZ" dirty="0" smtClean="0"/>
              <a:t>Velké historické bitvy starověku</a:t>
            </a:r>
            <a:br>
              <a:rPr lang="cs-CZ" dirty="0" smtClean="0"/>
            </a:br>
            <a:r>
              <a:rPr lang="cs-CZ" dirty="0" smtClean="0"/>
              <a:t>část 1.</a:t>
            </a:r>
            <a:br>
              <a:rPr lang="cs-CZ" dirty="0" smtClean="0"/>
            </a:br>
            <a:r>
              <a:rPr lang="cs-CZ" dirty="0" smtClean="0"/>
              <a:t>Řecko – Perské války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648323" y="4725144"/>
            <a:ext cx="3960440" cy="1176536"/>
          </a:xfrm>
          <a:ln>
            <a:noFill/>
          </a:ln>
          <a:effectLst>
            <a:glow rad="101600">
              <a:schemeClr val="accent3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Bitva u Marathonu</a:t>
            </a:r>
          </a:p>
          <a:p>
            <a:r>
              <a:rPr lang="cs-CZ" dirty="0">
                <a:solidFill>
                  <a:schemeClr val="tx1"/>
                </a:solidFill>
              </a:rPr>
              <a:t>r</a:t>
            </a:r>
            <a:r>
              <a:rPr lang="cs-CZ" dirty="0" smtClean="0">
                <a:solidFill>
                  <a:schemeClr val="tx1"/>
                </a:solidFill>
              </a:rPr>
              <a:t>oku 490 př. n. l</a:t>
            </a:r>
            <a:r>
              <a:rPr lang="cs-CZ" dirty="0">
                <a:solidFill>
                  <a:schemeClr val="tx1"/>
                </a:solidFill>
              </a:rPr>
              <a:t>.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3331072" y="6388987"/>
            <a:ext cx="259494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dirty="0" smtClean="0"/>
              <a:t>Mgr. David Pokorn</a:t>
            </a:r>
            <a:r>
              <a:rPr lang="cs-CZ" sz="2400" dirty="0" smtClean="0"/>
              <a:t>ý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2968351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:push dir="u"/>
      </p:transition>
    </mc:Choice>
    <mc:Fallback xmlns="">
      <p:transition spd="slow">
        <p:push dir="u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bitvě předcházelo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Povstání maloasijských </a:t>
            </a:r>
            <a:r>
              <a:rPr lang="cs-CZ" dirty="0"/>
              <a:t>Ř</a:t>
            </a:r>
            <a:r>
              <a:rPr lang="cs-CZ" dirty="0" smtClean="0"/>
              <a:t>eků proti perské nadvládě (499 – 493), které spustilo lavinu událostí</a:t>
            </a:r>
            <a:r>
              <a:rPr lang="en-US" dirty="0" smtClean="0"/>
              <a:t>:</a:t>
            </a:r>
            <a:endParaRPr lang="cs-CZ" dirty="0" smtClean="0"/>
          </a:p>
          <a:p>
            <a:r>
              <a:rPr lang="cs-CZ" dirty="0"/>
              <a:t>d</a:t>
            </a:r>
            <a:r>
              <a:rPr lang="cs-CZ" dirty="0" smtClean="0"/>
              <a:t>alo perskému velkokráli Dareiovi I. Záminku k invazi do Řecka</a:t>
            </a:r>
          </a:p>
          <a:p>
            <a:r>
              <a:rPr lang="cs-CZ" dirty="0"/>
              <a:t>v</a:t>
            </a:r>
            <a:r>
              <a:rPr lang="cs-CZ" dirty="0" smtClean="0"/>
              <a:t>elením invaze byl pověřen Mardonius a poté Datis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95625" y="147045"/>
            <a:ext cx="1590657" cy="14429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4468986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:push dir="u"/>
      </p:transition>
    </mc:Choice>
    <mc:Fallback xmlns="">
      <p:transition spd="slow">
        <p:push dir="u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58824" y="25121"/>
            <a:ext cx="8229600" cy="1143000"/>
          </a:xfrm>
        </p:spPr>
        <p:txBody>
          <a:bodyPr/>
          <a:lstStyle/>
          <a:p>
            <a:r>
              <a:rPr lang="cs-CZ" dirty="0" smtClean="0"/>
              <a:t>Vojenská síla obou protivníků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b="1" dirty="0" smtClean="0"/>
              <a:t>Řecko (Miltiades)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Athény cca 10 000 vojáků + 1000 Platajců</a:t>
            </a:r>
            <a:br>
              <a:rPr lang="cs-CZ" dirty="0" smtClean="0"/>
            </a:br>
            <a:endParaRPr lang="cs-CZ" dirty="0" smtClean="0"/>
          </a:p>
          <a:p>
            <a:r>
              <a:rPr lang="cs-CZ" dirty="0"/>
              <a:t>v</a:t>
            </a:r>
            <a:r>
              <a:rPr lang="cs-CZ" dirty="0" smtClean="0"/>
              <a:t>ýhody</a:t>
            </a:r>
            <a:r>
              <a:rPr lang="en-US" dirty="0" smtClean="0"/>
              <a:t>: lep</a:t>
            </a:r>
            <a:r>
              <a:rPr lang="cs-CZ" dirty="0" smtClean="0"/>
              <a:t>ší zbroj, znalost terénu</a:t>
            </a:r>
          </a:p>
          <a:p>
            <a:endParaRPr lang="cs-CZ" dirty="0"/>
          </a:p>
          <a:p>
            <a:r>
              <a:rPr lang="cs-CZ" b="1" dirty="0" smtClean="0"/>
              <a:t>Persie (Datis)</a:t>
            </a:r>
            <a:br>
              <a:rPr lang="cs-CZ" b="1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cca 30 000 vojáků</a:t>
            </a:r>
          </a:p>
          <a:p>
            <a:r>
              <a:rPr lang="en-US" dirty="0"/>
              <a:t>v</a:t>
            </a:r>
            <a:r>
              <a:rPr lang="cs-CZ" dirty="0" err="1" smtClean="0"/>
              <a:t>ýhody</a:t>
            </a:r>
            <a:r>
              <a:rPr lang="en-US" dirty="0" smtClean="0"/>
              <a:t>: trojn</a:t>
            </a:r>
            <a:r>
              <a:rPr lang="cs-CZ" dirty="0" smtClean="0"/>
              <a:t>ásobná přesila</a:t>
            </a:r>
            <a:endParaRPr lang="cs-CZ" dirty="0"/>
          </a:p>
        </p:txBody>
      </p:sp>
      <p:pic>
        <p:nvPicPr>
          <p:cNvPr id="3074" name="Picture 2" descr="C:\Users\pc\AppData\Local\Microsoft\Windows\Temporary Internet Files\Content.IE5\OV7PDKJ7\MM900354474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40352" y="332656"/>
            <a:ext cx="1296144" cy="10531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54584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:push dir="u"/>
      </p:transition>
    </mc:Choice>
    <mc:Fallback xmlns="">
      <p:transition spd="slow">
        <p:push dir="u"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260648"/>
            <a:ext cx="8229600" cy="1143000"/>
          </a:xfrm>
        </p:spPr>
        <p:txBody>
          <a:bodyPr/>
          <a:lstStyle/>
          <a:p>
            <a:r>
              <a:rPr lang="cs-CZ" dirty="0" smtClean="0"/>
              <a:t>Přípravy na bitvu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Perské vojsko pod vedením Data se vylodilo cca 42km severně od Athén</a:t>
            </a:r>
          </a:p>
          <a:p>
            <a:endParaRPr lang="cs-CZ" dirty="0"/>
          </a:p>
          <a:p>
            <a:r>
              <a:rPr lang="cs-CZ" dirty="0" smtClean="0"/>
              <a:t>Řekové jim vyšli vstříc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800091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:push dir="u"/>
      </p:transition>
    </mc:Choice>
    <mc:Fallback xmlns="">
      <p:transition spd="slow">
        <p:push dir="u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2162167" y="-92534"/>
            <a:ext cx="8229600" cy="1143000"/>
          </a:xfrm>
        </p:spPr>
        <p:txBody>
          <a:bodyPr/>
          <a:lstStyle/>
          <a:p>
            <a:r>
              <a:rPr lang="cs-CZ" dirty="0" smtClean="0"/>
              <a:t>Průběh bitvy</a:t>
            </a:r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 rot="18337743">
            <a:off x="4509924" y="4147777"/>
            <a:ext cx="3098955" cy="398892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 rot="18547704">
            <a:off x="2083982" y="2198814"/>
            <a:ext cx="2959950" cy="36558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 rot="6004501">
            <a:off x="1818769" y="4076243"/>
            <a:ext cx="1044116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 rot="20255000">
            <a:off x="3813540" y="5552672"/>
            <a:ext cx="889991" cy="349036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louk 23"/>
          <p:cNvSpPr/>
          <p:nvPr/>
        </p:nvSpPr>
        <p:spPr>
          <a:xfrm rot="16200000">
            <a:off x="7161612" y="4427419"/>
            <a:ext cx="3964778" cy="4839582"/>
          </a:xfrm>
          <a:prstGeom prst="arc">
            <a:avLst>
              <a:gd name="adj1" fmla="val 16200000"/>
              <a:gd name="adj2" fmla="val 21540709"/>
            </a:avLst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Vývojový diagram: ukončení 24"/>
          <p:cNvSpPr/>
          <p:nvPr/>
        </p:nvSpPr>
        <p:spPr>
          <a:xfrm rot="18471994">
            <a:off x="8437732" y="5131851"/>
            <a:ext cx="304572" cy="894306"/>
          </a:xfrm>
          <a:prstGeom prst="flowChartTerminator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Vývojový diagram: ukončení 25"/>
          <p:cNvSpPr/>
          <p:nvPr/>
        </p:nvSpPr>
        <p:spPr>
          <a:xfrm rot="18471994">
            <a:off x="7560816" y="6005308"/>
            <a:ext cx="306735" cy="870431"/>
          </a:xfrm>
          <a:prstGeom prst="flowChartTerminator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Vývojový diagram: ukončení 26"/>
          <p:cNvSpPr/>
          <p:nvPr/>
        </p:nvSpPr>
        <p:spPr>
          <a:xfrm rot="18471994">
            <a:off x="7850311" y="5292228"/>
            <a:ext cx="358417" cy="1152128"/>
          </a:xfrm>
          <a:prstGeom prst="flowChartTerminator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987908" y="768411"/>
            <a:ext cx="228466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f</a:t>
            </a:r>
            <a:r>
              <a:rPr lang="cs-CZ" sz="2400" dirty="0" smtClean="0"/>
              <a:t>áze 1. - vylodění</a:t>
            </a:r>
            <a:endParaRPr lang="cs-CZ" sz="2400" dirty="0"/>
          </a:p>
        </p:txBody>
      </p:sp>
      <p:sp>
        <p:nvSpPr>
          <p:cNvPr id="30" name="Šipka doleva 29"/>
          <p:cNvSpPr/>
          <p:nvPr/>
        </p:nvSpPr>
        <p:spPr>
          <a:xfrm rot="2166032">
            <a:off x="6732998" y="4987364"/>
            <a:ext cx="504056" cy="300786"/>
          </a:xfrm>
          <a:prstGeom prst="leftArrow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/>
          <p:cNvSpPr/>
          <p:nvPr/>
        </p:nvSpPr>
        <p:spPr>
          <a:xfrm rot="18337743">
            <a:off x="4875486" y="4509564"/>
            <a:ext cx="3021260" cy="317979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Obdélník 31"/>
          <p:cNvSpPr/>
          <p:nvPr/>
        </p:nvSpPr>
        <p:spPr>
          <a:xfrm rot="18337743">
            <a:off x="4207922" y="4017819"/>
            <a:ext cx="3085709" cy="183725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Obdélník 32"/>
          <p:cNvSpPr/>
          <p:nvPr/>
        </p:nvSpPr>
        <p:spPr>
          <a:xfrm rot="6424659">
            <a:off x="6527727" y="2087981"/>
            <a:ext cx="889991" cy="349036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bdélník 33"/>
          <p:cNvSpPr/>
          <p:nvPr/>
        </p:nvSpPr>
        <p:spPr>
          <a:xfrm rot="19940651" flipV="1">
            <a:off x="4604666" y="661953"/>
            <a:ext cx="1044116" cy="31378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636448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:push dir="u"/>
      </p:transition>
    </mc:Choice>
    <mc:Fallback xmlns="">
      <p:transition spd="slow">
        <p:push dir="u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" presetClass="entr" presetSubtype="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500"/>
                            </p:stCondLst>
                            <p:childTnLst>
                              <p:par>
                                <p:cTn id="20" presetID="2" presetClass="entr" presetSubtype="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000"/>
                            </p:stCondLst>
                            <p:childTnLst>
                              <p:par>
                                <p:cTn id="25" presetID="2" presetClass="entr" presetSubtype="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75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75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2750"/>
                            </p:stCondLst>
                            <p:childTnLst>
                              <p:par>
                                <p:cTn id="30" presetID="2" presetClass="entr" presetSubtype="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75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75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3500"/>
                            </p:stCondLst>
                            <p:childTnLst>
                              <p:par>
                                <p:cTn id="35" presetID="2" presetClass="entr" presetSubtype="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4500"/>
                            </p:stCondLst>
                            <p:childTnLst>
                              <p:par>
                                <p:cTn id="40" presetID="2" presetClass="entr" presetSubtype="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4" presetID="2" presetClass="entr" presetSubtype="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5000"/>
                            </p:stCondLst>
                            <p:childTnLst>
                              <p:par>
                                <p:cTn id="49" presetID="2" presetClass="entr" presetSubtype="9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6000"/>
                            </p:stCondLst>
                            <p:childTnLst>
                              <p:par>
                                <p:cTn id="54" presetID="2" presetClass="entr" presetSubtype="9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75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75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6750"/>
                            </p:stCondLst>
                            <p:childTnLst>
                              <p:par>
                                <p:cTn id="59" presetID="2" presetClass="entr" presetSubtype="9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75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75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9" grpId="0" animBg="1"/>
      <p:bldP spid="22" grpId="0" animBg="1"/>
      <p:bldP spid="23" grpId="0" animBg="1"/>
      <p:bldP spid="25" grpId="0" animBg="1"/>
      <p:bldP spid="26" grpId="0" animBg="1"/>
      <p:bldP spid="27" grpId="0" animBg="1"/>
      <p:bldP spid="30" grpId="0" animBg="1"/>
      <p:bldP spid="31" grpId="0" animBg="1"/>
      <p:bldP spid="32" grpId="0" animBg="1"/>
      <p:bldP spid="33" grpId="0" animBg="1"/>
      <p:bldP spid="3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2162167" y="-92534"/>
            <a:ext cx="8229600" cy="1143000"/>
          </a:xfrm>
        </p:spPr>
        <p:txBody>
          <a:bodyPr/>
          <a:lstStyle/>
          <a:p>
            <a:r>
              <a:rPr lang="cs-CZ" dirty="0" smtClean="0"/>
              <a:t>Průběh bitvy</a:t>
            </a:r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 rot="18337743">
            <a:off x="4509924" y="4147777"/>
            <a:ext cx="3098955" cy="398892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 rot="18547704">
            <a:off x="2083982" y="2198814"/>
            <a:ext cx="2959950" cy="36558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 rot="6004501">
            <a:off x="1824138" y="4100404"/>
            <a:ext cx="1044116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 rot="17876628">
            <a:off x="4120186" y="5698110"/>
            <a:ext cx="889991" cy="349036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louk 23"/>
          <p:cNvSpPr/>
          <p:nvPr/>
        </p:nvSpPr>
        <p:spPr>
          <a:xfrm rot="16200000">
            <a:off x="7161612" y="4427419"/>
            <a:ext cx="3964778" cy="4839582"/>
          </a:xfrm>
          <a:prstGeom prst="arc">
            <a:avLst>
              <a:gd name="adj1" fmla="val 16200000"/>
              <a:gd name="adj2" fmla="val 21540709"/>
            </a:avLst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Vývojový diagram: ukončení 24"/>
          <p:cNvSpPr/>
          <p:nvPr/>
        </p:nvSpPr>
        <p:spPr>
          <a:xfrm rot="18471994">
            <a:off x="8437732" y="5131851"/>
            <a:ext cx="304572" cy="894306"/>
          </a:xfrm>
          <a:prstGeom prst="flowChartTerminator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Vývojový diagram: ukončení 25"/>
          <p:cNvSpPr/>
          <p:nvPr/>
        </p:nvSpPr>
        <p:spPr>
          <a:xfrm rot="18471994">
            <a:off x="7560816" y="6005308"/>
            <a:ext cx="306735" cy="870431"/>
          </a:xfrm>
          <a:prstGeom prst="flowChartTerminator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Vývojový diagram: ukončení 26"/>
          <p:cNvSpPr/>
          <p:nvPr/>
        </p:nvSpPr>
        <p:spPr>
          <a:xfrm rot="18471994">
            <a:off x="7850311" y="5292228"/>
            <a:ext cx="358417" cy="1152128"/>
          </a:xfrm>
          <a:prstGeom prst="flowChartTerminator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395536" y="951111"/>
            <a:ext cx="287046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f</a:t>
            </a:r>
            <a:r>
              <a:rPr lang="cs-CZ" sz="2400" dirty="0" smtClean="0"/>
              <a:t>áze 2. – </a:t>
            </a:r>
            <a:r>
              <a:rPr lang="cs-CZ" sz="2400" dirty="0"/>
              <a:t>Ř</a:t>
            </a:r>
            <a:r>
              <a:rPr lang="cs-CZ" sz="2400" dirty="0" smtClean="0"/>
              <a:t>ekové útočí</a:t>
            </a:r>
            <a:endParaRPr lang="cs-CZ" sz="2400" dirty="0"/>
          </a:p>
        </p:txBody>
      </p:sp>
      <p:sp>
        <p:nvSpPr>
          <p:cNvPr id="31" name="Obdélník 30"/>
          <p:cNvSpPr/>
          <p:nvPr/>
        </p:nvSpPr>
        <p:spPr>
          <a:xfrm rot="18337743">
            <a:off x="4875486" y="4509564"/>
            <a:ext cx="3021260" cy="317979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Obdélník 31"/>
          <p:cNvSpPr/>
          <p:nvPr/>
        </p:nvSpPr>
        <p:spPr>
          <a:xfrm rot="18337743">
            <a:off x="4207922" y="4017819"/>
            <a:ext cx="3085709" cy="183725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Obdélník 32"/>
          <p:cNvSpPr/>
          <p:nvPr/>
        </p:nvSpPr>
        <p:spPr>
          <a:xfrm rot="8126261">
            <a:off x="6724546" y="2346301"/>
            <a:ext cx="889991" cy="365626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bdélník 33"/>
          <p:cNvSpPr/>
          <p:nvPr/>
        </p:nvSpPr>
        <p:spPr>
          <a:xfrm rot="19940651" flipV="1">
            <a:off x="4652886" y="661952"/>
            <a:ext cx="1044116" cy="31378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 rot="18337743">
            <a:off x="5459119" y="3925746"/>
            <a:ext cx="1613851" cy="847229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TextovéPole 20"/>
          <p:cNvSpPr txBox="1"/>
          <p:nvPr/>
        </p:nvSpPr>
        <p:spPr>
          <a:xfrm>
            <a:off x="278665" y="1412776"/>
            <a:ext cx="544629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f</a:t>
            </a:r>
            <a:r>
              <a:rPr lang="cs-CZ" sz="2400" dirty="0" smtClean="0"/>
              <a:t>áze </a:t>
            </a:r>
            <a:r>
              <a:rPr lang="cs-CZ" sz="2400" dirty="0"/>
              <a:t>3</a:t>
            </a:r>
            <a:r>
              <a:rPr lang="cs-CZ" sz="2400" dirty="0" smtClean="0"/>
              <a:t>. – Perští lehkooděnci prchají na lodě</a:t>
            </a:r>
            <a:endParaRPr lang="cs-CZ" sz="2400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206483" y="1919939"/>
            <a:ext cx="838780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f</a:t>
            </a:r>
            <a:r>
              <a:rPr lang="cs-CZ" sz="2400" dirty="0" smtClean="0"/>
              <a:t>áze </a:t>
            </a:r>
            <a:r>
              <a:rPr lang="cs-CZ" sz="2400" dirty="0"/>
              <a:t>4</a:t>
            </a:r>
            <a:r>
              <a:rPr lang="cs-CZ" sz="2400" dirty="0" smtClean="0"/>
              <a:t>. – Řekové masakrují nejlepší perské vojáky ve středu bojiště</a:t>
            </a:r>
            <a:endParaRPr lang="cs-CZ" sz="2400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284434" y="2381604"/>
            <a:ext cx="498174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f</a:t>
            </a:r>
            <a:r>
              <a:rPr lang="cs-CZ" sz="2400" dirty="0" smtClean="0"/>
              <a:t>áze 5. – Peršané odplouvají na Athény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22417" y="5932022"/>
            <a:ext cx="5374613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v</a:t>
            </a:r>
            <a:r>
              <a:rPr lang="cs-CZ" sz="2400" dirty="0" smtClean="0"/>
              <a:t>ýsledek bitvy</a:t>
            </a:r>
            <a:r>
              <a:rPr lang="en-US" sz="2400" dirty="0" smtClean="0"/>
              <a:t>:</a:t>
            </a:r>
          </a:p>
          <a:p>
            <a:r>
              <a:rPr lang="cs-CZ" sz="2400" dirty="0" smtClean="0"/>
              <a:t>192 padlých Řeků x 6400 padlých </a:t>
            </a:r>
            <a:r>
              <a:rPr lang="cs-CZ" sz="2400" dirty="0" smtClean="0"/>
              <a:t>Peršanů</a:t>
            </a:r>
          </a:p>
        </p:txBody>
      </p:sp>
    </p:spTree>
    <p:extLst>
      <p:ext uri="{BB962C8B-B14F-4D97-AF65-F5344CB8AC3E}">
        <p14:creationId xmlns:p14="http://schemas.microsoft.com/office/powerpoint/2010/main" val="29222429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:push dir="u"/>
      </p:transition>
    </mc:Choice>
    <mc:Fallback xmlns="">
      <p:transition spd="slow">
        <p:push dir="u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-8.09249E-7 L 0.18107 0.17364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9045" y="8671"/>
                                    </p:animMotion>
                                  </p:childTnLst>
                                </p:cTn>
                              </p:par>
                              <p:par>
                                <p:cTn id="7" presetID="37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15938 0.20878 L 0.13802 0.1267 C 0.13351 0.1089 0.12275 0.08855 0.10903 0.06936 C 0.09341 0.04786 0.07882 0.03375 0.0658 0.02635 L 0.00347 -0.00578 " pathEditMode="relative" rAng="13564045" ptsTypes="FffFF">
                                      <p:cBhvr>
                                        <p:cTn id="8" dur="2000" spd="-100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6476" y="-12393"/>
                                    </p:animMotion>
                                  </p:childTnLst>
                                </p:cTn>
                              </p:par>
                              <p:par>
                                <p:cTn id="9" presetID="50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19496 0.15492 L 0.12465 0.18613 C 0.09305 0.2 0.03923 0.15769 0.02708 0.10891 L 2.77778E-6 -4.68208E-6 " pathEditMode="relative" rAng="9698404" ptsTypes="FfFF">
                                      <p:cBhvr>
                                        <p:cTn id="10" dur="2000" spd="-100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9740" y="-774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2000"/>
                            </p:stCondLst>
                            <p:childTnLst>
                              <p:par>
                                <p:cTn id="12" presetID="42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3000"/>
                            </p:stCondLst>
                            <p:childTnLst>
                              <p:par>
                                <p:cTn id="18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4000"/>
                            </p:stCondLst>
                            <p:childTnLst>
                              <p:par>
                                <p:cTn id="24" presetID="2" presetClass="exit" presetSubtype="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5" dur="1000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5000"/>
                            </p:stCondLst>
                            <p:childTnLst>
                              <p:par>
                                <p:cTn id="29" presetID="2" presetClass="exit" presetSubtype="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0" dur="1000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1000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6000"/>
                            </p:stCondLst>
                            <p:childTnLst>
                              <p:par>
                                <p:cTn id="34" presetID="2" presetClass="exit" presetSubtype="4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5" dur="500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6500"/>
                            </p:stCondLst>
                            <p:childTnLst>
                              <p:par>
                                <p:cTn id="39" presetID="2" presetClass="exit" presetSubtype="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0" dur="500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7000"/>
                            </p:stCondLst>
                            <p:childTnLst>
                              <p:par>
                                <p:cTn id="44" presetID="2" presetClass="exit" presetSubtype="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5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7500"/>
                            </p:stCondLst>
                            <p:childTnLst>
                              <p:par>
                                <p:cTn id="49" presetID="10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8000"/>
                            </p:stCondLst>
                            <p:childTnLst>
                              <p:par>
                                <p:cTn id="56" presetID="42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7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" fill="hold">
                            <p:stCondLst>
                              <p:cond delay="9000"/>
                            </p:stCondLst>
                            <p:childTnLst>
                              <p:par>
                                <p:cTn id="62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7" fill="hold">
                            <p:stCondLst>
                              <p:cond delay="10000"/>
                            </p:stCondLst>
                            <p:childTnLst>
                              <p:par>
                                <p:cTn id="68" presetID="0" presetClass="path" presetSubtype="0" accel="50000" decel="5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1467 0.19144 C 0.20521 0.19306 0.22795 0.19144 0.27691 0.21156 C 0.28177 0.21572 0.28542 0.22127 0.28906 0.22728 C 0.29167 0.2319 0.29375 0.23653 0.29601 0.24092 C 0.29722 0.24323 0.29966 0.24763 0.29966 0.24786 C 0.30712 0.28624 0.29393 0.31815 0.26632 0.33133 C 0.26302 0.33526 0.25903 0.33826 0.25573 0.34242 C 0.24775 0.35283 0.25729 0.34728 0.24688 0.35167 C 0.24184 0.35583 0.22952 0.36971 0.22222 0.36971 " pathEditMode="relative" rAng="0" ptsTypes="ffffffffA">
                                      <p:cBhvr>
                                        <p:cTn id="69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8021" y="8902"/>
                                    </p:animMotion>
                                  </p:childTnLst>
                                </p:cTn>
                              </p:par>
                              <p:par>
                                <p:cTn id="70" presetID="0" presetClass="path" presetSubtype="0" accel="50000" decel="50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19896 0.15399 C 0.19948 0.1674 0.20017 0.18081 0.20052 0.19422 C 0.20156 0.22868 0.19618 0.26428 0.21962 0.28509 C 0.22222 0.29619 0.22743 0.29781 0.23385 0.30405 C 0.24062 0.31052 0.24687 0.32024 0.25451 0.32532 C 0.25746 0.3274 0.26093 0.3281 0.26406 0.32948 C 0.26562 0.33018 0.26875 0.33157 0.26875 0.3318 C 0.27864 0.34058 0.28854 0.34058 0.30052 0.3422 C 0.31771 0.3496 0.33455 0.34844 0.34653 0.33157 C 0.34705 0.32879 0.34705 0.32555 0.34826 0.32324 C 0.35746 0.30521 0.34965 0.33203 0.35451 0.31261 C 0.35607 0.2992 0.35798 0.28671 0.3625 0.27446 C 0.36423 0.2585 0.36753 0.24162 0.37048 0.2259 C 0.37187 0.21873 0.37517 0.21226 0.37517 0.20486 C 0.37517 0.19839 0.37517 0.19214 0.37517 0.18567 " pathEditMode="relative" rAng="0" ptsTypes="ffffffffffffffA">
                                      <p:cBhvr>
                                        <p:cTn id="71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8663" y="9780"/>
                                    </p:animMotion>
                                  </p:childTnLst>
                                </p:cTn>
                              </p:par>
                              <p:par>
                                <p:cTn id="72" presetID="42" presetClass="path" presetSubtype="0" accel="50000" decel="50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18107 0.17364 L 0.24409 0.23653 " pathEditMode="relative" rAng="0" ptsTypes="AA">
                                      <p:cBhvr>
                                        <p:cTn id="73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142" y="314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4" fill="hold">
                            <p:stCondLst>
                              <p:cond delay="12000"/>
                            </p:stCondLst>
                            <p:childTnLst>
                              <p:par>
                                <p:cTn id="75" presetID="16" presetClass="exit" presetSubtype="21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76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8" fill="hold">
                            <p:stCondLst>
                              <p:cond delay="12500"/>
                            </p:stCondLst>
                            <p:childTnLst>
                              <p:par>
                                <p:cTn id="79" presetID="42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0" dur="1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1" dur="1000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1000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4" fill="hold">
                            <p:stCondLst>
                              <p:cond delay="13500"/>
                            </p:stCondLst>
                            <p:childTnLst>
                              <p:par>
                                <p:cTn id="8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1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0" fill="hold">
                            <p:stCondLst>
                              <p:cond delay="14500"/>
                            </p:stCondLst>
                            <p:childTnLst>
                              <p:par>
                                <p:cTn id="91" presetID="2" presetClass="exit" presetSubtype="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92" dur="5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3" dur="5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5" presetID="2" presetClass="exit" presetSubtype="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96" dur="5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7" dur="5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9" presetID="2" presetClass="exit" presetSubtype="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00" dur="5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1" dur="5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9" grpId="0" animBg="1"/>
      <p:bldP spid="19" grpId="1" animBg="1"/>
      <p:bldP spid="22" grpId="0" animBg="1"/>
      <p:bldP spid="22" grpId="1" animBg="1"/>
      <p:bldP spid="23" grpId="0" animBg="1"/>
      <p:bldP spid="25" grpId="0" animBg="1"/>
      <p:bldP spid="26" grpId="0" animBg="1"/>
      <p:bldP spid="27" grpId="0" animBg="1"/>
      <p:bldP spid="29" grpId="0"/>
      <p:bldP spid="31" grpId="0" animBg="1"/>
      <p:bldP spid="32" grpId="0" animBg="1"/>
      <p:bldP spid="32" grpId="1" animBg="1"/>
      <p:bldP spid="33" grpId="0" animBg="1"/>
      <p:bldP spid="34" grpId="0" animBg="1"/>
      <p:bldP spid="34" grpId="1" animBg="1"/>
      <p:bldP spid="18" grpId="0" animBg="1"/>
      <p:bldP spid="18" grpId="1" animBg="1"/>
      <p:bldP spid="21" grpId="0"/>
      <p:bldP spid="21" grpId="1"/>
      <p:bldP spid="35" grpId="0"/>
      <p:bldP spid="35" grpId="1"/>
      <p:bldP spid="3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 </a:t>
            </a:r>
            <a:r>
              <a:rPr lang="cs-CZ" dirty="0"/>
              <a:t>Z</a:t>
            </a:r>
            <a:r>
              <a:rPr lang="cs-CZ" dirty="0" smtClean="0"/>
              <a:t>jisti  a odpověz na následující otázky</a:t>
            </a:r>
            <a:r>
              <a:rPr lang="en-US" dirty="0" smtClean="0"/>
              <a:t>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514350" indent="-514350">
              <a:buAutoNum type="arabicPeriod"/>
            </a:pPr>
            <a:r>
              <a:rPr lang="cs-CZ" dirty="0" smtClean="0"/>
              <a:t>Jaká byla motivace válečníků na obou stranách a proč</a:t>
            </a:r>
            <a:r>
              <a:rPr lang="en-US" dirty="0" smtClean="0"/>
              <a:t>?</a:t>
            </a:r>
            <a:endParaRPr lang="cs-CZ" dirty="0" smtClean="0"/>
          </a:p>
          <a:p>
            <a:pPr marL="514350" indent="-514350">
              <a:buAutoNum type="arabicPeriod"/>
            </a:pPr>
            <a:endParaRPr lang="cs-CZ" dirty="0"/>
          </a:p>
          <a:p>
            <a:pPr marL="514350" indent="-514350">
              <a:buAutoNum type="arabicPeriod"/>
            </a:pPr>
            <a:r>
              <a:rPr lang="cs-CZ" dirty="0" smtClean="0"/>
              <a:t>Kdo běžel podat zprávu o vítězství do Athén</a:t>
            </a:r>
            <a:r>
              <a:rPr lang="en-US" dirty="0" smtClean="0"/>
              <a:t>?</a:t>
            </a:r>
            <a:endParaRPr lang="cs-CZ" dirty="0" smtClean="0"/>
          </a:p>
          <a:p>
            <a:pPr marL="514350" indent="-514350">
              <a:buAutoNum type="arabicPeriod"/>
            </a:pPr>
            <a:endParaRPr lang="en-US" dirty="0" smtClean="0"/>
          </a:p>
          <a:p>
            <a:pPr marL="514350" indent="-514350">
              <a:buAutoNum type="arabicPeriod"/>
            </a:pPr>
            <a:r>
              <a:rPr lang="en-US" dirty="0" smtClean="0"/>
              <a:t>V </a:t>
            </a:r>
            <a:r>
              <a:rPr lang="cs-CZ" dirty="0" smtClean="0"/>
              <a:t>čem byla lepší řecká zbroj</a:t>
            </a:r>
            <a:r>
              <a:rPr lang="en-US" dirty="0" smtClean="0"/>
              <a:t>?</a:t>
            </a:r>
            <a:endParaRPr lang="cs-CZ" dirty="0" smtClean="0"/>
          </a:p>
          <a:p>
            <a:pPr marL="514350" indent="-514350">
              <a:buAutoNum type="arabicPeriod"/>
            </a:pPr>
            <a:endParaRPr lang="en-US" dirty="0" smtClean="0"/>
          </a:p>
          <a:p>
            <a:pPr marL="514350" indent="-514350">
              <a:buAutoNum type="arabicPeriod"/>
            </a:pPr>
            <a:r>
              <a:rPr lang="en-US" dirty="0" smtClean="0"/>
              <a:t>Jak dopadla </a:t>
            </a:r>
            <a:r>
              <a:rPr lang="cs-CZ" dirty="0" smtClean="0"/>
              <a:t>následující námořní bitva</a:t>
            </a:r>
            <a:r>
              <a:rPr lang="en-US" dirty="0" smtClean="0"/>
              <a:t>?</a:t>
            </a:r>
            <a:r>
              <a:rPr lang="cs-CZ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495030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:push dir="u"/>
      </p:transition>
    </mc:Choice>
    <mc:Fallback xmlns="">
      <p:transition spd="slow">
        <p:push dir="u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Výsledky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 marL="514350" indent="-514350">
              <a:buAutoNum type="arabicPeriod"/>
            </a:pPr>
            <a:r>
              <a:rPr lang="cs-CZ" dirty="0" smtClean="0"/>
              <a:t>Řekové bojovali o všechno, </a:t>
            </a:r>
            <a:r>
              <a:rPr lang="cs-CZ" dirty="0" smtClean="0"/>
              <a:t>protože měli </a:t>
            </a:r>
            <a:r>
              <a:rPr lang="cs-CZ" dirty="0" smtClean="0"/>
              <a:t>nedaleko svoje sídelní město </a:t>
            </a:r>
            <a:r>
              <a:rPr lang="cs-CZ" dirty="0" smtClean="0"/>
              <a:t>Athény</a:t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Peršané byli demotivovaní dlouhým pobytem na </a:t>
            </a:r>
            <a:r>
              <a:rPr lang="cs-CZ" dirty="0" smtClean="0"/>
              <a:t>moři</a:t>
            </a:r>
          </a:p>
          <a:p>
            <a:pPr marL="514350" indent="-514350">
              <a:buAutoNum type="arabicPeriod"/>
            </a:pPr>
            <a:endParaRPr lang="cs-CZ" dirty="0" smtClean="0"/>
          </a:p>
          <a:p>
            <a:pPr marL="514350" indent="-514350">
              <a:buAutoNum type="arabicPeriod"/>
            </a:pPr>
            <a:r>
              <a:rPr lang="en-US" dirty="0" err="1" smtClean="0"/>
              <a:t>Feidipid</a:t>
            </a:r>
            <a:r>
              <a:rPr lang="cs-CZ" dirty="0" err="1" smtClean="0"/>
              <a:t>és</a:t>
            </a:r>
            <a:endParaRPr lang="cs-CZ" dirty="0" smtClean="0"/>
          </a:p>
          <a:p>
            <a:pPr marL="514350" indent="-514350">
              <a:buAutoNum type="arabicPeriod"/>
            </a:pPr>
            <a:endParaRPr lang="cs-CZ" dirty="0" smtClean="0"/>
          </a:p>
          <a:p>
            <a:pPr marL="514350" indent="-514350">
              <a:buAutoNum type="arabicPeriod"/>
            </a:pPr>
            <a:r>
              <a:rPr lang="cs-CZ" dirty="0" smtClean="0"/>
              <a:t>Řekové měli těžší brnění, delší kopí a kvalitnější meče</a:t>
            </a:r>
          </a:p>
          <a:p>
            <a:pPr marL="514350" indent="-514350">
              <a:buAutoNum type="arabicPeriod"/>
            </a:pPr>
            <a:endParaRPr lang="cs-CZ" dirty="0" smtClean="0"/>
          </a:p>
          <a:p>
            <a:pPr marL="514350" indent="-514350">
              <a:buAutoNum type="arabicPeriod"/>
            </a:pPr>
            <a:r>
              <a:rPr lang="cs-CZ" dirty="0" smtClean="0"/>
              <a:t>Zvítězili Řekové</a:t>
            </a:r>
          </a:p>
        </p:txBody>
      </p:sp>
    </p:spTree>
    <p:extLst>
      <p:ext uri="{BB962C8B-B14F-4D97-AF65-F5344CB8AC3E}">
        <p14:creationId xmlns:p14="http://schemas.microsoft.com/office/powerpoint/2010/main" val="30341563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:push dir="u"/>
      </p:transition>
    </mc:Choice>
    <mc:Fallback xmlns="">
      <p:transition spd="slow">
        <p:push dir="u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r>
              <a:rPr lang="en-US" dirty="0" smtClean="0"/>
              <a:t>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g</a:t>
            </a:r>
            <a:r>
              <a:rPr lang="en-US" dirty="0" smtClean="0"/>
              <a:t>alerie Office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376283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:push dir="u"/>
      </p:transition>
    </mc:Choice>
    <mc:Fallback xmlns="">
      <p:transition spd="slow">
        <p:push dir="u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82</TotalTime>
  <Words>197</Words>
  <Application>Microsoft Office PowerPoint</Application>
  <PresentationFormat>Předvádění na obrazovce (4:3)</PresentationFormat>
  <Paragraphs>45</Paragraphs>
  <Slides>9</Slides>
  <Notes>0</Notes>
  <HiddenSlides>2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Velké historické bitvy starověku část 1. Řecko – Perské války</vt:lpstr>
      <vt:lpstr>Co bitvě předcházelo</vt:lpstr>
      <vt:lpstr>Vojenská síla obou protivníků</vt:lpstr>
      <vt:lpstr>Přípravy na bitvu</vt:lpstr>
      <vt:lpstr>Průběh bitvy</vt:lpstr>
      <vt:lpstr>Průběh bitvy</vt:lpstr>
      <vt:lpstr> Zjisti  a odpověz na následující otázky:</vt:lpstr>
      <vt:lpstr>Výsledky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Velké historické bitvy starověku část 1. Řecko – Perské války</dc:title>
  <dc:creator>pc</dc:creator>
  <cp:lastModifiedBy>pc</cp:lastModifiedBy>
  <cp:revision>12</cp:revision>
  <dcterms:created xsi:type="dcterms:W3CDTF">2012-03-02T12:49:57Z</dcterms:created>
  <dcterms:modified xsi:type="dcterms:W3CDTF">2012-03-02T14:54:58Z</dcterms:modified>
</cp:coreProperties>
</file>