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1" autoAdjust="0"/>
  </p:normalViewPr>
  <p:slideViewPr>
    <p:cSldViewPr>
      <p:cViewPr>
        <p:scale>
          <a:sx n="84" d="100"/>
          <a:sy n="84" d="100"/>
        </p:scale>
        <p:origin x="-408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9A8CA4E7-DDAB-485E-9E41-12D7A80FA703}" type="datetimeFigureOut">
              <a:rPr lang="cs-CZ"/>
              <a:pPr>
                <a:defRPr/>
              </a:pPr>
              <a:t>28.5.2012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DCA7B3B-5454-4001-92F2-C1AE441FC4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092576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6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BFA5A-CDBB-49FC-9337-075EA06F0D19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F1EDB-1AEB-4B85-88CC-B678400758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45018-C788-4923-ADA0-034B66C25A8B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C5F968-9ED5-4C05-A689-718356861BB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81789-7D7B-47F3-86AC-2449746EE8F4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656438-6E46-46E2-ABF6-AEEB2ED35C1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5AD6-E695-4101-92F5-CA2313C6CF98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E3EC56-1A07-4D97-A719-A845567345B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E1C713-A06E-4B25-82FD-3A8ED6152990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38C1CD-1E71-41F4-A576-5810DBDE7C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73FA2F-A44C-4E83-8EA5-CA0C800FBC99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A07552-65AE-480A-870E-7AFF296AE80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FBF170-A4A6-4BCE-A401-293D564CB615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9B3A82-1576-4FCC-9CF3-A47CE3E9733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DFF6F-0B04-4BF8-982E-63DDBA11DEA1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E1EDF9-10F4-4C48-999C-8BDB4EC1F0A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BA45E8-8862-4FBC-A9A6-F2AAE07575E3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4C215E-4EFC-46DC-B34B-A1479A26FDC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18E76F-696B-4403-81FB-0CE81B40F93C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B885A2-4BA3-4F2D-A15F-8766BAF9EBD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356C6-66AB-40AA-B37D-9CCFEEDEB1E0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5B26B1-1D6F-471F-9837-9AEEBE98E28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BEE7EFC-61FE-4824-BD71-95D07B4C68E5}" type="datetime1">
              <a:rPr lang="cs-CZ"/>
              <a:pPr>
                <a:defRPr/>
              </a:pPr>
              <a:t>28.5.2012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AA4399C4-E42D-4099-A238-5DEDAD93F7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17" r:id="rId2"/>
    <p:sldLayoutId id="2147483726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7" r:id="rId9"/>
    <p:sldLayoutId id="2147483723" r:id="rId10"/>
    <p:sldLayoutId id="2147483724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eaLnBrk="0" fontAlgn="base" hangingPunct="0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eaLnBrk="0" fontAlgn="base" hangingPunct="0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813"/>
            <a:ext cx="5962650" cy="380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Mgr</a:t>
            </a:r>
            <a:r>
              <a:rPr lang="cs-CZ" sz="1600" dirty="0" smtClean="0">
                <a:cs typeface="Times New Roman" pitchFamily="18" charset="0"/>
              </a:rPr>
              <a:t>. Miroslava Šerá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VYTVOŘENÍ: </a:t>
            </a:r>
            <a:r>
              <a:rPr lang="cs-CZ" sz="1600" dirty="0" smtClean="0">
                <a:cs typeface="Times New Roman" pitchFamily="18" charset="0"/>
              </a:rPr>
              <a:t>říjen </a:t>
            </a:r>
            <a:r>
              <a:rPr lang="cs-CZ" sz="1600" dirty="0">
                <a:cs typeface="Times New Roman" pitchFamily="18" charset="0"/>
              </a:rPr>
              <a:t>2011   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VY_32_INOVACE_05_Fyzika_6.ročník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</a:t>
            </a:r>
            <a:r>
              <a:rPr lang="cs-CZ" sz="1600" dirty="0" smtClean="0">
                <a:cs typeface="Times New Roman" pitchFamily="18" charset="0"/>
              </a:rPr>
              <a:t>Člověk a příroda</a:t>
            </a:r>
            <a:endParaRPr lang="cs-CZ" sz="900" dirty="0"/>
          </a:p>
          <a:p>
            <a:pPr eaLnBrk="0" hangingPunct="0"/>
            <a:endParaRPr lang="cs-CZ" sz="16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</a:t>
            </a:r>
            <a:r>
              <a:rPr lang="cs-CZ" sz="1600" dirty="0" smtClean="0">
                <a:cs typeface="Times New Roman" pitchFamily="18" charset="0"/>
              </a:rPr>
              <a:t>Síla - opakování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ČÍSLO 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347864" y="476672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ANOTACE:</a:t>
            </a:r>
            <a:endParaRPr lang="cs-CZ" sz="32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395536" y="836712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539552" y="1340768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/>
            <a:r>
              <a:rPr lang="cs-CZ" b="1" dirty="0"/>
              <a:t>Určeno žákům 6. ročníku</a:t>
            </a:r>
          </a:p>
          <a:p>
            <a:pPr marL="457200" indent="-457200"/>
            <a:r>
              <a:rPr lang="cs-CZ" b="1" dirty="0" smtClean="0"/>
              <a:t>Opakování – </a:t>
            </a:r>
            <a:r>
              <a:rPr lang="cs-CZ" b="1" dirty="0" smtClean="0"/>
              <a:t>síla</a:t>
            </a:r>
            <a:endParaRPr lang="cs-CZ" b="1" dirty="0"/>
          </a:p>
          <a:p>
            <a:pPr marL="457200" indent="-457200"/>
            <a:r>
              <a:rPr lang="cs-CZ" b="1" dirty="0" smtClean="0"/>
              <a:t> 7 opakovacích </a:t>
            </a:r>
            <a:r>
              <a:rPr lang="cs-CZ" b="1" dirty="0" smtClean="0"/>
              <a:t>snímků</a:t>
            </a:r>
          </a:p>
          <a:p>
            <a:pPr marL="457200" indent="-457200"/>
            <a:r>
              <a:rPr lang="cs-CZ" b="1" dirty="0" smtClean="0"/>
              <a:t> </a:t>
            </a:r>
            <a:endParaRPr lang="cs-CZ" b="1" dirty="0" smtClean="0"/>
          </a:p>
          <a:p>
            <a:pPr marL="457200" indent="-457200"/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3140968"/>
            <a:ext cx="85689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/>
            <a:r>
              <a:rPr lang="cs-CZ" dirty="0" smtClean="0"/>
              <a:t> </a:t>
            </a:r>
            <a:r>
              <a:rPr lang="cs-CZ" dirty="0" smtClean="0"/>
              <a:t>               </a:t>
            </a:r>
            <a:r>
              <a:rPr lang="cs-CZ" sz="2000" dirty="0" smtClean="0"/>
              <a:t>– žák odpoví na otázku a správnost odpovědi si ověří   </a:t>
            </a:r>
          </a:p>
          <a:p>
            <a:pPr marL="342900" indent="-342900"/>
            <a:r>
              <a:rPr lang="cs-CZ" sz="2000" dirty="0" smtClean="0"/>
              <a:t>                  kliknutím  myší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                  </a:t>
            </a:r>
            <a:r>
              <a:rPr lang="cs-CZ" sz="2000" dirty="0" smtClean="0"/>
              <a:t> </a:t>
            </a:r>
            <a:endParaRPr lang="cs-CZ" sz="2000" dirty="0"/>
          </a:p>
          <a:p>
            <a:r>
              <a:rPr lang="cs-CZ" dirty="0" smtClean="0"/>
              <a:t> 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5576" y="1916832"/>
            <a:ext cx="7776864" cy="88211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= fyzikální veličina, která popisuje vzájemné působení těles</a:t>
            </a:r>
          </a:p>
          <a:p>
            <a:r>
              <a:rPr lang="cs-CZ" dirty="0" smtClean="0"/>
              <a:t>= značí se </a:t>
            </a:r>
            <a:r>
              <a:rPr lang="cs-CZ" dirty="0" smtClean="0">
                <a:solidFill>
                  <a:srgbClr val="FF0000"/>
                </a:solidFill>
              </a:rPr>
              <a:t>F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1" name="TextBox 10"/>
          <p:cNvSpPr txBox="1"/>
          <p:nvPr/>
        </p:nvSpPr>
        <p:spPr>
          <a:xfrm>
            <a:off x="2267744" y="188640"/>
            <a:ext cx="4968552" cy="1200329"/>
          </a:xfrm>
          <a:prstGeom prst="rect">
            <a:avLst/>
          </a:prstGeom>
          <a:noFill/>
          <a:ln>
            <a:noFill/>
          </a:ln>
          <a:effectLst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82550" h="38100" prst="coolSlant"/>
            </a:sp3d>
          </a:bodyPr>
          <a:lstStyle/>
          <a:p>
            <a:pPr algn="ctr"/>
            <a:r>
              <a:rPr lang="cs-CZ" sz="72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uhaus 93" pitchFamily="82" charset="0"/>
              </a:rPr>
              <a:t>S Í L A</a:t>
            </a:r>
            <a:endParaRPr lang="cs-CZ" sz="72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auhaus 93" pitchFamily="82" charset="0"/>
            </a:endParaRPr>
          </a:p>
        </p:txBody>
      </p:sp>
      <p:pic>
        <p:nvPicPr>
          <p:cNvPr id="4" name="Picture 3" descr="konev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188640"/>
            <a:ext cx="1064096" cy="1064096"/>
          </a:xfrm>
          <a:prstGeom prst="rect">
            <a:avLst/>
          </a:prstGeom>
        </p:spPr>
      </p:pic>
      <p:pic>
        <p:nvPicPr>
          <p:cNvPr id="5" name="Picture 4" descr="kolečko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00192" y="188640"/>
            <a:ext cx="1152128" cy="115212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11560" y="3861048"/>
            <a:ext cx="55446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Každé těleso je přitahováno silou k Zemi.</a:t>
            </a:r>
            <a:endParaRPr lang="cs-CZ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971600" y="4581128"/>
            <a:ext cx="7488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Věděli byste jak se tato síla </a:t>
            </a:r>
            <a:r>
              <a:rPr lang="cs-CZ" sz="2400" dirty="0" smtClean="0"/>
              <a:t>nazývá a jak se značí?</a:t>
            </a:r>
            <a:endParaRPr lang="cs-CZ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683568" y="5229200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Fg - PŘITAŽLIVÁ SÍLA = Gravitační </a:t>
            </a:r>
            <a:r>
              <a:rPr lang="cs-CZ" sz="2400" dirty="0" smtClean="0">
                <a:solidFill>
                  <a:srgbClr val="FF0000"/>
                </a:solidFill>
              </a:rPr>
              <a:t>síla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3275856" y="6093296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1N</a:t>
            </a:r>
            <a:r>
              <a:rPr lang="cs-CZ" sz="2000" dirty="0" smtClean="0"/>
              <a:t> = 100 gramů</a:t>
            </a:r>
            <a:endParaRPr lang="cs-CZ" sz="2000" dirty="0"/>
          </a:p>
        </p:txBody>
      </p:sp>
      <p:sp>
        <p:nvSpPr>
          <p:cNvPr id="24" name="TextBox 23"/>
          <p:cNvSpPr txBox="1"/>
          <p:nvPr/>
        </p:nvSpPr>
        <p:spPr>
          <a:xfrm>
            <a:off x="899592" y="3212976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Jednotkou síly </a:t>
            </a:r>
            <a:r>
              <a:rPr lang="cs-CZ" sz="2000" dirty="0" smtClean="0"/>
              <a:t>je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Newton</a:t>
            </a:r>
            <a:r>
              <a:rPr lang="cs-CZ" sz="2000" dirty="0" smtClean="0"/>
              <a:t>  </a:t>
            </a:r>
            <a:r>
              <a:rPr lang="en-US" sz="2000" dirty="0" smtClean="0"/>
              <a:t>[ </a:t>
            </a:r>
            <a:r>
              <a:rPr lang="cs-CZ" sz="2000" dirty="0" smtClean="0">
                <a:solidFill>
                  <a:srgbClr val="FF0000"/>
                </a:solidFill>
              </a:rPr>
              <a:t>N</a:t>
            </a:r>
            <a:r>
              <a:rPr lang="en-US" sz="2000" dirty="0" smtClean="0"/>
              <a:t> ]</a:t>
            </a:r>
            <a:endParaRPr lang="cs-CZ" sz="2000" dirty="0"/>
          </a:p>
        </p:txBody>
      </p:sp>
      <p:sp>
        <p:nvSpPr>
          <p:cNvPr id="19" name="TextBox 18"/>
          <p:cNvSpPr txBox="1"/>
          <p:nvPr/>
        </p:nvSpPr>
        <p:spPr>
          <a:xfrm>
            <a:off x="899592" y="1412776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Co je to síla a jak se značí? </a:t>
            </a:r>
            <a:endParaRPr lang="cs-CZ" sz="2400" dirty="0"/>
          </a:p>
        </p:txBody>
      </p:sp>
      <p:sp>
        <p:nvSpPr>
          <p:cNvPr id="20" name="TextBox 19"/>
          <p:cNvSpPr txBox="1"/>
          <p:nvPr/>
        </p:nvSpPr>
        <p:spPr>
          <a:xfrm>
            <a:off x="1043608" y="2780928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Jaká je jednotka síly?</a:t>
            </a:r>
            <a:endParaRPr lang="cs-CZ" sz="2400" dirty="0"/>
          </a:p>
        </p:txBody>
      </p:sp>
      <p:sp>
        <p:nvSpPr>
          <p:cNvPr id="26" name="TextBox 25"/>
          <p:cNvSpPr txBox="1"/>
          <p:nvPr/>
        </p:nvSpPr>
        <p:spPr>
          <a:xfrm>
            <a:off x="2915816" y="5733256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Kolik má 1N gramů?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  <p:bldP spid="8" grpId="0"/>
      <p:bldP spid="23" grpId="0"/>
      <p:bldP spid="24" grpId="0"/>
      <p:bldP spid="19" grpId="0"/>
      <p:bldP spid="20" grpId="0"/>
      <p:bldP spid="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6" y="0"/>
            <a:ext cx="6511925" cy="100811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Přitažlivá  síla</a:t>
            </a:r>
            <a:endParaRPr lang="cs-CZ" dirty="0"/>
          </a:p>
        </p:txBody>
      </p:sp>
      <p:sp>
        <p:nvSpPr>
          <p:cNvPr id="4" name="Oval 3"/>
          <p:cNvSpPr/>
          <p:nvPr/>
        </p:nvSpPr>
        <p:spPr>
          <a:xfrm>
            <a:off x="3419872" y="2708920"/>
            <a:ext cx="2592288" cy="26642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Box 4"/>
          <p:cNvSpPr txBox="1"/>
          <p:nvPr/>
        </p:nvSpPr>
        <p:spPr>
          <a:xfrm>
            <a:off x="3995936" y="3140968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Z</a:t>
            </a:r>
            <a:endParaRPr lang="cs-CZ" sz="3600" dirty="0"/>
          </a:p>
        </p:txBody>
      </p:sp>
      <p:pic>
        <p:nvPicPr>
          <p:cNvPr id="6" name="Picture 5" descr="člověk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rot="16200000">
            <a:off x="1691680" y="3212976"/>
            <a:ext cx="1706488" cy="1706488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>
          <a:xfrm>
            <a:off x="2699792" y="3789040"/>
            <a:ext cx="1656184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716016" y="2420888"/>
            <a:ext cx="0" cy="34563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2915816" y="4077072"/>
            <a:ext cx="36724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V="1">
            <a:off x="3275856" y="4221088"/>
            <a:ext cx="1296144" cy="2160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9" name="Picture 18" descr="kniha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2630984">
            <a:off x="5529674" y="2226435"/>
            <a:ext cx="864096" cy="864096"/>
          </a:xfrm>
          <a:prstGeom prst="rect">
            <a:avLst/>
          </a:prstGeom>
        </p:spPr>
      </p:pic>
      <p:cxnSp>
        <p:nvCxnSpPr>
          <p:cNvPr id="20" name="Straight Arrow Connector 19"/>
          <p:cNvCxnSpPr/>
          <p:nvPr/>
        </p:nvCxnSpPr>
        <p:spPr>
          <a:xfrm flipH="1">
            <a:off x="4932040" y="2924944"/>
            <a:ext cx="792088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23" name="Picture 22" descr="obraz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 rot="8392337">
            <a:off x="5571591" y="5004654"/>
            <a:ext cx="1014427" cy="1014427"/>
          </a:xfrm>
          <a:prstGeom prst="rect">
            <a:avLst/>
          </a:prstGeom>
        </p:spPr>
      </p:pic>
      <p:cxnSp>
        <p:nvCxnSpPr>
          <p:cNvPr id="25" name="Straight Arrow Connector 24"/>
          <p:cNvCxnSpPr>
            <a:stCxn id="23" idx="2"/>
          </p:cNvCxnSpPr>
          <p:nvPr/>
        </p:nvCxnSpPr>
        <p:spPr>
          <a:xfrm flipH="1" flipV="1">
            <a:off x="4932040" y="4365104"/>
            <a:ext cx="819868" cy="75894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6" name="Oval 25"/>
          <p:cNvSpPr/>
          <p:nvPr/>
        </p:nvSpPr>
        <p:spPr>
          <a:xfrm>
            <a:off x="4644008" y="3933056"/>
            <a:ext cx="144016" cy="21602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7" name="Picture 26" descr="hlemejž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rot="12545472">
            <a:off x="3275856" y="5373216"/>
            <a:ext cx="1224136" cy="1224136"/>
          </a:xfrm>
          <a:prstGeom prst="rect">
            <a:avLst/>
          </a:prstGeom>
        </p:spPr>
      </p:pic>
      <p:cxnSp>
        <p:nvCxnSpPr>
          <p:cNvPr id="29" name="Straight Arrow Connector 28"/>
          <p:cNvCxnSpPr>
            <a:stCxn id="27" idx="2"/>
          </p:cNvCxnSpPr>
          <p:nvPr/>
        </p:nvCxnSpPr>
        <p:spPr>
          <a:xfrm flipV="1">
            <a:off x="4185512" y="4365104"/>
            <a:ext cx="458496" cy="108532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1" name="TextBox 20"/>
          <p:cNvSpPr txBox="1"/>
          <p:nvPr/>
        </p:nvSpPr>
        <p:spPr>
          <a:xfrm>
            <a:off x="395536" y="836712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Jaký směr má přitažlivá síla?</a:t>
            </a:r>
            <a:endParaRPr lang="cs-CZ" sz="2400" dirty="0"/>
          </a:p>
        </p:txBody>
      </p:sp>
      <p:sp>
        <p:nvSpPr>
          <p:cNvPr id="22" name="Rectangle 21"/>
          <p:cNvSpPr/>
          <p:nvPr/>
        </p:nvSpPr>
        <p:spPr>
          <a:xfrm>
            <a:off x="4615309" y="836712"/>
            <a:ext cx="452869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</a:rPr>
              <a:t>Působí 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vždy do středu </a:t>
            </a:r>
            <a:r>
              <a:rPr lang="cs-CZ" sz="2400" dirty="0" smtClean="0">
                <a:solidFill>
                  <a:prstClr val="black"/>
                </a:solidFill>
              </a:rPr>
              <a:t>Země.</a:t>
            </a:r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827584" y="1484784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 každého obrázku ukaž směr působení přitažlivé síly.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1" grpId="0"/>
      <p:bldP spid="22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39552" y="620688"/>
            <a:ext cx="7056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Jakým zařízením měříme svislý směr?</a:t>
            </a:r>
            <a:endParaRPr lang="cs-CZ" sz="2000" dirty="0"/>
          </a:p>
        </p:txBody>
      </p:sp>
      <p:pic>
        <p:nvPicPr>
          <p:cNvPr id="4" name="Picture 3" descr="olovnice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980728"/>
            <a:ext cx="1468760" cy="2949413"/>
          </a:xfrm>
          <a:prstGeom prst="rect">
            <a:avLst/>
          </a:prstGeom>
        </p:spPr>
      </p:pic>
      <p:pic>
        <p:nvPicPr>
          <p:cNvPr id="5" name="Picture 4" descr="olovnice1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971600" y="1700808"/>
            <a:ext cx="2232248" cy="2232248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755576" y="4653136"/>
            <a:ext cx="77048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Velikost </a:t>
            </a:r>
            <a:r>
              <a:rPr lang="cs-CZ" sz="2000" dirty="0" smtClean="0"/>
              <a:t>gravitační </a:t>
            </a:r>
            <a:r>
              <a:rPr lang="cs-CZ" sz="2000" dirty="0" smtClean="0"/>
              <a:t>síly </a:t>
            </a:r>
            <a:r>
              <a:rPr lang="cs-CZ" sz="2000" dirty="0" smtClean="0"/>
              <a:t>můžeme měřit zařízením, které nazýváme : 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555776" y="5445224"/>
            <a:ext cx="51845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PRUŽINOVÝ  SILOMĚR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4211960" y="141277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OLOVNICÍ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2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1640" y="0"/>
            <a:ext cx="6511925" cy="93610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PRUŽINOVÝ  SILOMĚR</a:t>
            </a:r>
            <a:endParaRPr lang="cs-CZ" dirty="0"/>
          </a:p>
        </p:txBody>
      </p:sp>
      <p:sp>
        <p:nvSpPr>
          <p:cNvPr id="3" name="Rectangle 2"/>
          <p:cNvSpPr/>
          <p:nvPr/>
        </p:nvSpPr>
        <p:spPr>
          <a:xfrm>
            <a:off x="4211960" y="1556792"/>
            <a:ext cx="50405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ectangle 3"/>
          <p:cNvSpPr/>
          <p:nvPr/>
        </p:nvSpPr>
        <p:spPr>
          <a:xfrm>
            <a:off x="3635896" y="1772816"/>
            <a:ext cx="165618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ectangle 4"/>
          <p:cNvSpPr/>
          <p:nvPr/>
        </p:nvSpPr>
        <p:spPr>
          <a:xfrm>
            <a:off x="4283968" y="1988840"/>
            <a:ext cx="3600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4283968" y="2060848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>
            <a:endCxn id="5" idx="1"/>
          </p:cNvCxnSpPr>
          <p:nvPr/>
        </p:nvCxnSpPr>
        <p:spPr>
          <a:xfrm flipH="1">
            <a:off x="4283968" y="2204864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H="1">
            <a:off x="4283968" y="2420888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H="1" flipV="1">
            <a:off x="4283968" y="2348880"/>
            <a:ext cx="423664" cy="636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H="1" flipV="1">
            <a:off x="4283968" y="2564904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8" name="Rectangle 17"/>
          <p:cNvSpPr/>
          <p:nvPr/>
        </p:nvSpPr>
        <p:spPr>
          <a:xfrm>
            <a:off x="4067944" y="2708920"/>
            <a:ext cx="792088" cy="302433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Rectangle 20"/>
          <p:cNvSpPr/>
          <p:nvPr/>
        </p:nvSpPr>
        <p:spPr>
          <a:xfrm>
            <a:off x="4067944" y="2708920"/>
            <a:ext cx="79208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ectangle 21"/>
          <p:cNvSpPr/>
          <p:nvPr/>
        </p:nvSpPr>
        <p:spPr>
          <a:xfrm>
            <a:off x="4067944" y="3212976"/>
            <a:ext cx="79208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Rectangle 22"/>
          <p:cNvSpPr/>
          <p:nvPr/>
        </p:nvSpPr>
        <p:spPr>
          <a:xfrm>
            <a:off x="4067944" y="3789040"/>
            <a:ext cx="79208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Rectangle 23"/>
          <p:cNvSpPr/>
          <p:nvPr/>
        </p:nvSpPr>
        <p:spPr>
          <a:xfrm>
            <a:off x="4067944" y="4365104"/>
            <a:ext cx="79208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Rectangle 24"/>
          <p:cNvSpPr/>
          <p:nvPr/>
        </p:nvSpPr>
        <p:spPr>
          <a:xfrm>
            <a:off x="4067944" y="4941168"/>
            <a:ext cx="79208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Rectangle 25"/>
          <p:cNvSpPr/>
          <p:nvPr/>
        </p:nvSpPr>
        <p:spPr>
          <a:xfrm>
            <a:off x="4067944" y="5517232"/>
            <a:ext cx="79208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Rectangle 26"/>
          <p:cNvSpPr/>
          <p:nvPr/>
        </p:nvSpPr>
        <p:spPr>
          <a:xfrm>
            <a:off x="4860032" y="1988840"/>
            <a:ext cx="216024" cy="3744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ectangle 27"/>
          <p:cNvSpPr/>
          <p:nvPr/>
        </p:nvSpPr>
        <p:spPr>
          <a:xfrm>
            <a:off x="3851920" y="1988840"/>
            <a:ext cx="216024" cy="3744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oon 28"/>
          <p:cNvSpPr/>
          <p:nvPr/>
        </p:nvSpPr>
        <p:spPr>
          <a:xfrm rot="2103406">
            <a:off x="4152835" y="921603"/>
            <a:ext cx="432048" cy="432048"/>
          </a:xfrm>
          <a:prstGeom prst="moon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Rectangle 30"/>
          <p:cNvSpPr/>
          <p:nvPr/>
        </p:nvSpPr>
        <p:spPr>
          <a:xfrm>
            <a:off x="4355976" y="1340768"/>
            <a:ext cx="72008" cy="21602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oon 31"/>
          <p:cNvSpPr/>
          <p:nvPr/>
        </p:nvSpPr>
        <p:spPr>
          <a:xfrm rot="11344118">
            <a:off x="4243309" y="5980630"/>
            <a:ext cx="432048" cy="432048"/>
          </a:xfrm>
          <a:prstGeom prst="moon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4427984" y="5805264"/>
            <a:ext cx="72008" cy="21602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Line Callout 2 34"/>
          <p:cNvSpPr/>
          <p:nvPr/>
        </p:nvSpPr>
        <p:spPr>
          <a:xfrm rot="10800000">
            <a:off x="1691680" y="1196752"/>
            <a:ext cx="1728192" cy="432048"/>
          </a:xfrm>
          <a:prstGeom prst="borderCallout2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Box 35"/>
          <p:cNvSpPr txBox="1"/>
          <p:nvPr/>
        </p:nvSpPr>
        <p:spPr>
          <a:xfrm>
            <a:off x="1979712" y="1196752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HÁČEK</a:t>
            </a:r>
            <a:endParaRPr lang="cs-CZ" sz="2000" dirty="0"/>
          </a:p>
        </p:txBody>
      </p:sp>
      <p:sp>
        <p:nvSpPr>
          <p:cNvPr id="37" name="Line Callout 2 36"/>
          <p:cNvSpPr/>
          <p:nvPr/>
        </p:nvSpPr>
        <p:spPr>
          <a:xfrm rot="10800000">
            <a:off x="1907704" y="6165304"/>
            <a:ext cx="1728192" cy="432048"/>
          </a:xfrm>
          <a:prstGeom prst="borderCallout2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Box 37"/>
          <p:cNvSpPr txBox="1"/>
          <p:nvPr/>
        </p:nvSpPr>
        <p:spPr>
          <a:xfrm>
            <a:off x="2123728" y="6237312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HÁČEK</a:t>
            </a:r>
            <a:endParaRPr lang="cs-CZ" sz="2000" dirty="0"/>
          </a:p>
        </p:txBody>
      </p:sp>
      <p:sp>
        <p:nvSpPr>
          <p:cNvPr id="39" name="TextBox 38"/>
          <p:cNvSpPr txBox="1"/>
          <p:nvPr/>
        </p:nvSpPr>
        <p:spPr>
          <a:xfrm>
            <a:off x="4283968" y="551723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40" name="TextBox 39"/>
          <p:cNvSpPr txBox="1"/>
          <p:nvPr/>
        </p:nvSpPr>
        <p:spPr>
          <a:xfrm>
            <a:off x="4283968" y="5157192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1" name="TextBox 40"/>
          <p:cNvSpPr txBox="1"/>
          <p:nvPr/>
        </p:nvSpPr>
        <p:spPr>
          <a:xfrm>
            <a:off x="4283968" y="4869160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2" name="TextBox 41"/>
          <p:cNvSpPr txBox="1"/>
          <p:nvPr/>
        </p:nvSpPr>
        <p:spPr>
          <a:xfrm>
            <a:off x="4283968" y="4581128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3" name="TextBox 42"/>
          <p:cNvSpPr txBox="1"/>
          <p:nvPr/>
        </p:nvSpPr>
        <p:spPr>
          <a:xfrm>
            <a:off x="4283968" y="4293096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4" name="TextBox 43"/>
          <p:cNvSpPr txBox="1"/>
          <p:nvPr/>
        </p:nvSpPr>
        <p:spPr>
          <a:xfrm>
            <a:off x="4283968" y="4005064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5" name="TextBox 44"/>
          <p:cNvSpPr txBox="1"/>
          <p:nvPr/>
        </p:nvSpPr>
        <p:spPr>
          <a:xfrm>
            <a:off x="4283968" y="3717032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6" name="TextBox 45"/>
          <p:cNvSpPr txBox="1"/>
          <p:nvPr/>
        </p:nvSpPr>
        <p:spPr>
          <a:xfrm>
            <a:off x="4283968" y="3429000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7" name="TextBox 46"/>
          <p:cNvSpPr txBox="1"/>
          <p:nvPr/>
        </p:nvSpPr>
        <p:spPr>
          <a:xfrm>
            <a:off x="4283968" y="3140968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8" name="TextBox 47"/>
          <p:cNvSpPr txBox="1"/>
          <p:nvPr/>
        </p:nvSpPr>
        <p:spPr>
          <a:xfrm>
            <a:off x="4283968" y="2924944"/>
            <a:ext cx="279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49" name="TextBox 48"/>
          <p:cNvSpPr txBox="1"/>
          <p:nvPr/>
        </p:nvSpPr>
        <p:spPr>
          <a:xfrm>
            <a:off x="4211960" y="26369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50" name="Line Callout 2 49"/>
          <p:cNvSpPr/>
          <p:nvPr/>
        </p:nvSpPr>
        <p:spPr>
          <a:xfrm rot="10800000">
            <a:off x="1403648" y="3933056"/>
            <a:ext cx="1728192" cy="432048"/>
          </a:xfrm>
          <a:prstGeom prst="borderCallout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Line Callout 2 50"/>
          <p:cNvSpPr/>
          <p:nvPr/>
        </p:nvSpPr>
        <p:spPr>
          <a:xfrm rot="10800000">
            <a:off x="1403648" y="1988840"/>
            <a:ext cx="1728192" cy="432048"/>
          </a:xfrm>
          <a:prstGeom prst="borderCallout2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Box 51"/>
          <p:cNvSpPr txBox="1"/>
          <p:nvPr/>
        </p:nvSpPr>
        <p:spPr>
          <a:xfrm>
            <a:off x="1835696" y="198884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OBAL</a:t>
            </a:r>
            <a:endParaRPr lang="cs-CZ" dirty="0"/>
          </a:p>
        </p:txBody>
      </p:sp>
      <p:sp>
        <p:nvSpPr>
          <p:cNvPr id="53" name="TextBox 52"/>
          <p:cNvSpPr txBox="1"/>
          <p:nvPr/>
        </p:nvSpPr>
        <p:spPr>
          <a:xfrm>
            <a:off x="1907704" y="393305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OBAL</a:t>
            </a:r>
            <a:endParaRPr lang="cs-CZ" dirty="0"/>
          </a:p>
        </p:txBody>
      </p:sp>
      <p:sp>
        <p:nvSpPr>
          <p:cNvPr id="54" name="Line Callout 2 53"/>
          <p:cNvSpPr/>
          <p:nvPr/>
        </p:nvSpPr>
        <p:spPr>
          <a:xfrm>
            <a:off x="5580112" y="3501008"/>
            <a:ext cx="1584176" cy="504056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154363"/>
              <a:gd name="adj6" fmla="val -5732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TextBox 54"/>
          <p:cNvSpPr txBox="1"/>
          <p:nvPr/>
        </p:nvSpPr>
        <p:spPr>
          <a:xfrm>
            <a:off x="5796136" y="357301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STUPNICE</a:t>
            </a:r>
            <a:endParaRPr lang="cs-CZ" dirty="0"/>
          </a:p>
        </p:txBody>
      </p:sp>
      <p:sp>
        <p:nvSpPr>
          <p:cNvPr id="56" name="Line Callout 2 55"/>
          <p:cNvSpPr/>
          <p:nvPr/>
        </p:nvSpPr>
        <p:spPr>
          <a:xfrm>
            <a:off x="5364088" y="2060848"/>
            <a:ext cx="1440160" cy="432048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92964"/>
              <a:gd name="adj6" fmla="val -5741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TextBox 56"/>
          <p:cNvSpPr txBox="1"/>
          <p:nvPr/>
        </p:nvSpPr>
        <p:spPr>
          <a:xfrm>
            <a:off x="5508104" y="2060848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PRUŽINA</a:t>
            </a:r>
            <a:endParaRPr lang="cs-CZ" dirty="0"/>
          </a:p>
        </p:txBody>
      </p:sp>
      <p:sp>
        <p:nvSpPr>
          <p:cNvPr id="58" name="TextBox 57"/>
          <p:cNvSpPr txBox="1"/>
          <p:nvPr/>
        </p:nvSpPr>
        <p:spPr>
          <a:xfrm>
            <a:off x="5436096" y="1124744"/>
            <a:ext cx="3707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jakých částí se skládá?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8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1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1" grpId="0" animBg="1"/>
      <p:bldP spid="32" grpId="0" animBg="1"/>
      <p:bldP spid="32" grpId="1" animBg="1"/>
      <p:bldP spid="33" grpId="0" animBg="1"/>
      <p:bldP spid="33" grpId="1" animBg="1"/>
      <p:bldP spid="35" grpId="0" animBg="1"/>
      <p:bldP spid="36" grpId="0"/>
      <p:bldP spid="37" grpId="0" animBg="1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 animBg="1"/>
      <p:bldP spid="51" grpId="0" animBg="1"/>
      <p:bldP spid="52" grpId="0"/>
      <p:bldP spid="53" grpId="0"/>
      <p:bldP spid="54" grpId="0" animBg="1"/>
      <p:bldP spid="55" grpId="0"/>
      <p:bldP spid="56" grpId="0" animBg="1"/>
      <p:bldP spid="57" grpId="0"/>
      <p:bldP spid="5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704856" cy="143103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JAKÝ JE POSTUP PŘI MĚŘENÍ  SÍLY?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Rectangle 2"/>
          <p:cNvSpPr/>
          <p:nvPr/>
        </p:nvSpPr>
        <p:spPr>
          <a:xfrm>
            <a:off x="1619672" y="1772816"/>
            <a:ext cx="50405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ectangle 3"/>
          <p:cNvSpPr/>
          <p:nvPr/>
        </p:nvSpPr>
        <p:spPr>
          <a:xfrm>
            <a:off x="1043608" y="1988840"/>
            <a:ext cx="165618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ectangle 4"/>
          <p:cNvSpPr/>
          <p:nvPr/>
        </p:nvSpPr>
        <p:spPr>
          <a:xfrm>
            <a:off x="1691680" y="2204864"/>
            <a:ext cx="36004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Straight Connector 5"/>
          <p:cNvCxnSpPr/>
          <p:nvPr/>
        </p:nvCxnSpPr>
        <p:spPr>
          <a:xfrm>
            <a:off x="1691680" y="2276872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/>
          <p:cNvCxnSpPr>
            <a:endCxn id="5" idx="1"/>
          </p:cNvCxnSpPr>
          <p:nvPr/>
        </p:nvCxnSpPr>
        <p:spPr>
          <a:xfrm flipH="1">
            <a:off x="1691680" y="2420888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H="1">
            <a:off x="1691680" y="2636912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H="1" flipV="1">
            <a:off x="1691680" y="2564904"/>
            <a:ext cx="423664" cy="63624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 flipV="1">
            <a:off x="1691680" y="2780928"/>
            <a:ext cx="360040" cy="14401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1475656" y="2924944"/>
            <a:ext cx="792088" cy="3024336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ectangle 11"/>
          <p:cNvSpPr/>
          <p:nvPr/>
        </p:nvSpPr>
        <p:spPr>
          <a:xfrm>
            <a:off x="1475656" y="2924944"/>
            <a:ext cx="79208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1475656" y="3429000"/>
            <a:ext cx="79208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ectangle 13"/>
          <p:cNvSpPr/>
          <p:nvPr/>
        </p:nvSpPr>
        <p:spPr>
          <a:xfrm>
            <a:off x="1475656" y="4005064"/>
            <a:ext cx="79208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ectangle 14"/>
          <p:cNvSpPr/>
          <p:nvPr/>
        </p:nvSpPr>
        <p:spPr>
          <a:xfrm>
            <a:off x="1475656" y="4581128"/>
            <a:ext cx="79208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ectangle 15"/>
          <p:cNvSpPr/>
          <p:nvPr/>
        </p:nvSpPr>
        <p:spPr>
          <a:xfrm>
            <a:off x="1475656" y="5157192"/>
            <a:ext cx="79208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ectangle 16"/>
          <p:cNvSpPr/>
          <p:nvPr/>
        </p:nvSpPr>
        <p:spPr>
          <a:xfrm>
            <a:off x="1475656" y="5733256"/>
            <a:ext cx="792088" cy="2880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Rectangle 17"/>
          <p:cNvSpPr/>
          <p:nvPr/>
        </p:nvSpPr>
        <p:spPr>
          <a:xfrm>
            <a:off x="2267744" y="2204864"/>
            <a:ext cx="216024" cy="3744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Rectangle 18"/>
          <p:cNvSpPr/>
          <p:nvPr/>
        </p:nvSpPr>
        <p:spPr>
          <a:xfrm>
            <a:off x="1259632" y="2204864"/>
            <a:ext cx="216024" cy="37444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ectangle 19"/>
          <p:cNvSpPr/>
          <p:nvPr/>
        </p:nvSpPr>
        <p:spPr>
          <a:xfrm>
            <a:off x="1763688" y="1556792"/>
            <a:ext cx="72008" cy="21602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oon 20"/>
          <p:cNvSpPr/>
          <p:nvPr/>
        </p:nvSpPr>
        <p:spPr>
          <a:xfrm rot="13989199">
            <a:off x="1634055" y="6179688"/>
            <a:ext cx="432048" cy="432048"/>
          </a:xfrm>
          <a:prstGeom prst="moon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Rectangle 21"/>
          <p:cNvSpPr/>
          <p:nvPr/>
        </p:nvSpPr>
        <p:spPr>
          <a:xfrm>
            <a:off x="1835696" y="6021288"/>
            <a:ext cx="72008" cy="21602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Box 22"/>
          <p:cNvSpPr txBox="1"/>
          <p:nvPr/>
        </p:nvSpPr>
        <p:spPr>
          <a:xfrm>
            <a:off x="1691680" y="573325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1691680" y="5373216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5" name="TextBox 24"/>
          <p:cNvSpPr txBox="1"/>
          <p:nvPr/>
        </p:nvSpPr>
        <p:spPr>
          <a:xfrm>
            <a:off x="1691680" y="5085184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6" name="TextBox 25"/>
          <p:cNvSpPr txBox="1"/>
          <p:nvPr/>
        </p:nvSpPr>
        <p:spPr>
          <a:xfrm>
            <a:off x="1691680" y="4797152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7" name="TextBox 26"/>
          <p:cNvSpPr txBox="1"/>
          <p:nvPr/>
        </p:nvSpPr>
        <p:spPr>
          <a:xfrm>
            <a:off x="1691680" y="4509120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8" name="TextBox 27"/>
          <p:cNvSpPr txBox="1"/>
          <p:nvPr/>
        </p:nvSpPr>
        <p:spPr>
          <a:xfrm>
            <a:off x="1691680" y="4221088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9" name="TextBox 28"/>
          <p:cNvSpPr txBox="1"/>
          <p:nvPr/>
        </p:nvSpPr>
        <p:spPr>
          <a:xfrm>
            <a:off x="1691680" y="3933056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0" name="TextBox 29"/>
          <p:cNvSpPr txBox="1"/>
          <p:nvPr/>
        </p:nvSpPr>
        <p:spPr>
          <a:xfrm>
            <a:off x="1691680" y="3645024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1" name="TextBox 30"/>
          <p:cNvSpPr txBox="1"/>
          <p:nvPr/>
        </p:nvSpPr>
        <p:spPr>
          <a:xfrm>
            <a:off x="1691680" y="3356992"/>
            <a:ext cx="360040" cy="377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2" name="TextBox 31"/>
          <p:cNvSpPr txBox="1"/>
          <p:nvPr/>
        </p:nvSpPr>
        <p:spPr>
          <a:xfrm>
            <a:off x="1691680" y="3140968"/>
            <a:ext cx="279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33" name="TextBox 32"/>
          <p:cNvSpPr txBox="1"/>
          <p:nvPr/>
        </p:nvSpPr>
        <p:spPr>
          <a:xfrm>
            <a:off x="1619672" y="285293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4" name="Moon 33"/>
          <p:cNvSpPr/>
          <p:nvPr/>
        </p:nvSpPr>
        <p:spPr>
          <a:xfrm rot="2103406">
            <a:off x="1560547" y="1209637"/>
            <a:ext cx="432048" cy="432048"/>
          </a:xfrm>
          <a:prstGeom prst="moon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Box 34"/>
          <p:cNvSpPr txBox="1"/>
          <p:nvPr/>
        </p:nvSpPr>
        <p:spPr>
          <a:xfrm>
            <a:off x="2771800" y="5733256"/>
            <a:ext cx="60486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r>
              <a:rPr lang="cs-CZ" sz="2000" dirty="0" smtClean="0"/>
              <a:t> Zda splývá dolní okraj s nulovou čárkou stupnice</a:t>
            </a:r>
            <a:endParaRPr lang="cs-CZ" sz="2000" dirty="0"/>
          </a:p>
        </p:txBody>
      </p:sp>
      <p:cxnSp>
        <p:nvCxnSpPr>
          <p:cNvPr id="37" name="Straight Arrow Connector 36"/>
          <p:cNvCxnSpPr>
            <a:stCxn id="35" idx="1"/>
          </p:cNvCxnSpPr>
          <p:nvPr/>
        </p:nvCxnSpPr>
        <p:spPr>
          <a:xfrm flipH="1">
            <a:off x="2339752" y="5933311"/>
            <a:ext cx="432048" cy="8797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1547664" y="191683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10N</a:t>
            </a:r>
            <a:endParaRPr lang="cs-CZ" dirty="0"/>
          </a:p>
        </p:txBody>
      </p:sp>
      <p:sp>
        <p:nvSpPr>
          <p:cNvPr id="42" name="TextBox 41"/>
          <p:cNvSpPr txBox="1"/>
          <p:nvPr/>
        </p:nvSpPr>
        <p:spPr>
          <a:xfrm>
            <a:off x="3419872" y="2060848"/>
            <a:ext cx="4248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000" dirty="0" smtClean="0"/>
              <a:t>V jakých jednotkách je stupnice</a:t>
            </a:r>
            <a:endParaRPr lang="cs-CZ" sz="2000" dirty="0"/>
          </a:p>
        </p:txBody>
      </p:sp>
      <p:cxnSp>
        <p:nvCxnSpPr>
          <p:cNvPr id="44" name="Straight Arrow Connector 43"/>
          <p:cNvCxnSpPr>
            <a:stCxn id="42" idx="1"/>
            <a:endCxn id="41" idx="3"/>
          </p:cNvCxnSpPr>
          <p:nvPr/>
        </p:nvCxnSpPr>
        <p:spPr>
          <a:xfrm flipH="1" flipV="1">
            <a:off x="2195736" y="2101498"/>
            <a:ext cx="1224136" cy="15940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3059832" y="4869160"/>
            <a:ext cx="42484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/>
              <a:t> </a:t>
            </a:r>
            <a:r>
              <a:rPr lang="cs-CZ" sz="2000" dirty="0" smtClean="0"/>
              <a:t>Zjistím nejmenší dílek stupnice</a:t>
            </a:r>
            <a:endParaRPr lang="cs-CZ" sz="2000" dirty="0"/>
          </a:p>
        </p:txBody>
      </p:sp>
      <p:cxnSp>
        <p:nvCxnSpPr>
          <p:cNvPr id="47" name="Straight Arrow Connector 46"/>
          <p:cNvCxnSpPr>
            <a:stCxn id="45" idx="1"/>
          </p:cNvCxnSpPr>
          <p:nvPr/>
        </p:nvCxnSpPr>
        <p:spPr>
          <a:xfrm flipH="1">
            <a:off x="2123728" y="5069215"/>
            <a:ext cx="936104" cy="5200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8" name="TextBox 47"/>
          <p:cNvSpPr txBox="1"/>
          <p:nvPr/>
        </p:nvSpPr>
        <p:spPr>
          <a:xfrm>
            <a:off x="3203848" y="3573016"/>
            <a:ext cx="57606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r>
              <a:rPr lang="cs-CZ" dirty="0" smtClean="0"/>
              <a:t> </a:t>
            </a:r>
            <a:r>
              <a:rPr lang="cs-CZ" sz="2000" dirty="0" smtClean="0"/>
              <a:t>Jakou největší sílu můžeme siloměrem změřit (měřící rozsah stupnice)</a:t>
            </a:r>
            <a:endParaRPr lang="cs-CZ" sz="2000" dirty="0"/>
          </a:p>
        </p:txBody>
      </p:sp>
      <p:cxnSp>
        <p:nvCxnSpPr>
          <p:cNvPr id="50" name="Straight Arrow Connector 49"/>
          <p:cNvCxnSpPr>
            <a:stCxn id="48" idx="1"/>
          </p:cNvCxnSpPr>
          <p:nvPr/>
        </p:nvCxnSpPr>
        <p:spPr>
          <a:xfrm flipH="1" flipV="1">
            <a:off x="1835696" y="2132856"/>
            <a:ext cx="1368152" cy="179410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3" presetClass="entr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1" grpId="1" animBg="1"/>
      <p:bldP spid="22" grpId="0" animBg="1"/>
      <p:bldP spid="22" grpId="1" animBg="1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 animBg="1"/>
      <p:bldP spid="35" grpId="0"/>
      <p:bldP spid="42" grpId="0"/>
      <p:bldP spid="45" grpId="0"/>
      <p:bldP spid="4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40960" cy="11430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JAKÉ JSOU DALŠÍ  </a:t>
            </a:r>
            <a:r>
              <a:rPr lang="cs-CZ" dirty="0" smtClean="0"/>
              <a:t>DRUHY  </a:t>
            </a:r>
            <a:r>
              <a:rPr lang="cs-CZ" dirty="0" smtClean="0"/>
              <a:t>SIL?</a:t>
            </a:r>
            <a:endParaRPr lang="cs-CZ" dirty="0"/>
          </a:p>
        </p:txBody>
      </p:sp>
      <p:sp>
        <p:nvSpPr>
          <p:cNvPr id="3" name="TextBox 2"/>
          <p:cNvSpPr txBox="1"/>
          <p:nvPr/>
        </p:nvSpPr>
        <p:spPr>
          <a:xfrm>
            <a:off x="683568" y="1340768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MAGNETICKÁ  SÍLA</a:t>
            </a:r>
            <a:endParaRPr lang="cs-CZ" sz="2400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971600" y="2204864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ectangle 4"/>
          <p:cNvSpPr/>
          <p:nvPr/>
        </p:nvSpPr>
        <p:spPr>
          <a:xfrm>
            <a:off x="2483768" y="2204864"/>
            <a:ext cx="1512168" cy="57606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ectangle 5"/>
          <p:cNvSpPr/>
          <p:nvPr/>
        </p:nvSpPr>
        <p:spPr>
          <a:xfrm>
            <a:off x="6732240" y="2204864"/>
            <a:ext cx="1512168" cy="576064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5220072" y="2204864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Straight Arrow Connector 8"/>
          <p:cNvCxnSpPr>
            <a:stCxn id="5" idx="3"/>
          </p:cNvCxnSpPr>
          <p:nvPr/>
        </p:nvCxnSpPr>
        <p:spPr>
          <a:xfrm>
            <a:off x="3995936" y="2492896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7" idx="1"/>
          </p:cNvCxnSpPr>
          <p:nvPr/>
        </p:nvCxnSpPr>
        <p:spPr>
          <a:xfrm flipH="1">
            <a:off x="4788024" y="2492896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3923928" y="256490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F1</a:t>
            </a:r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4788024" y="206084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F2</a:t>
            </a:r>
            <a:endParaRPr lang="cs-CZ" dirty="0"/>
          </a:p>
        </p:txBody>
      </p:sp>
      <p:sp>
        <p:nvSpPr>
          <p:cNvPr id="15" name="TextBox 14"/>
          <p:cNvSpPr txBox="1"/>
          <p:nvPr/>
        </p:nvSpPr>
        <p:spPr>
          <a:xfrm>
            <a:off x="1835696" y="3140968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cap="all" dirty="0" smtClean="0"/>
              <a:t>Magnety</a:t>
            </a:r>
            <a:r>
              <a:rPr lang="cs-CZ" sz="2400" dirty="0" smtClean="0"/>
              <a:t> se přitahují magnetickou silou</a:t>
            </a:r>
            <a:endParaRPr lang="cs-CZ" sz="2400" dirty="0"/>
          </a:p>
        </p:txBody>
      </p:sp>
      <p:sp>
        <p:nvSpPr>
          <p:cNvPr id="24" name="Rectangle 23"/>
          <p:cNvSpPr/>
          <p:nvPr/>
        </p:nvSpPr>
        <p:spPr>
          <a:xfrm>
            <a:off x="683568" y="4221088"/>
            <a:ext cx="327846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ELEKTRICKÁ  SÍLA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1187624" y="5085184"/>
            <a:ext cx="46085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</a:t>
            </a:r>
            <a:r>
              <a:rPr lang="cs-CZ" sz="2000" b="1" dirty="0" smtClean="0"/>
              <a:t>ZELEKTROVANÁ </a:t>
            </a:r>
            <a:r>
              <a:rPr lang="cs-CZ" sz="2000" b="1" dirty="0" smtClean="0"/>
              <a:t>TĚLESA </a:t>
            </a:r>
            <a:r>
              <a:rPr lang="cs-CZ" sz="2000" b="1" dirty="0" smtClean="0"/>
              <a:t> </a:t>
            </a:r>
            <a:r>
              <a:rPr lang="cs-CZ" sz="2000" dirty="0" smtClean="0"/>
              <a:t>se </a:t>
            </a:r>
            <a:r>
              <a:rPr lang="cs-CZ" sz="2000" dirty="0" smtClean="0"/>
              <a:t>přitahují elektrickou silou </a:t>
            </a:r>
            <a:endParaRPr lang="cs-CZ" sz="2000" dirty="0"/>
          </a:p>
        </p:txBody>
      </p:sp>
      <p:pic>
        <p:nvPicPr>
          <p:cNvPr id="26" name="Picture 25" descr="staticka sila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2" y="450912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3" grpId="0"/>
      <p:bldP spid="14" grpId="0"/>
      <p:bldP spid="15" grpId="0"/>
      <p:bldP spid="24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27584" y="836712"/>
            <a:ext cx="291214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GRAVITAČNÍ  SÍLA</a:t>
            </a:r>
            <a:endParaRPr lang="cs-CZ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 descr="gravitace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1988840"/>
            <a:ext cx="2808312" cy="280831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403648" y="1340768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Jablko </a:t>
            </a:r>
            <a:r>
              <a:rPr lang="cs-CZ" sz="2000" dirty="0" smtClean="0"/>
              <a:t>padá k Zemi, Země přitahuje jablko gravitační silou</a:t>
            </a:r>
            <a:endParaRPr lang="cs-CZ" sz="2000" dirty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4067944" y="2924944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067944" y="299695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548680"/>
            <a:ext cx="120898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sz="20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187624" y="1052736"/>
            <a:ext cx="74888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KOLÁŘOVÁ, Doc. RNDr.Růžena; BOHUNĚK, CSc. PaedDr Jiří . </a:t>
            </a:r>
            <a:r>
              <a:rPr lang="cs-CZ" i="1" dirty="0" smtClean="0"/>
              <a:t>Fyzika pro 6.ročník Základní školy. Tiskárny Havlíčkův Brod : Prometheus, 2003. 159 s.</a:t>
            </a:r>
          </a:p>
        </p:txBody>
      </p:sp>
      <p:sp>
        <p:nvSpPr>
          <p:cNvPr id="4" name="Rectangle 3"/>
          <p:cNvSpPr/>
          <p:nvPr/>
        </p:nvSpPr>
        <p:spPr>
          <a:xfrm>
            <a:off x="1115616" y="2204864"/>
            <a:ext cx="756084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RAUNER, Doc. Dr. Ing. Karel, et al. </a:t>
            </a:r>
            <a:r>
              <a:rPr lang="cs-CZ" i="1" dirty="0" smtClean="0"/>
              <a:t>Fyzika učebnice pro ZŠ a víceletá gymnázia</a:t>
            </a:r>
            <a:r>
              <a:rPr lang="cs-CZ" dirty="0" smtClean="0"/>
              <a:t>. Plzeň : Fraus, 2004. 119 s.</a:t>
            </a:r>
            <a:endParaRPr lang="cs-CZ" dirty="0"/>
          </a:p>
        </p:txBody>
      </p:sp>
      <p:sp>
        <p:nvSpPr>
          <p:cNvPr id="5" name="Rectangle 4"/>
          <p:cNvSpPr/>
          <p:nvPr/>
        </p:nvSpPr>
        <p:spPr>
          <a:xfrm>
            <a:off x="1115616" y="3212976"/>
            <a:ext cx="41761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Ilustrace: http://office.microsoft.com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253</TotalTime>
  <Words>373</Words>
  <Application>Microsoft Office PowerPoint</Application>
  <PresentationFormat>On-screen Show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Aerodynamika</vt:lpstr>
      <vt:lpstr>Slide 1</vt:lpstr>
      <vt:lpstr>Slide 2</vt:lpstr>
      <vt:lpstr>Slide 3</vt:lpstr>
      <vt:lpstr>Přitažlivá  síla</vt:lpstr>
      <vt:lpstr>Slide 5</vt:lpstr>
      <vt:lpstr>PRUŽINOVÝ  SILOMĚR</vt:lpstr>
      <vt:lpstr>JAKÝ JE POSTUP PŘI MĚŘENÍ  SÍLY?  </vt:lpstr>
      <vt:lpstr>JAKÉ JSOU DALŠÍ  DRUHY  SIL?</vt:lpstr>
      <vt:lpstr>Slide 9</vt:lpstr>
      <vt:lpstr>Slide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kb</cp:lastModifiedBy>
  <cp:revision>30</cp:revision>
  <dcterms:created xsi:type="dcterms:W3CDTF">2010-10-19T08:27:42Z</dcterms:created>
  <dcterms:modified xsi:type="dcterms:W3CDTF">2012-05-28T19:56:23Z</dcterms:modified>
</cp:coreProperties>
</file>