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6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F27EB-4790-4F90-AF96-9337D5E7A50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2EDB13-DBD5-408A-83B5-1AFE64242017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90002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VY_32_INOVACE_10_Názvosloví sulfidů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Názvosloví sulfidů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15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125112" cy="4051437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sz="2800" b="1" dirty="0" smtClean="0">
                <a:solidFill>
                  <a:srgbClr val="002060"/>
                </a:solidFill>
              </a:rPr>
              <a:t>sulfidy</a:t>
            </a:r>
            <a:r>
              <a:rPr lang="cs-CZ" dirty="0" smtClean="0"/>
              <a:t> jsou </a:t>
            </a:r>
            <a:r>
              <a:rPr lang="cs-CZ" b="1" dirty="0" smtClean="0"/>
              <a:t>dvouprvkové sloučeniny síry s kovovým prvkem</a:t>
            </a:r>
          </a:p>
          <a:p>
            <a:r>
              <a:rPr lang="cs-CZ" b="1" dirty="0"/>
              <a:t>-</a:t>
            </a:r>
            <a:r>
              <a:rPr lang="cs-CZ" b="1" dirty="0" smtClean="0"/>
              <a:t> atomy </a:t>
            </a:r>
            <a:r>
              <a:rPr lang="cs-CZ" b="1" dirty="0" smtClean="0">
                <a:solidFill>
                  <a:srgbClr val="002060"/>
                </a:solidFill>
              </a:rPr>
              <a:t>síry</a:t>
            </a:r>
            <a:r>
              <a:rPr lang="cs-CZ" b="1" dirty="0" smtClean="0"/>
              <a:t> </a:t>
            </a:r>
            <a:r>
              <a:rPr lang="cs-CZ" dirty="0" smtClean="0"/>
              <a:t>v nich mají </a:t>
            </a:r>
            <a:r>
              <a:rPr lang="cs-CZ" sz="2400" b="1" dirty="0">
                <a:solidFill>
                  <a:srgbClr val="002060"/>
                </a:solidFill>
              </a:rPr>
              <a:t>oxidační číslo </a:t>
            </a:r>
            <a:r>
              <a:rPr lang="cs-CZ" sz="2400" b="1" dirty="0" smtClean="0">
                <a:solidFill>
                  <a:srgbClr val="002060"/>
                </a:solidFill>
              </a:rPr>
              <a:t>–II</a:t>
            </a:r>
          </a:p>
          <a:p>
            <a:r>
              <a:rPr lang="cs-CZ" dirty="0" smtClean="0"/>
              <a:t>Pro tvorbu názvů a vzorců sulfidů platí stejná pravidla jako pro </a:t>
            </a:r>
            <a:r>
              <a:rPr lang="cs-CZ" u="sng" dirty="0" smtClean="0">
                <a:solidFill>
                  <a:schemeClr val="bg1"/>
                </a:solidFill>
              </a:rPr>
              <a:t>oxidy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Rozdíly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r>
              <a:rPr lang="cs-CZ" dirty="0" smtClean="0"/>
              <a:t> místo podstatného jména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oxid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používáme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sulfid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a ve vzorcích místo značky kyslíku – </a:t>
            </a:r>
            <a:r>
              <a:rPr lang="cs-CZ" sz="2800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značku síry -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238221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z názvu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5962" y="1556793"/>
            <a:ext cx="7978525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1) sulfid </a:t>
            </a:r>
            <a:r>
              <a:rPr lang="cs-CZ" dirty="0" err="1" smtClean="0"/>
              <a:t>antimonečný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2) sulfid </a:t>
            </a:r>
            <a:r>
              <a:rPr lang="cs-CZ" dirty="0" err="1" smtClean="0"/>
              <a:t>olovičitý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sulfid </a:t>
            </a:r>
            <a:r>
              <a:rPr lang="cs-CZ" dirty="0" smtClean="0"/>
              <a:t>zlatitý                                                                                                    </a:t>
            </a:r>
            <a:endParaRPr lang="cs-CZ" baseline="-25000" dirty="0"/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  <a:endParaRPr lang="cs-CZ" dirty="0" smtClean="0"/>
          </a:p>
          <a:p>
            <a:r>
              <a:rPr lang="cs-CZ" dirty="0" smtClean="0"/>
              <a:t>4) sulfid </a:t>
            </a:r>
            <a:r>
              <a:rPr lang="cs-CZ" dirty="0" smtClean="0"/>
              <a:t>manganistý</a:t>
            </a:r>
          </a:p>
          <a:p>
            <a:endParaRPr lang="cs-CZ" dirty="0" smtClean="0"/>
          </a:p>
          <a:p>
            <a:r>
              <a:rPr lang="cs-CZ" dirty="0" smtClean="0"/>
              <a:t>5) sulfid </a:t>
            </a:r>
            <a:r>
              <a:rPr lang="cs-CZ" dirty="0" smtClean="0"/>
              <a:t>měďnatý</a:t>
            </a:r>
          </a:p>
          <a:p>
            <a:endParaRPr lang="cs-CZ" dirty="0" smtClean="0"/>
          </a:p>
          <a:p>
            <a:r>
              <a:rPr lang="cs-CZ" dirty="0" smtClean="0"/>
              <a:t>6) sulfid draselný</a:t>
            </a:r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6516216" y="4509120"/>
            <a:ext cx="1224136" cy="698376"/>
          </a:xfrm>
          <a:prstGeom prst="plaqu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5" name="Plaketa 4"/>
          <p:cNvSpPr/>
          <p:nvPr/>
        </p:nvSpPr>
        <p:spPr>
          <a:xfrm>
            <a:off x="6533470" y="2615208"/>
            <a:ext cx="1224136" cy="698376"/>
          </a:xfrm>
          <a:prstGeom prst="plaqu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CuS</a:t>
            </a:r>
            <a:endParaRPr lang="cs-CZ" sz="2400" dirty="0"/>
          </a:p>
        </p:txBody>
      </p:sp>
      <p:sp>
        <p:nvSpPr>
          <p:cNvPr id="6" name="Plaketa 5"/>
          <p:cNvSpPr/>
          <p:nvPr/>
        </p:nvSpPr>
        <p:spPr>
          <a:xfrm>
            <a:off x="6372200" y="5517232"/>
            <a:ext cx="1440160" cy="698376"/>
          </a:xfrm>
          <a:prstGeom prst="plaqu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7</a:t>
            </a:r>
            <a:endParaRPr lang="cs-CZ" sz="2400" baseline="-25000" dirty="0"/>
          </a:p>
        </p:txBody>
      </p:sp>
      <p:sp>
        <p:nvSpPr>
          <p:cNvPr id="7" name="Plaketa 6"/>
          <p:cNvSpPr/>
          <p:nvPr/>
        </p:nvSpPr>
        <p:spPr>
          <a:xfrm>
            <a:off x="4860032" y="5373216"/>
            <a:ext cx="1224136" cy="698376"/>
          </a:xfrm>
          <a:prstGeom prst="plaque">
            <a:avLst/>
          </a:prstGeom>
          <a:solidFill>
            <a:schemeClr val="bg1">
              <a:lumMod val="75000"/>
              <a:lumOff val="25000"/>
            </a:schemeClr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3</a:t>
            </a:r>
            <a:endParaRPr lang="cs-CZ" sz="2400" baseline="-25000" dirty="0"/>
          </a:p>
        </p:txBody>
      </p:sp>
      <p:sp>
        <p:nvSpPr>
          <p:cNvPr id="8" name="Plaketa 7"/>
          <p:cNvSpPr/>
          <p:nvPr/>
        </p:nvSpPr>
        <p:spPr>
          <a:xfrm>
            <a:off x="7308304" y="1772816"/>
            <a:ext cx="1224136" cy="698376"/>
          </a:xfrm>
          <a:prstGeom prst="plaqu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PbS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sp>
        <p:nvSpPr>
          <p:cNvPr id="9" name="Plaketa 8"/>
          <p:cNvSpPr/>
          <p:nvPr/>
        </p:nvSpPr>
        <p:spPr>
          <a:xfrm>
            <a:off x="7322162" y="3717032"/>
            <a:ext cx="1224136" cy="698376"/>
          </a:xfrm>
          <a:prstGeom prst="plaqu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Sb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5</a:t>
            </a:r>
            <a:endParaRPr lang="cs-CZ" sz="2400" baseline="-25000" dirty="0"/>
          </a:p>
        </p:txBody>
      </p:sp>
    </p:spTree>
    <p:extLst>
      <p:ext uri="{BB962C8B-B14F-4D97-AF65-F5344CB8AC3E}">
        <p14:creationId xmlns:p14="http://schemas.microsoft.com/office/powerpoint/2010/main" val="3561557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3 0.01528 L -0.17726 0.01528 C -0.23039 0.01528 -0.29532 -0.06898 -0.29532 -0.13727 L -0.29532 -0.28912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3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0.01204 L -0.23785 0.01204 C -0.32014 0.01204 -0.42136 0.04074 -0.42136 0.06435 L -0.42136 0.1169 " pathEditMode="relative" rAng="0" ptsTypes="FfFF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68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-0.04549 -7.40741E-7 C -0.0658 -7.40741E-7 -0.09063 -0.07801 -0.09063 -0.14097 L -0.09063 -0.28194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0.03311 L -0.14601 0.03311 C -0.19045 0.03311 -0.2441 -0.02777 -0.2441 -0.07708 L -0.2441 -0.18726 " pathEditMode="relative" rAng="0" ptsTypes="FfFF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2.22222E-6 L -0.11719 -2.22222E-6 C -0.16979 -2.22222E-6 -0.2342 0.10139 -0.2342 0.1838 L -0.2342 0.36759 " pathEditMode="relative" rAng="0" ptsTypes="FfFF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23 0.03311 L -0.16527 0.03311 C -0.22013 0.03311 -0.28732 0.07639 -0.28732 0.11158 L -0.28732 0.19074 " pathEditMode="relative" rAng="0" ptsTypes="FfFF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Sb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/>
              <a:t>5</a:t>
            </a:r>
            <a:endParaRPr lang="cs-CZ" baseline="-25000" dirty="0" smtClean="0"/>
          </a:p>
          <a:p>
            <a:r>
              <a:rPr lang="cs-CZ" dirty="0" smtClean="0"/>
              <a:t>2) PbS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3) Au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3</a:t>
            </a:r>
          </a:p>
          <a:p>
            <a:r>
              <a:rPr lang="cs-CZ" dirty="0" smtClean="0"/>
              <a:t>4) Mn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7</a:t>
            </a:r>
          </a:p>
          <a:p>
            <a:r>
              <a:rPr lang="cs-CZ" dirty="0" smtClean="0"/>
              <a:t>5) </a:t>
            </a:r>
            <a:r>
              <a:rPr lang="cs-CZ" dirty="0" err="1" smtClean="0"/>
              <a:t>CuS</a:t>
            </a:r>
            <a:endParaRPr lang="cs-CZ" dirty="0" smtClean="0"/>
          </a:p>
          <a:p>
            <a:r>
              <a:rPr lang="cs-CZ" dirty="0" smtClean="0"/>
              <a:t>6) K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882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ze vzorce název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N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5</a:t>
            </a:r>
          </a:p>
          <a:p>
            <a:r>
              <a:rPr lang="cs-CZ" dirty="0" smtClean="0"/>
              <a:t>2) CS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3) Li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</a:p>
          <a:p>
            <a:r>
              <a:rPr lang="cs-CZ" dirty="0" smtClean="0"/>
              <a:t>4) </a:t>
            </a:r>
            <a:r>
              <a:rPr lang="cs-CZ" dirty="0" err="1" smtClean="0"/>
              <a:t>MgS</a:t>
            </a:r>
            <a:endParaRPr lang="cs-CZ" dirty="0" smtClean="0"/>
          </a:p>
          <a:p>
            <a:r>
              <a:rPr lang="cs-CZ" dirty="0" smtClean="0"/>
              <a:t>5) Pb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7</a:t>
            </a:r>
            <a:endParaRPr lang="cs-CZ" dirty="0" smtClean="0"/>
          </a:p>
          <a:p>
            <a:r>
              <a:rPr lang="cs-CZ" dirty="0" smtClean="0"/>
              <a:t>6) Al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09084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sulfid dusičný</a:t>
            </a:r>
          </a:p>
          <a:p>
            <a:r>
              <a:rPr lang="cs-CZ" dirty="0" smtClean="0"/>
              <a:t>2) sulfid uhličitý</a:t>
            </a:r>
          </a:p>
          <a:p>
            <a:r>
              <a:rPr lang="cs-CZ" dirty="0" smtClean="0"/>
              <a:t>3) sulfid lithný</a:t>
            </a:r>
          </a:p>
          <a:p>
            <a:r>
              <a:rPr lang="cs-CZ" dirty="0" smtClean="0"/>
              <a:t>4) sulfid hořečnatý</a:t>
            </a:r>
          </a:p>
          <a:p>
            <a:r>
              <a:rPr lang="cs-CZ" dirty="0" smtClean="0"/>
              <a:t>5) sulfid </a:t>
            </a:r>
            <a:r>
              <a:rPr lang="cs-CZ" dirty="0" err="1" smtClean="0"/>
              <a:t>olovistý</a:t>
            </a:r>
            <a:endParaRPr lang="cs-CZ" dirty="0" smtClean="0"/>
          </a:p>
          <a:p>
            <a:r>
              <a:rPr lang="cs-CZ" dirty="0" smtClean="0"/>
              <a:t>6) sulfid hlinitý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052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Mach, Irena </a:t>
            </a:r>
            <a:r>
              <a:rPr lang="cs-CZ" dirty="0" err="1" smtClean="0"/>
              <a:t>Plucková</a:t>
            </a:r>
            <a:r>
              <a:rPr lang="cs-CZ" dirty="0" smtClean="0"/>
              <a:t>, Jiří </a:t>
            </a:r>
            <a:r>
              <a:rPr lang="cs-CZ" dirty="0" err="1" smtClean="0"/>
              <a:t>Šibor</a:t>
            </a:r>
            <a:r>
              <a:rPr lang="cs-CZ" dirty="0" smtClean="0"/>
              <a:t>: Chemie (Úvod do obecné a anorganické chemie), naklad. Nová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582941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56</TotalTime>
  <Words>205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Názvosloví sulfidů</vt:lpstr>
      <vt:lpstr>Prezentace aplikace PowerPoint</vt:lpstr>
      <vt:lpstr>Procvičování – z názvu vzorec</vt:lpstr>
      <vt:lpstr>Řešení</vt:lpstr>
      <vt:lpstr>Procvičování – ze vzorce název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Názvosloví sulfidů</dc:title>
  <dc:creator>OEM</dc:creator>
  <cp:lastModifiedBy>OEM</cp:lastModifiedBy>
  <cp:revision>10</cp:revision>
  <dcterms:created xsi:type="dcterms:W3CDTF">2011-08-18T21:14:28Z</dcterms:created>
  <dcterms:modified xsi:type="dcterms:W3CDTF">2011-09-04T12:01:38Z</dcterms:modified>
</cp:coreProperties>
</file>