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9" r:id="rId10"/>
    <p:sldId id="266" r:id="rId11"/>
    <p:sldId id="267" r:id="rId12"/>
    <p:sldId id="268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140B80-68C5-48E9-811D-D636354A6412}" type="datetimeFigureOut">
              <a:rPr lang="cs-CZ" smtClean="0"/>
              <a:pPr/>
              <a:t>29.5.2012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5E7171-2F55-45E6-B215-5FE1251D2C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141045600"/>
              </p:ext>
            </p:extLst>
          </p:nvPr>
        </p:nvGraphicFramePr>
        <p:xfrm>
          <a:off x="1368425" y="2924944"/>
          <a:ext cx="6405925" cy="3279648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Bláhová Eva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VY_32_INOVACE_12B_14_Nervová soustava - mozek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12B_PŘ8.roč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3.5.2012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8.B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DUM je určen k výkladu a procvičení učiva. Žáci se seznamují se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stavbou a funkcí centrální nervové soustavy – mozku a míchy. Na závěrečných snímcích procvičí a upevní učivo.</a:t>
                      </a:r>
                      <a:endParaRPr lang="cs-CZ" sz="11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59360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Centrální nervová soustava</a:t>
            </a:r>
            <a:endParaRPr lang="cs-CZ" sz="4800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Mozek a mícha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Stavba mozku</a:t>
            </a:r>
            <a:endParaRPr lang="cs-CZ" sz="4800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" name="Zástupný symbol pro obsah 8" descr="220px-Vertebrate-brain-regions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42851"/>
          <a:stretch>
            <a:fillRect/>
          </a:stretch>
        </p:blipFill>
        <p:spPr>
          <a:xfrm>
            <a:off x="1619672" y="1476397"/>
            <a:ext cx="5904656" cy="4862146"/>
          </a:xfrm>
        </p:spPr>
      </p:pic>
      <p:sp>
        <p:nvSpPr>
          <p:cNvPr id="10" name="Obdélník 9"/>
          <p:cNvSpPr/>
          <p:nvPr/>
        </p:nvSpPr>
        <p:spPr>
          <a:xfrm>
            <a:off x="611560" y="1556792"/>
            <a:ext cx="2520280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Koncový mozek</a:t>
            </a:r>
            <a:endParaRPr lang="cs-CZ" sz="2800" dirty="0"/>
          </a:p>
        </p:txBody>
      </p:sp>
      <p:sp>
        <p:nvSpPr>
          <p:cNvPr id="11" name="Obdélník 10"/>
          <p:cNvSpPr/>
          <p:nvPr/>
        </p:nvSpPr>
        <p:spPr>
          <a:xfrm>
            <a:off x="251520" y="4869160"/>
            <a:ext cx="1872208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Mozeček 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3203848" y="6381328"/>
            <a:ext cx="2808312" cy="4766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Prodloužená mícha</a:t>
            </a:r>
            <a:endParaRPr lang="cs-CZ" sz="2400" dirty="0"/>
          </a:p>
        </p:txBody>
      </p:sp>
      <p:sp>
        <p:nvSpPr>
          <p:cNvPr id="13" name="Obdélník 12"/>
          <p:cNvSpPr/>
          <p:nvPr/>
        </p:nvSpPr>
        <p:spPr>
          <a:xfrm>
            <a:off x="5436096" y="5517232"/>
            <a:ext cx="230425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Varolův most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7236296" y="4365104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Střední mozek</a:t>
            </a:r>
            <a:endParaRPr lang="cs-CZ" sz="2000" dirty="0"/>
          </a:p>
        </p:txBody>
      </p:sp>
      <p:sp>
        <p:nvSpPr>
          <p:cNvPr id="15" name="Obdélník 14"/>
          <p:cNvSpPr/>
          <p:nvPr/>
        </p:nvSpPr>
        <p:spPr>
          <a:xfrm>
            <a:off x="7380312" y="2780928"/>
            <a:ext cx="176368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Mezimozek </a:t>
            </a:r>
            <a:endParaRPr lang="cs-CZ" sz="2400" dirty="0"/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2339752" y="2132856"/>
            <a:ext cx="165618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11" idx="3"/>
          </p:cNvCxnSpPr>
          <p:nvPr/>
        </p:nvCxnSpPr>
        <p:spPr>
          <a:xfrm flipV="1">
            <a:off x="2123728" y="4581128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 flipV="1">
            <a:off x="3491880" y="5589240"/>
            <a:ext cx="1152128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 flipV="1">
            <a:off x="4283968" y="5085184"/>
            <a:ext cx="2088232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 flipV="1">
            <a:off x="4572000" y="4293096"/>
            <a:ext cx="280831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4860032" y="3068960"/>
            <a:ext cx="266429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85000" lnSpcReduction="10000"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Prodloužená mícha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centra pro řízení činnosti srdce a cév, dýchacích pohybů, polykání a sání</a:t>
            </a: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Mozeček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centrum pro řízení rovnováhy, přesností pohybů – citlivý na působení alkoholu</a:t>
            </a: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Varolův most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spojení mezi kůrou mozkovou a mozečkem, kontrola slinných a slzných žláz</a:t>
            </a: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Střední mozek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řídí souhru pohybů očí, pohyb hlavy za zvukem</a:t>
            </a: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Mezimozek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výběr informací jdoucích do koncového mozku, řídí regulaci tělesné teploty, hospodaření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           s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vodou, centra pro emoce, pocit hladu, agrese, strachu</a:t>
            </a: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Koncový mozek</a:t>
            </a:r>
            <a:endParaRPr lang="cs-CZ" b="1" u="sng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Koncový mozek</a:t>
            </a:r>
            <a:endParaRPr lang="cs-CZ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 polokoule (</a:t>
            </a: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hemisféry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), člení se do laloků a závitů</a:t>
            </a:r>
          </a:p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Na povrchu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šedá kůra mozková, v jednotlivých lalocích centra, dochází zde k propojení jednotlivých oblastí a vytváření podmíněných reflexů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Místo myšlenkové činnosti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Gray728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4572000" y="2348880"/>
            <a:ext cx="4394570" cy="3058621"/>
          </a:xfrm>
        </p:spPr>
      </p:pic>
      <p:sp>
        <p:nvSpPr>
          <p:cNvPr id="6" name="Obdélník 5"/>
          <p:cNvSpPr/>
          <p:nvPr/>
        </p:nvSpPr>
        <p:spPr>
          <a:xfrm>
            <a:off x="4644008" y="1916832"/>
            <a:ext cx="1512168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Čelní lalok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308304" y="1844824"/>
            <a:ext cx="17281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Temenní lalok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668344" y="5373216"/>
            <a:ext cx="136815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Týlní lalok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923928" y="5013176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Spánkový lalok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364088" y="6021288"/>
            <a:ext cx="180020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Mozeček </a:t>
            </a:r>
            <a:endParaRPr lang="cs-CZ" dirty="0"/>
          </a:p>
        </p:txBody>
      </p:sp>
      <p:cxnSp>
        <p:nvCxnSpPr>
          <p:cNvPr id="12" name="Přímá spojovací šipka 11"/>
          <p:cNvCxnSpPr/>
          <p:nvPr/>
        </p:nvCxnSpPr>
        <p:spPr>
          <a:xfrm>
            <a:off x="5508104" y="2348880"/>
            <a:ext cx="0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7452320" y="2276872"/>
            <a:ext cx="720080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8460432" y="4077072"/>
            <a:ext cx="72008" cy="15121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4716016" y="4293096"/>
            <a:ext cx="2016224" cy="9361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6228184" y="4869160"/>
            <a:ext cx="1368152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Centra v koncovém mozku</a:t>
            </a:r>
            <a:endParaRPr lang="cs-CZ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Gray728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656865"/>
            <a:ext cx="6120680" cy="4259993"/>
          </a:xfrm>
        </p:spPr>
      </p:pic>
      <p:sp>
        <p:nvSpPr>
          <p:cNvPr id="8" name="Elipsa 7"/>
          <p:cNvSpPr/>
          <p:nvPr/>
        </p:nvSpPr>
        <p:spPr>
          <a:xfrm>
            <a:off x="2339752" y="2636912"/>
            <a:ext cx="648072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059832" y="3573016"/>
            <a:ext cx="648072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851920" y="1988840"/>
            <a:ext cx="720080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4211960" y="3573016"/>
            <a:ext cx="576064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4139952" y="3068960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4644008" y="2420888"/>
            <a:ext cx="432048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5148064" y="2564904"/>
            <a:ext cx="792088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6804248" y="3573016"/>
            <a:ext cx="504056" cy="64807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34888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Myšlení a chování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39330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Řeč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11760" y="1412776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Pohyb 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67944" y="1268760"/>
            <a:ext cx="19442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Duševní chování – paměť, tvořivost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372200" y="170080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Kožní citlivost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403648" y="558924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Sluch 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012160" y="6093296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Chuť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80312" y="501317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Zrak </a:t>
            </a:r>
          </a:p>
          <a:p>
            <a:endParaRPr lang="cs-CZ" dirty="0"/>
          </a:p>
        </p:txBody>
      </p:sp>
      <p:cxnSp>
        <p:nvCxnSpPr>
          <p:cNvPr id="27" name="Přímá spojovací šipka 26"/>
          <p:cNvCxnSpPr/>
          <p:nvPr/>
        </p:nvCxnSpPr>
        <p:spPr>
          <a:xfrm>
            <a:off x="1403648" y="2708920"/>
            <a:ext cx="1296144" cy="21602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 flipV="1">
            <a:off x="971600" y="3861048"/>
            <a:ext cx="2376264" cy="28803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>
            <a:stCxn id="19" idx="2"/>
          </p:cNvCxnSpPr>
          <p:nvPr/>
        </p:nvCxnSpPr>
        <p:spPr>
          <a:xfrm>
            <a:off x="3023828" y="1782108"/>
            <a:ext cx="1116124" cy="42275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4860032" y="1772816"/>
            <a:ext cx="720080" cy="129614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4860032" y="2060848"/>
            <a:ext cx="208823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flipV="1">
            <a:off x="1907704" y="3861048"/>
            <a:ext cx="2592288" cy="180020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flipH="1" flipV="1">
            <a:off x="4355976" y="3284984"/>
            <a:ext cx="2016224" cy="2952328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flipH="1" flipV="1">
            <a:off x="7020272" y="3861048"/>
            <a:ext cx="648072" cy="122413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2" name="Obdélník 41"/>
          <p:cNvSpPr/>
          <p:nvPr/>
        </p:nvSpPr>
        <p:spPr>
          <a:xfrm>
            <a:off x="7164288" y="2996952"/>
            <a:ext cx="648072" cy="14401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Ochrana mozku</a:t>
            </a:r>
            <a:endParaRPr lang="cs-CZ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476px-Meninges-en_svg.pn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07504" y="1412776"/>
            <a:ext cx="4544661" cy="2854735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Mozek je chráněný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– kůží, lebkou, plenami mozkovými (meningy)</a:t>
            </a:r>
          </a:p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Pleny mozkové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– tvrdá plena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2 měkké –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pavučnice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(protkaná cévami), </a:t>
            </a: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omozečnice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1412776"/>
            <a:ext cx="93610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kůže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1547664" y="1628800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okostice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2555776" y="1916832"/>
            <a:ext cx="864096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771800" y="2276872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Tvrdá plena mozková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131840" y="2780928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pavučnice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563888" y="3212976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omozečnice</a:t>
            </a:r>
            <a:endParaRPr lang="cs-CZ" dirty="0"/>
          </a:p>
        </p:txBody>
      </p:sp>
      <p:pic>
        <p:nvPicPr>
          <p:cNvPr id="1026" name="Picture 2" descr="C:\Users\admin\Pictures\220px-Fourth_ventricle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75974" y="4869160"/>
            <a:ext cx="2684458" cy="1525260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1907704" y="4869160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Komorový systém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vyplněný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mozkomíšním mokem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= tekutina, která obklopuje mozek, chrání proti infekci, vyživuje a zabezpečuje mozek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Mícha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340768"/>
            <a:ext cx="4244280" cy="4785395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nervová trubice uvnitř páteře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navazuje na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prodlouženou míchu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mozku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končí pod prvním bederním obratlem, kde se definitivně rozpadá na jednotlivé 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míšní nervy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její délka je 40 – 45 cm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míchy vycházejí nervy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jejím prostřednictvím získává mozek informace a reaguje na změny venkovního prostředí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mícha je také schopná některých autonomních funkcí (míšní reflexy)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Zástupný symbol pro obsah 4" descr="200px-Medulla_spinalis_-_Section_-_English_svg.pn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b="32961"/>
          <a:stretch>
            <a:fillRect/>
          </a:stretch>
        </p:blipFill>
        <p:spPr>
          <a:xfrm>
            <a:off x="5004048" y="2132856"/>
            <a:ext cx="3782711" cy="2180877"/>
          </a:xfrm>
        </p:spPr>
      </p:pic>
      <p:sp>
        <p:nvSpPr>
          <p:cNvPr id="6" name="Obdélník 5"/>
          <p:cNvSpPr/>
          <p:nvPr/>
        </p:nvSpPr>
        <p:spPr>
          <a:xfrm>
            <a:off x="4572000" y="2132856"/>
            <a:ext cx="1656184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Dostředivý nerv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860032" y="4365104"/>
            <a:ext cx="180020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Odstředivý nerv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308304" y="1700808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Bílá hmota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668344" y="4797152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Šedá hmota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868144" y="5733256"/>
            <a:ext cx="208823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Centrální kanálek</a:t>
            </a:r>
            <a:endParaRPr lang="cs-CZ" dirty="0"/>
          </a:p>
        </p:txBody>
      </p:sp>
      <p:cxnSp>
        <p:nvCxnSpPr>
          <p:cNvPr id="12" name="Přímá spojovací šipka 11"/>
          <p:cNvCxnSpPr>
            <a:stCxn id="6" idx="2"/>
          </p:cNvCxnSpPr>
          <p:nvPr/>
        </p:nvCxnSpPr>
        <p:spPr>
          <a:xfrm>
            <a:off x="5400092" y="2420888"/>
            <a:ext cx="54006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V="1">
            <a:off x="5508104" y="3789040"/>
            <a:ext cx="360040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H="1">
            <a:off x="7452320" y="2060848"/>
            <a:ext cx="504056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H="1" flipV="1">
            <a:off x="7740352" y="3645024"/>
            <a:ext cx="432048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7020272" y="3501008"/>
            <a:ext cx="288032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Onemocnění mozku</a:t>
            </a:r>
            <a:endParaRPr lang="cs-CZ" b="1" u="sng" dirty="0">
              <a:solidFill>
                <a:schemeClr val="tx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Zánět mozkových blan, mozku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infekční onemocnění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Alzheimerova choroba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zánik některých mozkových buněk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Parkinsonova choroba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porucha pohybu způsobená změnami tvorby důležitého přenašeče dopaminu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Roztroušená skleróza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 postižení nervových obalů - porucha koordinace pohybů, řeči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Mozková mrtvice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poškození mozkové tkáně krvácením nebo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nedokrvením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; mezi její následky patří zejména trvalé poruchy pohyblivosti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Migréna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– porucha cévního zásobení způsobující intenzivní bolesti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Epilepsie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– porucha vzniku vzruchu v mozkové kůře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vedoucí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                               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specifickým záchvatům provázeným křečemi nebo ztrátou vědomí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Schizofrenie 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Deprese 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Rakovina mozku</a:t>
            </a: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Popiš stavbu mozku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" name="Zástupný symbol pro obsah 6" descr="220px-Vertebrate-brain-regions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t="42851"/>
          <a:stretch>
            <a:fillRect/>
          </a:stretch>
        </p:blipFill>
        <p:spPr>
          <a:xfrm>
            <a:off x="1622404" y="1858361"/>
            <a:ext cx="5613892" cy="4622667"/>
          </a:xfrm>
        </p:spPr>
      </p:pic>
      <p:sp>
        <p:nvSpPr>
          <p:cNvPr id="9" name="Šipka doleva 8"/>
          <p:cNvSpPr/>
          <p:nvPr/>
        </p:nvSpPr>
        <p:spPr>
          <a:xfrm>
            <a:off x="6156176" y="3212976"/>
            <a:ext cx="1512168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1115616" y="4725144"/>
            <a:ext cx="1944216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nahoru 10"/>
          <p:cNvSpPr/>
          <p:nvPr/>
        </p:nvSpPr>
        <p:spPr>
          <a:xfrm>
            <a:off x="3419872" y="5661248"/>
            <a:ext cx="72008" cy="93610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nahoru 11"/>
          <p:cNvSpPr/>
          <p:nvPr/>
        </p:nvSpPr>
        <p:spPr>
          <a:xfrm>
            <a:off x="4211960" y="5229200"/>
            <a:ext cx="72008" cy="936104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4355976" y="4581128"/>
            <a:ext cx="3240360" cy="21602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eva 13"/>
          <p:cNvSpPr/>
          <p:nvPr/>
        </p:nvSpPr>
        <p:spPr>
          <a:xfrm>
            <a:off x="4572000" y="4005064"/>
            <a:ext cx="2880320" cy="144016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Zopakuj jednotlivé laloky mozku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Gray728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65142" y="1700808"/>
            <a:ext cx="6311046" cy="439248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Čím je mozek chráněný?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 descr="476px-Meninges-en_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244194" y="1772816"/>
            <a:ext cx="6856198" cy="4306729"/>
          </a:xfrm>
        </p:spPr>
      </p:pic>
      <p:sp>
        <p:nvSpPr>
          <p:cNvPr id="5" name="Obdélník 4"/>
          <p:cNvSpPr/>
          <p:nvPr/>
        </p:nvSpPr>
        <p:spPr>
          <a:xfrm>
            <a:off x="2123728" y="1772816"/>
            <a:ext cx="79208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19872" y="2204864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004048" y="2564904"/>
            <a:ext cx="720080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508104" y="3356992"/>
            <a:ext cx="158417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796136" y="3789040"/>
            <a:ext cx="1512168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588224" y="4365104"/>
            <a:ext cx="13681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031984445"/>
              </p:ext>
            </p:extLst>
          </p:nvPr>
        </p:nvGraphicFramePr>
        <p:xfrm>
          <a:off x="1369036" y="2996953"/>
          <a:ext cx="6587341" cy="3742181"/>
        </p:xfrm>
        <a:graphic>
          <a:graphicData uri="http://schemas.openxmlformats.org/drawingml/2006/table">
            <a:tbl>
              <a:tblPr firstRow="1" firstCol="1" bandRow="1"/>
              <a:tblGrid>
                <a:gridCol w="1236260"/>
                <a:gridCol w="117537"/>
                <a:gridCol w="5233544"/>
              </a:tblGrid>
              <a:tr h="27607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LOOIE496.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&lt;http://upload.wikimedia.org/wikipedia/commons/b/b3/Vertebrate-brain-regions.png&gt;. </a:t>
                      </a:r>
                      <a:r>
                        <a:rPr lang="cs-CZ" sz="11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ARCADIAN.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wikipedia.cz</a:t>
                      </a:r>
                      <a:r>
                        <a:rPr lang="cs-CZ" sz="1100" dirty="0" smtClean="0"/>
                        <a:t> [online]. [cit. 28.5.2012]. Dostupný na WWW: &lt;http://upload.wikimedia.org/wikipedia/commons/4/44/Gray728.png&gt;. 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/>
                        <a:t>SVG BY MYSID, ORIGINAL BY SEER DEVELOPMENT TEAM. </a:t>
                      </a:r>
                      <a:r>
                        <a:rPr lang="en-US" sz="1100" i="1" dirty="0" smtClean="0"/>
                        <a:t>www.wikipwdia.cz</a:t>
                      </a:r>
                      <a:r>
                        <a:rPr lang="en-US" sz="1100" dirty="0" smtClean="0"/>
                        <a:t> [online]. [cit. 29.5.2012]. </a:t>
                      </a:r>
                      <a:r>
                        <a:rPr lang="en-US" sz="1100" dirty="0" err="1" smtClean="0"/>
                        <a:t>Dostupný</a:t>
                      </a:r>
                      <a:r>
                        <a:rPr lang="en-US" sz="1100" dirty="0" smtClean="0"/>
                        <a:t> </a:t>
                      </a:r>
                      <a:r>
                        <a:rPr lang="en-US" sz="1100" dirty="0" err="1" smtClean="0"/>
                        <a:t>na</a:t>
                      </a:r>
                      <a:r>
                        <a:rPr lang="en-US" sz="1100" dirty="0" smtClean="0"/>
                        <a:t> WWW: &lt;http://upload.wikimedia.org/wikipedia/commons/8/8e/Meninges-en.svg&gt;.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 dirty="0" smtClean="0"/>
                        <a:t>IMAGES ARE GENERATED BY LIFE SCIENCE DATABASES. </a:t>
                      </a:r>
                      <a:r>
                        <a:rPr lang="en-US" sz="1100" i="1" dirty="0" smtClean="0"/>
                        <a:t>www.wikipwdia.cz</a:t>
                      </a:r>
                      <a:r>
                        <a:rPr lang="en-US" sz="1100" dirty="0" smtClean="0"/>
                        <a:t> [online]. [cit. 29.5.2012]. </a:t>
                      </a:r>
                      <a:r>
                        <a:rPr lang="en-US" sz="1100" dirty="0" err="1" smtClean="0"/>
                        <a:t>Dostupný</a:t>
                      </a:r>
                      <a:r>
                        <a:rPr lang="en-US" sz="1100" dirty="0" smtClean="0"/>
                        <a:t> </a:t>
                      </a:r>
                      <a:r>
                        <a:rPr lang="en-US" sz="1100" dirty="0" err="1" smtClean="0"/>
                        <a:t>na</a:t>
                      </a:r>
                      <a:r>
                        <a:rPr lang="en-US" sz="1100" dirty="0" smtClean="0"/>
                        <a:t> WWW: &lt;http://upload.wikimedia.org/wikipedia/commons/7/7f/Fourth_ventricle.png&gt;. </a:t>
                      </a:r>
                      <a:endParaRPr lang="cs-CZ" sz="1100" dirty="0" smtClean="0"/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/>
                        <a:t>MEDULLA_SPINALIS_-_SECTION_-_ENGLISH.SVG: USER:POLARLYS; DERIVATIVE WORK: MICHAŁ KOMORNICZAK. </a:t>
                      </a:r>
                      <a:r>
                        <a:rPr lang="cs-CZ" sz="1100" i="1" dirty="0" smtClean="0"/>
                        <a:t>www.</a:t>
                      </a:r>
                      <a:r>
                        <a:rPr lang="cs-CZ" sz="1100" i="1" dirty="0" err="1" smtClean="0"/>
                        <a:t>wikipwdia.cz</a:t>
                      </a:r>
                      <a:r>
                        <a:rPr lang="cs-CZ" sz="1100" dirty="0" smtClean="0"/>
                        <a:t> [online]. [cit. 29.5.2012]. Dostupný na WWW: &lt;http://upload.wikimedia.org/wikipedia/commons/4/4d/Medulla_spinalis_-_Section_-_number.svg&gt;. </a:t>
                      </a:r>
                      <a:endParaRPr lang="cs-CZ" sz="11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517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45651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9403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98</TotalTime>
  <Words>512</Words>
  <Application>Microsoft Office PowerPoint</Application>
  <PresentationFormat>Předvádění na obrazovce (4:3)</PresentationFormat>
  <Paragraphs>115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Centrální nervová soustava</vt:lpstr>
      <vt:lpstr>Stavba mozku</vt:lpstr>
      <vt:lpstr>Snímek 4</vt:lpstr>
      <vt:lpstr>Koncový mozek</vt:lpstr>
      <vt:lpstr>Centra v koncovém mozku</vt:lpstr>
      <vt:lpstr>Ochrana mozku</vt:lpstr>
      <vt:lpstr>Mícha </vt:lpstr>
      <vt:lpstr>Onemocnění mozku</vt:lpstr>
      <vt:lpstr>Popiš stavbu mozku</vt:lpstr>
      <vt:lpstr>Zopakuj jednotlivé laloky mozku</vt:lpstr>
      <vt:lpstr>Čím je mozek chráněný?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Dum</cp:lastModifiedBy>
  <cp:revision>13</cp:revision>
  <dcterms:created xsi:type="dcterms:W3CDTF">2012-05-28T17:14:29Z</dcterms:created>
  <dcterms:modified xsi:type="dcterms:W3CDTF">2012-05-29T13:31:32Z</dcterms:modified>
</cp:coreProperties>
</file>