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E55CA-CE33-4380-8E1B-509E0C32F61A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88E56-49CF-4DF7-B938-1566CAB5B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593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E55CA-CE33-4380-8E1B-509E0C32F61A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88E56-49CF-4DF7-B938-1566CAB5B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301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E55CA-CE33-4380-8E1B-509E0C32F61A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88E56-49CF-4DF7-B938-1566CAB5B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400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E55CA-CE33-4380-8E1B-509E0C32F61A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88E56-49CF-4DF7-B938-1566CAB5B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292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E55CA-CE33-4380-8E1B-509E0C32F61A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88E56-49CF-4DF7-B938-1566CAB5B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402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E55CA-CE33-4380-8E1B-509E0C32F61A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88E56-49CF-4DF7-B938-1566CAB5B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247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E55CA-CE33-4380-8E1B-509E0C32F61A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88E56-49CF-4DF7-B938-1566CAB5B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234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E55CA-CE33-4380-8E1B-509E0C32F61A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88E56-49CF-4DF7-B938-1566CAB5B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87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E55CA-CE33-4380-8E1B-509E0C32F61A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88E56-49CF-4DF7-B938-1566CAB5B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494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E55CA-CE33-4380-8E1B-509E0C32F61A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88E56-49CF-4DF7-B938-1566CAB5B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978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E55CA-CE33-4380-8E1B-509E0C32F61A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88E56-49CF-4DF7-B938-1566CAB5B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896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79000">
              <a:srgbClr val="F952A0"/>
            </a:gs>
            <a:gs pos="86000">
              <a:srgbClr val="C50849"/>
            </a:gs>
            <a:gs pos="93000">
              <a:srgbClr val="B43E85"/>
            </a:gs>
            <a:gs pos="100000">
              <a:srgbClr val="F8B049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DE55CA-CE33-4380-8E1B-509E0C32F61A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88E56-49CF-4DF7-B938-1566CAB5B7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050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3040496" y="1772816"/>
            <a:ext cx="3059832" cy="62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VY_22_INOVACE_04.AJ.7</a:t>
            </a:r>
            <a:endParaRPr lang="cs-CZ" sz="18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195736" y="23488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NAKUPOVÁNÍ, BRITSKÉ PENÍZE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(Shopping,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British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money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5586146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 (Anglický jazyk)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Komunikační situace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Nakupování, britské peníze 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Voldánová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 2011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popis,</a:t>
                      </a:r>
                      <a:endParaRPr lang="cs-CZ" sz="1200" kern="5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(anotace):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rozšíří slovní zásobu potřebnou k nakupování. Dozví se více o britských penězích a prakticky si procvičují nabyté znalosti.</a:t>
                      </a:r>
                      <a:endParaRPr lang="cs-CZ" sz="1400" kern="5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9387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9916" y="1340768"/>
            <a:ext cx="7016824" cy="17526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  <a:latin typeface="Bauhaus 93" pitchFamily="82" charset="0"/>
              </a:rPr>
              <a:t>S H O P </a:t>
            </a:r>
            <a:r>
              <a:rPr lang="cs-CZ" sz="8000" dirty="0" err="1" smtClean="0">
                <a:solidFill>
                  <a:schemeClr val="accent2">
                    <a:lumMod val="50000"/>
                  </a:schemeClr>
                </a:solidFill>
                <a:latin typeface="Bauhaus 93" pitchFamily="82" charset="0"/>
              </a:rPr>
              <a:t>P</a:t>
            </a:r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  <a:latin typeface="Bauhaus 93" pitchFamily="82" charset="0"/>
              </a:rPr>
              <a:t> I N G</a:t>
            </a:r>
            <a:endParaRPr lang="cs-CZ" sz="8000" dirty="0">
              <a:solidFill>
                <a:schemeClr val="accent2">
                  <a:lumMod val="50000"/>
                </a:schemeClr>
              </a:solidFill>
              <a:latin typeface="Bauhaus 93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77072"/>
            <a:ext cx="2066925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491880" y="3068960"/>
            <a:ext cx="5328592" cy="1470025"/>
          </a:xfrm>
        </p:spPr>
        <p:txBody>
          <a:bodyPr/>
          <a:lstStyle/>
          <a:p>
            <a:r>
              <a:rPr lang="cs-CZ" i="1" dirty="0" smtClean="0">
                <a:solidFill>
                  <a:srgbClr val="C00000"/>
                </a:solidFill>
                <a:latin typeface="Bauhaus 93" pitchFamily="82" charset="0"/>
              </a:rPr>
              <a:t>Nakupování</a:t>
            </a:r>
            <a:endParaRPr lang="cs-CZ" i="1" dirty="0">
              <a:solidFill>
                <a:srgbClr val="C00000"/>
              </a:solidFill>
              <a:latin typeface="Bauhaus 9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517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latin typeface="Bauhaus 93" pitchFamily="82" charset="0"/>
              </a:rPr>
              <a:t>Open </a:t>
            </a:r>
            <a:r>
              <a:rPr lang="cs-CZ" sz="3600" dirty="0" err="1" smtClean="0">
                <a:latin typeface="Bauhaus 93" pitchFamily="82" charset="0"/>
              </a:rPr>
              <a:t>your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book</a:t>
            </a:r>
            <a:r>
              <a:rPr lang="cs-CZ" sz="3600" dirty="0" smtClean="0">
                <a:latin typeface="Bauhaus 93" pitchFamily="82" charset="0"/>
              </a:rPr>
              <a:t> on </a:t>
            </a:r>
            <a:r>
              <a:rPr lang="cs-CZ" sz="3600" dirty="0" err="1" smtClean="0">
                <a:latin typeface="Bauhaus 93" pitchFamily="82" charset="0"/>
              </a:rPr>
              <a:t>page</a:t>
            </a:r>
            <a:r>
              <a:rPr lang="cs-CZ" sz="3600" dirty="0" smtClean="0">
                <a:latin typeface="Bauhaus 93" pitchFamily="82" charset="0"/>
              </a:rPr>
              <a:t> 9.</a:t>
            </a:r>
            <a:br>
              <a:rPr lang="cs-CZ" sz="3600" dirty="0" smtClean="0">
                <a:latin typeface="Bauhaus 93" pitchFamily="82" charset="0"/>
              </a:rPr>
            </a:br>
            <a:r>
              <a:rPr lang="cs-CZ" sz="3600" dirty="0" err="1" smtClean="0">
                <a:latin typeface="Bauhaus 93" pitchFamily="82" charset="0"/>
              </a:rPr>
              <a:t>Read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the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instructions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for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exercise</a:t>
            </a:r>
            <a:r>
              <a:rPr lang="cs-CZ" sz="3600" dirty="0" smtClean="0">
                <a:latin typeface="Bauhaus 93" pitchFamily="82" charset="0"/>
              </a:rPr>
              <a:t> 4.</a:t>
            </a:r>
            <a:endParaRPr lang="cs-CZ" sz="3600" dirty="0">
              <a:latin typeface="Bauhaus 93" pitchFamily="82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38735" y="22048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>
                <a:latin typeface="Bauhaus 93" pitchFamily="82" charset="0"/>
              </a:rPr>
              <a:t>Listen.</a:t>
            </a:r>
            <a:endParaRPr lang="cs-CZ" sz="3600" dirty="0">
              <a:latin typeface="Bauhaus 93" pitchFamily="82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38735" y="429309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>
                <a:latin typeface="Bauhaus 93" pitchFamily="82" charset="0"/>
              </a:rPr>
              <a:t>Listen to </a:t>
            </a:r>
            <a:r>
              <a:rPr lang="cs-CZ" sz="3600" dirty="0" err="1" smtClean="0">
                <a:latin typeface="Bauhaus 93" pitchFamily="82" charset="0"/>
              </a:rPr>
              <a:t>the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first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dialogue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again</a:t>
            </a:r>
            <a:r>
              <a:rPr lang="cs-CZ" sz="3600" dirty="0" smtClean="0">
                <a:latin typeface="Bauhaus 93" pitchFamily="82" charset="0"/>
              </a:rPr>
              <a:t>.</a:t>
            </a:r>
          </a:p>
          <a:p>
            <a:pPr algn="l"/>
            <a:r>
              <a:rPr lang="cs-CZ" sz="3600" dirty="0" err="1" smtClean="0">
                <a:latin typeface="Bauhaus 93" pitchFamily="82" charset="0"/>
              </a:rPr>
              <a:t>Complete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it</a:t>
            </a:r>
            <a:r>
              <a:rPr lang="cs-CZ" sz="3600" dirty="0" smtClean="0">
                <a:latin typeface="Bauhaus 93" pitchFamily="82" charset="0"/>
              </a:rPr>
              <a:t>.</a:t>
            </a:r>
            <a:endParaRPr lang="cs-CZ" sz="3600" dirty="0">
              <a:latin typeface="Bauhaus 9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2978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err="1" smtClean="0">
                <a:latin typeface="Bauhaus 93" pitchFamily="82" charset="0"/>
              </a:rPr>
              <a:t>Check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your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answers</a:t>
            </a:r>
            <a:r>
              <a:rPr lang="cs-CZ" sz="3600" dirty="0" smtClean="0">
                <a:latin typeface="Bauhaus 93" pitchFamily="82" charset="0"/>
              </a:rPr>
              <a:t>.</a:t>
            </a:r>
            <a:endParaRPr lang="cs-CZ" sz="3600" dirty="0">
              <a:latin typeface="Bauhaus 93" pitchFamily="82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4842" y="1340768"/>
            <a:ext cx="8229600" cy="44644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b="1" dirty="0" err="1" smtClean="0"/>
              <a:t>Assistant</a:t>
            </a:r>
            <a:r>
              <a:rPr lang="cs-CZ" sz="3600" dirty="0" smtClean="0"/>
              <a:t>		</a:t>
            </a:r>
            <a:r>
              <a:rPr lang="cs-CZ" sz="3600" dirty="0" err="1" smtClean="0"/>
              <a:t>Can</a:t>
            </a:r>
            <a:r>
              <a:rPr lang="cs-CZ" sz="3600" dirty="0" smtClean="0"/>
              <a:t> I ……….. </a:t>
            </a:r>
            <a:r>
              <a:rPr lang="cs-CZ" sz="3600" dirty="0" err="1" smtClean="0"/>
              <a:t>you</a:t>
            </a:r>
            <a:r>
              <a:rPr lang="cs-CZ" sz="3600" dirty="0" smtClean="0"/>
              <a:t>?</a:t>
            </a:r>
          </a:p>
          <a:p>
            <a:pPr algn="l"/>
            <a:r>
              <a:rPr lang="cs-CZ" sz="3600" b="1" dirty="0" err="1" smtClean="0"/>
              <a:t>Amy</a:t>
            </a:r>
            <a:r>
              <a:rPr lang="cs-CZ" sz="3600" dirty="0" smtClean="0"/>
              <a:t>			</a:t>
            </a:r>
            <a:r>
              <a:rPr lang="cs-CZ" sz="3600" dirty="0" err="1" smtClean="0"/>
              <a:t>How</a:t>
            </a:r>
            <a:r>
              <a:rPr lang="cs-CZ" sz="3600" dirty="0" smtClean="0"/>
              <a:t> ……….. are these </a:t>
            </a:r>
            <a:r>
              <a:rPr lang="cs-CZ" sz="3600" dirty="0" err="1" smtClean="0"/>
              <a:t>books</a:t>
            </a:r>
            <a:r>
              <a:rPr lang="cs-CZ" sz="3600" dirty="0" smtClean="0"/>
              <a:t>?</a:t>
            </a:r>
          </a:p>
          <a:p>
            <a:pPr algn="l"/>
            <a:r>
              <a:rPr lang="cs-CZ" sz="3600" b="1" dirty="0" err="1" smtClean="0"/>
              <a:t>Assistant</a:t>
            </a:r>
            <a:r>
              <a:rPr lang="cs-CZ" sz="3600" b="1" dirty="0" smtClean="0"/>
              <a:t>	</a:t>
            </a:r>
            <a:r>
              <a:rPr lang="cs-CZ" sz="3600" dirty="0" smtClean="0"/>
              <a:t>	</a:t>
            </a:r>
            <a:r>
              <a:rPr lang="cs-CZ" sz="3600" dirty="0" err="1" smtClean="0"/>
              <a:t>They´re</a:t>
            </a:r>
            <a:r>
              <a:rPr lang="cs-CZ" sz="3600" dirty="0" smtClean="0"/>
              <a:t> 75p ………..</a:t>
            </a:r>
          </a:p>
          <a:p>
            <a:pPr algn="l"/>
            <a:r>
              <a:rPr lang="cs-CZ" sz="3600" b="1" dirty="0" err="1" smtClean="0"/>
              <a:t>Amy</a:t>
            </a:r>
            <a:r>
              <a:rPr lang="cs-CZ" sz="3600" dirty="0" smtClean="0"/>
              <a:t>			And </a:t>
            </a:r>
            <a:r>
              <a:rPr lang="cs-CZ" sz="3600" dirty="0" err="1" smtClean="0"/>
              <a:t>how</a:t>
            </a:r>
            <a:r>
              <a:rPr lang="cs-CZ" sz="3600" dirty="0" smtClean="0"/>
              <a:t> much </a:t>
            </a:r>
            <a:r>
              <a:rPr lang="cs-CZ" sz="3600" dirty="0" err="1" smtClean="0"/>
              <a:t>is</a:t>
            </a:r>
            <a:r>
              <a:rPr lang="cs-CZ" sz="3600" dirty="0" smtClean="0"/>
              <a:t> ……….. </a:t>
            </a:r>
            <a:r>
              <a:rPr lang="cs-CZ" sz="3600" dirty="0" err="1" smtClean="0"/>
              <a:t>pencil</a:t>
            </a:r>
            <a:r>
              <a:rPr lang="cs-CZ" sz="3600" dirty="0" smtClean="0"/>
              <a:t> 			case?</a:t>
            </a:r>
          </a:p>
          <a:p>
            <a:pPr algn="l"/>
            <a:r>
              <a:rPr lang="cs-CZ" sz="3600" b="1" dirty="0" err="1" smtClean="0"/>
              <a:t>Assistant</a:t>
            </a:r>
            <a:r>
              <a:rPr lang="cs-CZ" sz="3600" b="1" dirty="0" smtClean="0"/>
              <a:t>	</a:t>
            </a:r>
            <a:r>
              <a:rPr lang="cs-CZ" sz="3600" dirty="0" smtClean="0"/>
              <a:t>	……….. £2.40.</a:t>
            </a:r>
          </a:p>
          <a:p>
            <a:pPr algn="l"/>
            <a:r>
              <a:rPr lang="cs-CZ" sz="3600" b="1" dirty="0" err="1" smtClean="0"/>
              <a:t>Amy</a:t>
            </a:r>
            <a:r>
              <a:rPr lang="cs-CZ" sz="3600" dirty="0" smtClean="0"/>
              <a:t> 			……….. I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pencil</a:t>
            </a:r>
            <a:r>
              <a:rPr lang="cs-CZ" sz="3600" dirty="0" smtClean="0"/>
              <a:t> case 			and </a:t>
            </a:r>
            <a:r>
              <a:rPr lang="cs-CZ" sz="3600" dirty="0" err="1" smtClean="0"/>
              <a:t>two</a:t>
            </a:r>
            <a:r>
              <a:rPr lang="cs-CZ" sz="3600" dirty="0" smtClean="0"/>
              <a:t> …..….…….., </a:t>
            </a:r>
            <a:r>
              <a:rPr lang="cs-CZ" sz="3600" dirty="0" err="1" smtClean="0"/>
              <a:t>please</a:t>
            </a:r>
            <a:r>
              <a:rPr lang="cs-CZ" sz="3600" dirty="0"/>
              <a:t>.</a:t>
            </a:r>
            <a:endParaRPr lang="cs-CZ" sz="3600" dirty="0" smtClean="0"/>
          </a:p>
          <a:p>
            <a:pPr algn="l"/>
            <a:endParaRPr lang="cs-CZ" sz="36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11960" y="1240735"/>
            <a:ext cx="1368152" cy="429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err="1" smtClean="0">
                <a:latin typeface="Bauhaus 93" pitchFamily="82" charset="0"/>
              </a:rPr>
              <a:t>help</a:t>
            </a:r>
            <a:endParaRPr lang="cs-CZ" sz="2800" i="1" dirty="0">
              <a:latin typeface="Bauhaus 93" pitchFamily="82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211960" y="1739065"/>
            <a:ext cx="1368152" cy="429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smtClean="0">
                <a:latin typeface="Bauhaus 93" pitchFamily="82" charset="0"/>
              </a:rPr>
              <a:t>much</a:t>
            </a:r>
            <a:endParaRPr lang="cs-CZ" sz="2800" i="1" dirty="0">
              <a:latin typeface="Bauhaus 93" pitchFamily="82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364088" y="2168831"/>
            <a:ext cx="1368152" cy="429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err="1" smtClean="0">
                <a:latin typeface="Bauhaus 93" pitchFamily="82" charset="0"/>
              </a:rPr>
              <a:t>each</a:t>
            </a:r>
            <a:endParaRPr lang="cs-CZ" sz="2800" i="1" dirty="0">
              <a:latin typeface="Bauhaus 93" pitchFamily="82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300192" y="2780928"/>
            <a:ext cx="1368152" cy="429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err="1" smtClean="0">
                <a:latin typeface="Bauhaus 93" pitchFamily="82" charset="0"/>
              </a:rPr>
              <a:t>this</a:t>
            </a:r>
            <a:endParaRPr lang="cs-CZ" sz="2800" i="1" dirty="0">
              <a:latin typeface="Bauhaus 93" pitchFamily="82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203848" y="3789040"/>
            <a:ext cx="1368152" cy="429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err="1" smtClean="0">
                <a:latin typeface="Bauhaus 93" pitchFamily="82" charset="0"/>
              </a:rPr>
              <a:t>It´s</a:t>
            </a:r>
            <a:endParaRPr lang="cs-CZ" sz="2800" i="1" dirty="0">
              <a:latin typeface="Bauhaus 93" pitchFamily="82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848" y="4235151"/>
            <a:ext cx="1368152" cy="429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err="1" smtClean="0">
                <a:latin typeface="Bauhaus 93" pitchFamily="82" charset="0"/>
              </a:rPr>
              <a:t>Can</a:t>
            </a:r>
            <a:endParaRPr lang="cs-CZ" sz="2800" i="1" dirty="0">
              <a:latin typeface="Bauhaus 93" pitchFamily="82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719642" y="4721629"/>
            <a:ext cx="2264626" cy="5052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600" i="1" dirty="0" err="1" smtClean="0">
                <a:latin typeface="Bauhaus 93" pitchFamily="82" charset="0"/>
              </a:rPr>
              <a:t>notebooks</a:t>
            </a:r>
            <a:endParaRPr lang="cs-CZ" sz="2600" i="1" dirty="0">
              <a:latin typeface="Bauhaus 9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7787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err="1" smtClean="0">
                <a:latin typeface="Bauhaus 93" pitchFamily="82" charset="0"/>
              </a:rPr>
              <a:t>Check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your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answers</a:t>
            </a:r>
            <a:r>
              <a:rPr lang="cs-CZ" sz="3600" dirty="0" smtClean="0">
                <a:latin typeface="Bauhaus 93" pitchFamily="82" charset="0"/>
              </a:rPr>
              <a:t>.</a:t>
            </a:r>
            <a:endParaRPr lang="cs-CZ" sz="3600" dirty="0">
              <a:latin typeface="Bauhaus 93" pitchFamily="82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4842" y="1340768"/>
            <a:ext cx="8229600" cy="27363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b="1" dirty="0" err="1" smtClean="0"/>
              <a:t>Assistant</a:t>
            </a:r>
            <a:r>
              <a:rPr lang="cs-CZ" sz="3600" dirty="0" smtClean="0"/>
              <a:t>		</a:t>
            </a:r>
            <a:r>
              <a:rPr lang="cs-CZ" sz="3600" dirty="0" err="1" smtClean="0"/>
              <a:t>Anything</a:t>
            </a:r>
            <a:r>
              <a:rPr lang="cs-CZ" sz="3600" dirty="0" smtClean="0"/>
              <a:t> ………..?</a:t>
            </a:r>
          </a:p>
          <a:p>
            <a:pPr algn="l"/>
            <a:r>
              <a:rPr lang="cs-CZ" sz="3600" b="1" dirty="0" err="1" smtClean="0"/>
              <a:t>Amy</a:t>
            </a:r>
            <a:r>
              <a:rPr lang="cs-CZ" sz="3600" dirty="0" smtClean="0"/>
              <a:t>			No, ……….. </a:t>
            </a:r>
            <a:r>
              <a:rPr lang="cs-CZ" sz="3600" dirty="0" err="1" smtClean="0"/>
              <a:t>you</a:t>
            </a:r>
            <a:r>
              <a:rPr lang="cs-CZ" sz="3600" dirty="0" smtClean="0"/>
              <a:t>.</a:t>
            </a:r>
          </a:p>
          <a:p>
            <a:pPr algn="l"/>
            <a:r>
              <a:rPr lang="cs-CZ" sz="3600" b="1" dirty="0" err="1" smtClean="0"/>
              <a:t>Assistant</a:t>
            </a:r>
            <a:r>
              <a:rPr lang="cs-CZ" sz="3600" b="1" dirty="0" smtClean="0"/>
              <a:t>	</a:t>
            </a:r>
            <a:r>
              <a:rPr lang="cs-CZ" sz="3600" dirty="0" smtClean="0"/>
              <a:t>	</a:t>
            </a:r>
            <a:r>
              <a:rPr lang="cs-CZ" sz="3600" dirty="0" err="1" smtClean="0"/>
              <a:t>That´s</a:t>
            </a:r>
            <a:r>
              <a:rPr lang="cs-CZ" sz="3600" dirty="0" smtClean="0"/>
              <a:t> £3.90 </a:t>
            </a:r>
            <a:r>
              <a:rPr lang="cs-CZ" sz="3600" dirty="0" err="1" smtClean="0"/>
              <a:t>then</a:t>
            </a:r>
            <a:r>
              <a:rPr lang="cs-CZ" sz="3600" dirty="0" smtClean="0"/>
              <a:t>, ………..</a:t>
            </a:r>
          </a:p>
          <a:p>
            <a:pPr algn="l"/>
            <a:r>
              <a:rPr lang="cs-CZ" sz="3600" b="1" dirty="0" err="1" smtClean="0"/>
              <a:t>Amy</a:t>
            </a:r>
            <a:r>
              <a:rPr lang="cs-CZ" sz="3600" dirty="0" smtClean="0"/>
              <a:t>			</a:t>
            </a:r>
            <a:r>
              <a:rPr lang="cs-CZ" sz="3600" dirty="0" err="1" smtClean="0"/>
              <a:t>Here</a:t>
            </a:r>
            <a:r>
              <a:rPr lang="cs-CZ" sz="3600" dirty="0" smtClean="0"/>
              <a:t> ……….. are.</a:t>
            </a:r>
          </a:p>
          <a:p>
            <a:pPr algn="l"/>
            <a:r>
              <a:rPr lang="cs-CZ" sz="3600" b="1" dirty="0" err="1" smtClean="0"/>
              <a:t>Assistant</a:t>
            </a:r>
            <a:r>
              <a:rPr lang="cs-CZ" sz="3600" b="1" dirty="0" smtClean="0"/>
              <a:t>	</a:t>
            </a:r>
            <a:r>
              <a:rPr lang="cs-CZ" sz="3600" dirty="0" smtClean="0"/>
              <a:t>	</a:t>
            </a:r>
            <a:r>
              <a:rPr lang="cs-CZ" sz="3600" dirty="0" err="1" smtClean="0"/>
              <a:t>Thank</a:t>
            </a:r>
            <a:r>
              <a:rPr lang="cs-CZ" sz="3600" dirty="0" smtClean="0"/>
              <a:t> ……….. </a:t>
            </a:r>
            <a:endParaRPr lang="cs-CZ" sz="36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028398" y="1340768"/>
            <a:ext cx="1368152" cy="429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err="1" smtClean="0">
                <a:latin typeface="Bauhaus 93" pitchFamily="82" charset="0"/>
              </a:rPr>
              <a:t>else</a:t>
            </a:r>
            <a:endParaRPr lang="cs-CZ" sz="2800" i="1" dirty="0">
              <a:latin typeface="Bauhaus 93" pitchFamily="82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035566" y="1947340"/>
            <a:ext cx="1368152" cy="429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err="1" smtClean="0">
                <a:latin typeface="Bauhaus 93" pitchFamily="82" charset="0"/>
              </a:rPr>
              <a:t>thank</a:t>
            </a:r>
            <a:endParaRPr lang="cs-CZ" sz="2800" i="1" dirty="0">
              <a:latin typeface="Bauhaus 93" pitchFamily="82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804248" y="2328753"/>
            <a:ext cx="1368152" cy="429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err="1" smtClean="0">
                <a:latin typeface="Bauhaus 93" pitchFamily="82" charset="0"/>
              </a:rPr>
              <a:t>please</a:t>
            </a:r>
            <a:endParaRPr lang="cs-CZ" sz="2800" i="1" dirty="0">
              <a:latin typeface="Bauhaus 93" pitchFamily="82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355976" y="2800675"/>
            <a:ext cx="1368152" cy="429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err="1" smtClean="0">
                <a:latin typeface="Bauhaus 93" pitchFamily="82" charset="0"/>
              </a:rPr>
              <a:t>you</a:t>
            </a:r>
            <a:endParaRPr lang="cs-CZ" sz="2800" i="1" dirty="0">
              <a:latin typeface="Bauhaus 93" pitchFamily="82" charset="0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572000" y="3390514"/>
            <a:ext cx="1368152" cy="4297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i="1" dirty="0" err="1" smtClean="0">
                <a:latin typeface="Bauhaus 93" pitchFamily="82" charset="0"/>
              </a:rPr>
              <a:t>you</a:t>
            </a:r>
            <a:endParaRPr lang="cs-CZ" sz="2800" i="1" dirty="0">
              <a:latin typeface="Bauhaus 93" pitchFamily="82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84809">
            <a:off x="827584" y="4115426"/>
            <a:ext cx="1847850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6999">
            <a:off x="6228184" y="3820280"/>
            <a:ext cx="2171700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96037">
            <a:off x="3954202" y="4301163"/>
            <a:ext cx="2171700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823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pPr algn="l"/>
            <a:r>
              <a:rPr lang="cs-CZ" sz="3600" dirty="0" err="1" smtClean="0">
                <a:latin typeface="Bauhaus 93" pitchFamily="82" charset="0"/>
              </a:rPr>
              <a:t>Work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with</a:t>
            </a:r>
            <a:r>
              <a:rPr lang="cs-CZ" sz="3600" dirty="0" smtClean="0">
                <a:latin typeface="Bauhaus 93" pitchFamily="82" charset="0"/>
              </a:rPr>
              <a:t> a partner.</a:t>
            </a:r>
            <a:br>
              <a:rPr lang="cs-CZ" sz="3600" dirty="0" smtClean="0">
                <a:latin typeface="Bauhaus 93" pitchFamily="82" charset="0"/>
              </a:rPr>
            </a:br>
            <a:r>
              <a:rPr lang="cs-CZ" sz="3600" dirty="0" err="1" smtClean="0">
                <a:latin typeface="Bauhaus 93" pitchFamily="82" charset="0"/>
              </a:rPr>
              <a:t>Read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the</a:t>
            </a:r>
            <a:r>
              <a:rPr lang="cs-CZ" sz="3600" dirty="0" smtClean="0">
                <a:latin typeface="Bauhaus 93" pitchFamily="82" charset="0"/>
              </a:rPr>
              <a:t> </a:t>
            </a:r>
            <a:r>
              <a:rPr lang="cs-CZ" sz="3600" dirty="0" err="1" smtClean="0">
                <a:latin typeface="Bauhaus 93" pitchFamily="82" charset="0"/>
              </a:rPr>
              <a:t>dialogue</a:t>
            </a:r>
            <a:r>
              <a:rPr lang="cs-CZ" sz="3600" dirty="0" smtClean="0">
                <a:latin typeface="Bauhaus 93" pitchFamily="82" charset="0"/>
              </a:rPr>
              <a:t>.</a:t>
            </a:r>
            <a:endParaRPr lang="cs-CZ" sz="3600" dirty="0">
              <a:latin typeface="Bauhaus 9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545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2800" dirty="0" smtClean="0">
                <a:latin typeface="Comic Sans MS" pitchFamily="66" charset="0"/>
              </a:rPr>
              <a:t>Ačkoliv je Velká Británie součástí Evropské unie, nepřijala EURO jako měnu a používá LIBRY.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88431" y="145164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l">
              <a:buFont typeface="Arial" pitchFamily="34" charset="0"/>
              <a:buChar char="•"/>
            </a:pPr>
            <a:r>
              <a:rPr lang="cs-CZ" sz="2800" dirty="0" smtClean="0">
                <a:latin typeface="Comic Sans MS" pitchFamily="66" charset="0"/>
              </a:rPr>
              <a:t>1 libra = ONE POUND	   </a:t>
            </a:r>
            <a:r>
              <a:rPr lang="cs-CZ" sz="2500" dirty="0" smtClean="0">
                <a:latin typeface="Comic Sans MS" pitchFamily="66" charset="0"/>
              </a:rPr>
              <a:t>(značíme) </a:t>
            </a:r>
            <a:r>
              <a:rPr lang="cs-CZ" sz="2800" dirty="0" smtClean="0">
                <a:latin typeface="Comic Sans MS" pitchFamily="66" charset="0"/>
              </a:rPr>
              <a:t>	</a:t>
            </a:r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£1</a:t>
            </a:r>
          </a:p>
          <a:p>
            <a:pPr marL="571500" indent="-571500" algn="l">
              <a:buFont typeface="Arial" pitchFamily="34" charset="0"/>
              <a:buChar char="•"/>
            </a:pPr>
            <a:r>
              <a:rPr lang="cs-CZ" sz="2800" dirty="0" smtClean="0">
                <a:latin typeface="Comic Sans MS" pitchFamily="66" charset="0"/>
              </a:rPr>
              <a:t>2 libry = TWO POUND</a:t>
            </a:r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S			£2	</a:t>
            </a:r>
            <a:endParaRPr lang="cs-CZ" sz="2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09600" y="2780928"/>
            <a:ext cx="8229600" cy="22322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 algn="l">
              <a:buFont typeface="Arial" pitchFamily="34" charset="0"/>
              <a:buChar char="•"/>
            </a:pPr>
            <a:r>
              <a:rPr lang="cs-CZ" sz="2800" dirty="0" smtClean="0">
                <a:latin typeface="Comic Sans MS" pitchFamily="66" charset="0"/>
              </a:rPr>
              <a:t>1 libra se dělí na 100 pencí.</a:t>
            </a:r>
          </a:p>
          <a:p>
            <a:pPr marL="571500" indent="-571500" algn="l">
              <a:buFont typeface="Arial" pitchFamily="34" charset="0"/>
              <a:buChar char="•"/>
            </a:pPr>
            <a:endParaRPr lang="cs-CZ" sz="2800" dirty="0" smtClean="0">
              <a:latin typeface="Comic Sans MS" pitchFamily="66" charset="0"/>
            </a:endParaRPr>
          </a:p>
          <a:p>
            <a:pPr algn="l"/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     1 pence = ONE PENNY			</a:t>
            </a:r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1p</a:t>
            </a:r>
          </a:p>
          <a:p>
            <a:pPr algn="l"/>
            <a:r>
              <a:rPr lang="cs-CZ" sz="2800" dirty="0" smtClean="0">
                <a:latin typeface="Comic Sans MS" pitchFamily="66" charset="0"/>
              </a:rPr>
              <a:t>      10 pencí = TEN </a:t>
            </a:r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PENCE</a:t>
            </a:r>
            <a:r>
              <a:rPr lang="cs-CZ" sz="2800" dirty="0" smtClean="0">
                <a:latin typeface="Comic Sans MS" pitchFamily="66" charset="0"/>
              </a:rPr>
              <a:t>			</a:t>
            </a:r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10p</a:t>
            </a:r>
            <a:endParaRPr lang="cs-CZ" sz="2800" b="1" dirty="0">
              <a:solidFill>
                <a:srgbClr val="C00000"/>
              </a:solidFill>
              <a:latin typeface="Comic Sans MS" pitchFamily="66" charset="0"/>
            </a:endParaRPr>
          </a:p>
          <a:p>
            <a:pPr algn="l"/>
            <a:endParaRPr lang="cs-CZ" sz="2800" dirty="0">
              <a:latin typeface="Comic Sans MS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79512" y="4869160"/>
            <a:ext cx="8856984" cy="18722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1 libra 20 pencí  </a:t>
            </a:r>
            <a:r>
              <a:rPr lang="cs-CZ" sz="2400" dirty="0" smtClean="0">
                <a:latin typeface="Comic Sans MS" pitchFamily="66" charset="0"/>
              </a:rPr>
              <a:t>(píšeme) </a:t>
            </a:r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£1.20  </a:t>
            </a:r>
            <a:r>
              <a:rPr lang="cs-CZ" sz="2400" dirty="0" smtClean="0">
                <a:latin typeface="Comic Sans MS" pitchFamily="66" charset="0"/>
              </a:rPr>
              <a:t>(čteme) </a:t>
            </a:r>
            <a:r>
              <a:rPr lang="cs-CZ" sz="2400" b="1" dirty="0" err="1" smtClean="0">
                <a:solidFill>
                  <a:srgbClr val="C00000"/>
                </a:solidFill>
                <a:latin typeface="Comic Sans MS" pitchFamily="66" charset="0"/>
              </a:rPr>
              <a:t>one</a:t>
            </a:r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Comic Sans MS" pitchFamily="66" charset="0"/>
              </a:rPr>
              <a:t>pound</a:t>
            </a:r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Comic Sans MS" pitchFamily="66" charset="0"/>
              </a:rPr>
              <a:t>twenty</a:t>
            </a:r>
            <a:endParaRPr lang="cs-CZ" sz="2400" b="1" dirty="0" smtClean="0">
              <a:solidFill>
                <a:srgbClr val="C00000"/>
              </a:solidFill>
              <a:latin typeface="Comic Sans MS" pitchFamily="66" charset="0"/>
            </a:endParaRP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35 pencí			 35p		    </a:t>
            </a:r>
            <a:r>
              <a:rPr lang="cs-CZ" sz="2400" b="1" dirty="0" err="1" smtClean="0">
                <a:solidFill>
                  <a:srgbClr val="C00000"/>
                </a:solidFill>
                <a:latin typeface="Comic Sans MS" pitchFamily="66" charset="0"/>
              </a:rPr>
              <a:t>thirty-five</a:t>
            </a:r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 pence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4222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1433" y="3078088"/>
            <a:ext cx="3528392" cy="1143000"/>
          </a:xfrm>
        </p:spPr>
        <p:txBody>
          <a:bodyPr>
            <a:normAutofit fontScale="9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</a:rPr>
              <a:t>mince – a </a:t>
            </a:r>
            <a:r>
              <a:rPr lang="cs-CZ" sz="3200" dirty="0" err="1" smtClean="0">
                <a:latin typeface="Comic Sans MS" pitchFamily="66" charset="0"/>
              </a:rPr>
              <a:t>coin</a:t>
            </a:r>
            <a:r>
              <a:rPr lang="cs-CZ" sz="3200" dirty="0" smtClean="0">
                <a:latin typeface="Comic Sans MS" pitchFamily="66" charset="0"/>
              </a:rPr>
              <a:t/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bankovka – a </a:t>
            </a:r>
            <a:r>
              <a:rPr lang="cs-CZ" sz="3200" dirty="0" err="1" smtClean="0">
                <a:latin typeface="Comic Sans MS" pitchFamily="66" charset="0"/>
              </a:rPr>
              <a:t>note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500622">
            <a:off x="2890071" y="442998"/>
            <a:ext cx="5831733" cy="3148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78" y="4221088"/>
            <a:ext cx="7858844" cy="2420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 rot="20830976">
            <a:off x="-35122" y="332656"/>
            <a:ext cx="352839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dirty="0" smtClean="0">
                <a:latin typeface="Comic Sans MS" pitchFamily="66" charset="0"/>
              </a:rPr>
              <a:t>BRITISH MONEY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869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2924" y="3861048"/>
            <a:ext cx="8229600" cy="1143000"/>
          </a:xfrm>
        </p:spPr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  <a:latin typeface="Comic Sans MS" pitchFamily="66" charset="0"/>
              </a:rPr>
              <a:t>Have</a:t>
            </a:r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 a nice </a:t>
            </a:r>
            <a:r>
              <a:rPr lang="cs-CZ" b="1" dirty="0" err="1" smtClean="0">
                <a:solidFill>
                  <a:srgbClr val="C00000"/>
                </a:solidFill>
                <a:latin typeface="Comic Sans MS" pitchFamily="66" charset="0"/>
              </a:rPr>
              <a:t>day</a:t>
            </a:r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.</a:t>
            </a:r>
            <a:endParaRPr lang="cs-CZ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88640"/>
            <a:ext cx="878497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u="sng" dirty="0" smtClean="0">
                <a:latin typeface="Comic Sans MS" pitchFamily="66" charset="0"/>
              </a:rPr>
              <a:t>Použité odkazy:</a:t>
            </a:r>
          </a:p>
          <a:p>
            <a:endParaRPr lang="cs-CZ" sz="1600" i="1" dirty="0">
              <a:latin typeface="Comic Sans MS" pitchFamily="66" charset="0"/>
            </a:endParaRPr>
          </a:p>
          <a:p>
            <a:r>
              <a:rPr lang="cs-CZ" sz="1600" i="1" dirty="0" smtClean="0">
                <a:latin typeface="Comic Sans MS" pitchFamily="66" charset="0"/>
              </a:rPr>
              <a:t>http</a:t>
            </a:r>
            <a:r>
              <a:rPr lang="cs-CZ" sz="1600" i="1" dirty="0">
                <a:latin typeface="Comic Sans MS" pitchFamily="66" charset="0"/>
              </a:rPr>
              <a:t>://</a:t>
            </a:r>
            <a:r>
              <a:rPr lang="cs-CZ" sz="1600" i="1" dirty="0" smtClean="0">
                <a:latin typeface="Comic Sans MS" pitchFamily="66" charset="0"/>
              </a:rPr>
              <a:t>afrochiconline.blogspot.com/2011_04_01_archive.html</a:t>
            </a:r>
          </a:p>
          <a:p>
            <a:r>
              <a:rPr lang="cs-CZ" sz="1600" i="1" dirty="0">
                <a:latin typeface="Comic Sans MS" pitchFamily="66" charset="0"/>
              </a:rPr>
              <a:t>http://</a:t>
            </a:r>
            <a:r>
              <a:rPr lang="cs-CZ" sz="1600" i="1" dirty="0" smtClean="0">
                <a:latin typeface="Comic Sans MS" pitchFamily="66" charset="0"/>
              </a:rPr>
              <a:t>www.esljunction.com/esl-efl-flashcards/classroom%20object-flashcards/free-pencil%20case-flashcard.htm</a:t>
            </a:r>
          </a:p>
          <a:p>
            <a:r>
              <a:rPr lang="cs-CZ" sz="1600" i="1" dirty="0">
                <a:latin typeface="Comic Sans MS" pitchFamily="66" charset="0"/>
              </a:rPr>
              <a:t>http://</a:t>
            </a:r>
            <a:r>
              <a:rPr lang="cs-CZ" sz="1600" i="1" dirty="0" smtClean="0">
                <a:latin typeface="Comic Sans MS" pitchFamily="66" charset="0"/>
              </a:rPr>
              <a:t>www.clipartpal.com/clipart_pd/education/notebook1.html</a:t>
            </a:r>
          </a:p>
          <a:p>
            <a:r>
              <a:rPr lang="cs-CZ" sz="1600" i="1" dirty="0">
                <a:latin typeface="Comic Sans MS" pitchFamily="66" charset="0"/>
              </a:rPr>
              <a:t>http://</a:t>
            </a:r>
            <a:r>
              <a:rPr lang="cs-CZ" sz="1600" i="1" dirty="0" smtClean="0">
                <a:latin typeface="Comic Sans MS" pitchFamily="66" charset="0"/>
              </a:rPr>
              <a:t>kamogatanishi-e.ed.jp/world/money/uk.htm</a:t>
            </a:r>
          </a:p>
          <a:p>
            <a:r>
              <a:rPr lang="cs-CZ" sz="1600" i="1" dirty="0">
                <a:latin typeface="Comic Sans MS" pitchFamily="66" charset="0"/>
              </a:rPr>
              <a:t>http://coins.about.com/od/worldcoins/ig/World-Coins-Gallery-Index/British-Money---Coins.htm</a:t>
            </a:r>
            <a:endParaRPr lang="cs-CZ" sz="1600" i="1" dirty="0" smtClean="0">
              <a:latin typeface="Comic Sans MS" pitchFamily="66" charset="0"/>
            </a:endParaRPr>
          </a:p>
          <a:p>
            <a:endParaRPr lang="cs-CZ" sz="1600" i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8244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55 -0.06382 C 2.22222E-6 -0.0333 0.01719 0.00555 0.04774 0.02243 C 0.08368 0.04231 0.10521 0.02173 0.11597 0.00809 L 0.12847 -0.0111 C 0.13923 -0.02474 0.16163 -0.04463 0.20225 -0.0222 C 0.22812 -0.00786 0.25 0.03329 0.24045 0.06381 C 0.2309 0.09433 0.19357 0.10312 0.16771 0.08878 C 0.12708 0.06636 0.12187 0.03075 0.12153 0.0111 L 0.12291 -0.01411 C 0.12257 -0.03399 0.11823 -0.06867 0.08229 -0.08856 C 0.05191 -0.10543 0.0191 -0.09434 0.00955 -0.06382 Z " pathEditMode="relative" rAng="1357191" ptsTypes="ffFffffFfff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545" y="63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217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Nakupování</vt:lpstr>
      <vt:lpstr>Open your book on page 9. Read the instructions for exercise 4.</vt:lpstr>
      <vt:lpstr>Check your answers.</vt:lpstr>
      <vt:lpstr>Check your answers.</vt:lpstr>
      <vt:lpstr>Work with a partner. Read the dialogue.</vt:lpstr>
      <vt:lpstr>Ačkoliv je Velká Británie součástí Evropské unie, nepřijala EURO jako měnu a používá LIBRY.</vt:lpstr>
      <vt:lpstr>mince – a coin bankovka – a note</vt:lpstr>
      <vt:lpstr>Have a nice day.</vt:lpstr>
    </vt:vector>
  </TitlesOfParts>
  <Company>Andy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Tody´s topic is…</dc:title>
  <dc:creator>Andy</dc:creator>
  <cp:lastModifiedBy>Andy</cp:lastModifiedBy>
  <cp:revision>17</cp:revision>
  <dcterms:created xsi:type="dcterms:W3CDTF">2011-09-10T06:01:10Z</dcterms:created>
  <dcterms:modified xsi:type="dcterms:W3CDTF">2012-05-18T14:07:09Z</dcterms:modified>
</cp:coreProperties>
</file>