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25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7762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795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146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554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7726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864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4407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09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8817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198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868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13000">
              <a:schemeClr val="accent6">
                <a:lumMod val="60000"/>
                <a:lumOff val="40000"/>
              </a:schemeClr>
            </a:gs>
            <a:gs pos="28000">
              <a:schemeClr val="accent6">
                <a:lumMod val="75000"/>
              </a:schemeClr>
            </a:gs>
            <a:gs pos="42999">
              <a:schemeClr val="accent6">
                <a:lumMod val="60000"/>
                <a:lumOff val="40000"/>
              </a:schemeClr>
            </a:gs>
            <a:gs pos="58000">
              <a:schemeClr val="accent6">
                <a:lumMod val="75000"/>
              </a:schemeClr>
            </a:gs>
            <a:gs pos="72000">
              <a:schemeClr val="accent6">
                <a:lumMod val="20000"/>
                <a:lumOff val="80000"/>
              </a:schemeClr>
            </a:gs>
            <a:gs pos="87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3380E-6D15-4740-A003-E241A40E16C2}" type="datetimeFigureOut">
              <a:rPr lang="cs-CZ" smtClean="0"/>
              <a:t>18.5.2012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7ECB6-1017-4184-8A5F-4D23F426C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609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jicinsky.denik.cz/ostatni_region/jcpaka-sokol-zavody-letnistadion20110717.html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photography-discussions.info/en/Hm621Hj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 txBox="1">
            <a:spLocks/>
          </p:cNvSpPr>
          <p:nvPr/>
        </p:nvSpPr>
        <p:spPr>
          <a:xfrm>
            <a:off x="3040496" y="1772816"/>
            <a:ext cx="3059832" cy="6206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b="1" i="1" smtClean="0">
                <a:latin typeface="Times New Roman" pitchFamily="18" charset="0"/>
                <a:cs typeface="Times New Roman" pitchFamily="18" charset="0"/>
              </a:rPr>
              <a:t>VY_22_INOVACE_05.AJ.7</a:t>
            </a:r>
            <a:endParaRPr lang="cs-CZ" sz="18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725" y="404813"/>
            <a:ext cx="566737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2195736" y="23488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ŘADOVÉ ČÍSLOVKY, DATUM</a:t>
            </a:r>
          </a:p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Ordinal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numbers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dates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07922"/>
              </p:ext>
            </p:extLst>
          </p:nvPr>
        </p:nvGraphicFramePr>
        <p:xfrm>
          <a:off x="1720850" y="3128963"/>
          <a:ext cx="5697538" cy="3276600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384612"/>
                <a:gridCol w="4312926"/>
              </a:tblGrid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Jazyk a jazyková komunikace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Cizí jazyk (Anglický jazyk)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42672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Slovní</a:t>
                      </a:r>
                      <a:r>
                        <a:rPr lang="cs-CZ" sz="1400" kern="5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zásoba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396241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Řadové číslovky, datum (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Ordinal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numbers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and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dates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Lenka Voldánová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24891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Vytvořeno </a:t>
                      </a: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Srpen 2011</a:t>
                      </a:r>
                      <a:endParaRPr lang="cs-CZ" sz="1200" kern="5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</a:tr>
              <a:tr h="85344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popis,</a:t>
                      </a:r>
                      <a:endParaRPr lang="cs-CZ" sz="1200" kern="5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(anotace):</a:t>
                      </a:r>
                      <a:endParaRPr lang="cs-CZ" sz="1200" kern="5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93" marR="68593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naučí tvoření řadových číslovek a jejich použití.,</a:t>
                      </a:r>
                      <a:r>
                        <a:rPr lang="cs-CZ" sz="1400" kern="5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</a:t>
                      </a:r>
                      <a:r>
                        <a:rPr lang="cs-CZ" sz="1400" kern="5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ále se naučí, jak se v angličtině píše a čte datum. Nabyté znalosti žáci prakticky procvičují.</a:t>
                      </a:r>
                    </a:p>
                  </a:txBody>
                  <a:tcPr marL="68593" marR="6859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13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124744"/>
            <a:ext cx="6400800" cy="1752600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tx1"/>
                </a:solidFill>
                <a:latin typeface="Bauhaus 93" pitchFamily="82" charset="0"/>
              </a:rPr>
              <a:t>ORDINAL NUMBERS</a:t>
            </a:r>
          </a:p>
          <a:p>
            <a:r>
              <a:rPr lang="cs-CZ" sz="4400" dirty="0" smtClean="0">
                <a:solidFill>
                  <a:schemeClr val="tx1"/>
                </a:solidFill>
                <a:latin typeface="Bauhaus 93" pitchFamily="82" charset="0"/>
              </a:rPr>
              <a:t>AND DATES</a:t>
            </a:r>
            <a:endParaRPr lang="cs-CZ" sz="4400" dirty="0">
              <a:solidFill>
                <a:schemeClr val="tx1"/>
              </a:solidFill>
              <a:latin typeface="Bauhaus 93" pitchFamily="82" charset="0"/>
            </a:endParaRPr>
          </a:p>
        </p:txBody>
      </p:sp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49080"/>
            <a:ext cx="2849541" cy="2145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láček 3"/>
          <p:cNvSpPr/>
          <p:nvPr/>
        </p:nvSpPr>
        <p:spPr>
          <a:xfrm rot="378149">
            <a:off x="3793405" y="4976020"/>
            <a:ext cx="4968552" cy="1080120"/>
          </a:xfrm>
          <a:prstGeom prst="cloudCallout">
            <a:avLst>
              <a:gd name="adj1" fmla="val -70750"/>
              <a:gd name="adj2" fmla="val -63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Bauhaus 93" pitchFamily="82" charset="0"/>
              </a:rPr>
              <a:t>I </a:t>
            </a:r>
            <a:r>
              <a:rPr lang="cs-CZ" sz="3200" dirty="0" err="1" smtClean="0">
                <a:latin typeface="Bauhaus 93" pitchFamily="82" charset="0"/>
              </a:rPr>
              <a:t>am</a:t>
            </a:r>
            <a:r>
              <a:rPr lang="cs-CZ" sz="3200" dirty="0" smtClean="0">
                <a:latin typeface="Bauhaus 93" pitchFamily="82" charset="0"/>
              </a:rPr>
              <a:t> </a:t>
            </a:r>
            <a:r>
              <a:rPr lang="cs-CZ" sz="3200" dirty="0" err="1" smtClean="0">
                <a:latin typeface="Bauhaus 93" pitchFamily="82" charset="0"/>
              </a:rPr>
              <a:t>the</a:t>
            </a:r>
            <a:r>
              <a:rPr lang="cs-CZ" sz="3200" dirty="0" smtClean="0">
                <a:latin typeface="Bauhaus 93" pitchFamily="82" charset="0"/>
              </a:rPr>
              <a:t> </a:t>
            </a:r>
            <a:r>
              <a:rPr lang="cs-CZ" sz="3200" dirty="0" err="1" smtClean="0">
                <a:latin typeface="Bauhaus 93" pitchFamily="82" charset="0"/>
              </a:rPr>
              <a:t>first</a:t>
            </a:r>
            <a:r>
              <a:rPr lang="cs-CZ" sz="3200" dirty="0" smtClean="0">
                <a:latin typeface="Bauhaus 93" pitchFamily="82" charset="0"/>
              </a:rPr>
              <a:t>!!!</a:t>
            </a:r>
            <a:endParaRPr lang="cs-CZ" sz="3200" dirty="0">
              <a:latin typeface="Bauhaus 93" pitchFamily="82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3059832" y="2852936"/>
            <a:ext cx="5902424" cy="963538"/>
          </a:xfrm>
        </p:spPr>
        <p:txBody>
          <a:bodyPr>
            <a:normAutofit/>
          </a:bodyPr>
          <a:lstStyle/>
          <a:p>
            <a:r>
              <a:rPr lang="cs-CZ" sz="3000" i="1" dirty="0" smtClean="0">
                <a:latin typeface="Bauhaus 93" pitchFamily="82" charset="0"/>
              </a:rPr>
              <a:t>Řadové číslovky a datum</a:t>
            </a:r>
            <a:endParaRPr lang="cs-CZ" sz="3000" i="1" dirty="0">
              <a:latin typeface="Bauhaus 9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48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Řadové číslovky odvozujeme od základních číslovek přidáním koncovky 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TH (výjimečně pravopisnou změnou)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352928" cy="5472608"/>
          </a:xfrm>
          <a:ln>
            <a:solidFill>
              <a:srgbClr val="C00000"/>
            </a:solidFill>
          </a:ln>
          <a:effectLst/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first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eleven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eleven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second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twelve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twel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three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third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thirteen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thirteen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four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four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fourteen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fourteen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five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fi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fifteen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fifteen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six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six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sixteen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sixteen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seven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seven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seventeen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seventeen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eight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eigh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eighteen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eighteen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nine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nin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nineteen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nineteen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ten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twenty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twent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ieth</a:t>
            </a: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thirty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thirt</a:t>
            </a:r>
            <a:r>
              <a:rPr lang="cs-CZ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ieth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atd.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33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8718" y="260648"/>
            <a:ext cx="8229600" cy="1143000"/>
          </a:xfrm>
        </p:spPr>
        <p:txBody>
          <a:bodyPr>
            <a:normAutofit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 vícemístného čísla je pouze poslední číslice řadová, všechny ostatní jsou základní.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563887" y="1052736"/>
            <a:ext cx="511443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šedesátý sedmý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sixty-seventh</a:t>
            </a:r>
            <a:endParaRPr lang="cs-CZ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třicátý druhý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thirty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-second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16536" y="221399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Řadové číslovky v angličtině píšeme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bez tečky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Pokud potřebujeme v textu rozlišit základní a řadovou číslovku, připíšeme k číslovce koncovku.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134989" y="2987570"/>
            <a:ext cx="285033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1st	3rd	10th</a:t>
            </a:r>
          </a:p>
          <a:p>
            <a:pPr algn="l"/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2nd	4th	21st</a:t>
            </a:r>
            <a:endParaRPr lang="cs-CZ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36" y="4742778"/>
            <a:ext cx="2703696" cy="200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325551" y="37170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Před řadovými číslovkami se používá určitý člen 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3059832" y="4508809"/>
            <a:ext cx="2664296" cy="702446"/>
          </a:xfrm>
          <a:prstGeom prst="wedgeEllipseCallout">
            <a:avLst>
              <a:gd name="adj1" fmla="val -92594"/>
              <a:gd name="adj2" fmla="val 601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live on </a:t>
            </a:r>
            <a:r>
              <a:rPr lang="cs-CZ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third</a:t>
            </a:r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floor</a:t>
            </a:r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4788954" y="5743145"/>
            <a:ext cx="2664296" cy="702446"/>
          </a:xfrm>
          <a:prstGeom prst="wedgeEllipseCallout">
            <a:avLst>
              <a:gd name="adj1" fmla="val -147507"/>
              <a:gd name="adj2" fmla="val 80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I live on </a:t>
            </a:r>
            <a:r>
              <a:rPr lang="cs-CZ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first</a:t>
            </a:r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floor</a:t>
            </a:r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62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8240" y="27892"/>
            <a:ext cx="8229600" cy="1063427"/>
          </a:xfrm>
        </p:spPr>
        <p:txBody>
          <a:bodyPr>
            <a:normAutofit/>
          </a:bodyPr>
          <a:lstStyle/>
          <a:p>
            <a:r>
              <a:rPr lang="cs-CZ" sz="4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DATE</a:t>
            </a:r>
            <a:endParaRPr lang="cs-CZ" sz="4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1520" y="49723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Řadové číslovky používáme například v datu.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285840" y="1196752"/>
            <a:ext cx="2581390" cy="3914224"/>
            <a:chOff x="285840" y="1196752"/>
            <a:chExt cx="2581390" cy="3914224"/>
          </a:xfrm>
        </p:grpSpPr>
        <p:sp>
          <p:nvSpPr>
            <p:cNvPr id="5" name="Nadpis 1"/>
            <p:cNvSpPr txBox="1">
              <a:spLocks/>
            </p:cNvSpPr>
            <p:nvPr/>
          </p:nvSpPr>
          <p:spPr>
            <a:xfrm>
              <a:off x="285840" y="1196752"/>
              <a:ext cx="2557968" cy="11430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2400" b="1" dirty="0" smtClean="0">
                  <a:latin typeface="Times New Roman" pitchFamily="18" charset="0"/>
                  <a:cs typeface="Times New Roman" pitchFamily="18" charset="0"/>
                </a:rPr>
                <a:t>Datum píšeme:</a:t>
              </a:r>
              <a:endParaRPr lang="cs-CZ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Nadpis 1"/>
            <p:cNvSpPr txBox="1">
              <a:spLocks/>
            </p:cNvSpPr>
            <p:nvPr/>
          </p:nvSpPr>
          <p:spPr>
            <a:xfrm>
              <a:off x="309262" y="3967976"/>
              <a:ext cx="2557968" cy="11430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cs-CZ" sz="2400" b="1" dirty="0" smtClean="0">
                  <a:latin typeface="Times New Roman" pitchFamily="18" charset="0"/>
                  <a:cs typeface="Times New Roman" pitchFamily="18" charset="0"/>
                </a:rPr>
                <a:t>Datum čteme:</a:t>
              </a:r>
              <a:endParaRPr lang="cs-CZ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" name="Nadpis 1"/>
          <p:cNvSpPr txBox="1">
            <a:spLocks/>
          </p:cNvSpPr>
          <p:nvPr/>
        </p:nvSpPr>
        <p:spPr>
          <a:xfrm>
            <a:off x="285840" y="2204864"/>
            <a:ext cx="7734160" cy="1953344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Ø"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pomocí číslovek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10/5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(10.5. česky)</a:t>
            </a:r>
          </a:p>
          <a:p>
            <a:pPr algn="l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22/11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(22.11.)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pomocí číslovky a podstatného jména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l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 May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(10. května)</a:t>
            </a:r>
          </a:p>
          <a:p>
            <a:pPr algn="l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November</a:t>
            </a:r>
            <a:r>
              <a:rPr lang="cs-CZ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(22. listopadu)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251520" y="4797152"/>
            <a:ext cx="8640960" cy="1953344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10 May	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ten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May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(desátého května)</a:t>
            </a:r>
          </a:p>
          <a:p>
            <a:pPr marL="342900" indent="-342900" algn="l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born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on 6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January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	I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born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six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January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72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Open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page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11, listen to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exercise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5.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Write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down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dates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hear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check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answers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5050904" cy="3412975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lphaLcParenR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December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January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31 August, 31 July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April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March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November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lphaLcParenR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2 July</a:t>
            </a:r>
          </a:p>
          <a:p>
            <a:pPr marL="514350" indent="-514350">
              <a:buFont typeface="+mj-lt"/>
              <a:buAutoNum type="alphaLcParenR"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February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4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February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54452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itchFamily="34" charset="0"/>
              <a:buChar char="•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Now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dates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2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3429000"/>
            <a:ext cx="6876256" cy="1143000"/>
          </a:xfrm>
        </p:spPr>
        <p:txBody>
          <a:bodyPr>
            <a:normAutofit/>
          </a:bodyPr>
          <a:lstStyle/>
          <a:p>
            <a:r>
              <a:rPr lang="cs-CZ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HAVE A NICE DAY!</a:t>
            </a:r>
            <a:endParaRPr lang="cs-CZ" sz="5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9512" y="404664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u="sng" dirty="0" smtClean="0"/>
              <a:t>Použité odkazy:</a:t>
            </a:r>
          </a:p>
          <a:p>
            <a:endParaRPr lang="cs-CZ" i="1" dirty="0"/>
          </a:p>
          <a:p>
            <a:r>
              <a:rPr lang="cs-CZ" i="1" dirty="0" smtClean="0"/>
              <a:t>http</a:t>
            </a:r>
            <a:r>
              <a:rPr lang="cs-CZ" i="1" dirty="0"/>
              <a:t>://</a:t>
            </a:r>
            <a:r>
              <a:rPr lang="cs-CZ" i="1" dirty="0" smtClean="0"/>
              <a:t>jicinsky.denik.cz/ostatni_region/jcpaka-sokol-zavody-letnistadion20110717.html</a:t>
            </a:r>
          </a:p>
          <a:p>
            <a:r>
              <a:rPr lang="cs-CZ" i="1" dirty="0"/>
              <a:t>http://www.photography-discussions.info/en/Hm621Hj</a:t>
            </a:r>
          </a:p>
        </p:txBody>
      </p:sp>
    </p:spTree>
    <p:extLst>
      <p:ext uri="{BB962C8B-B14F-4D97-AF65-F5344CB8AC3E}">
        <p14:creationId xmlns:p14="http://schemas.microsoft.com/office/powerpoint/2010/main" val="346262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8004 0.25139 L 4.72222E-6 1.48148E-6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3" y="-12569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257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Řadové číslovky a datum</vt:lpstr>
      <vt:lpstr>Řadové číslovky odvozujeme od základních číslovek přidáním koncovky – TH (výjimečně pravopisnou změnou).</vt:lpstr>
      <vt:lpstr>U vícemístného čísla je pouze poslední číslice řadová, všechny ostatní jsou základní.</vt:lpstr>
      <vt:lpstr>DATE</vt:lpstr>
      <vt:lpstr>Open your book on page 11, listen to exercise 5. Write down the dates you hear and then check your answers.</vt:lpstr>
      <vt:lpstr>HAVE A NICE DAY!</vt:lpstr>
    </vt:vector>
  </TitlesOfParts>
  <Company>Andy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Andy</dc:creator>
  <cp:lastModifiedBy>Andy</cp:lastModifiedBy>
  <cp:revision>18</cp:revision>
  <dcterms:created xsi:type="dcterms:W3CDTF">2011-09-10T07:43:05Z</dcterms:created>
  <dcterms:modified xsi:type="dcterms:W3CDTF">2012-05-18T14:32:12Z</dcterms:modified>
</cp:coreProperties>
</file>