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3" autoAdjust="0"/>
    <p:restoredTop sz="94660"/>
  </p:normalViewPr>
  <p:slideViewPr>
    <p:cSldViewPr>
      <p:cViewPr>
        <p:scale>
          <a:sx n="70" d="100"/>
          <a:sy n="70" d="100"/>
        </p:scale>
        <p:origin x="-135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8DAB55-AD51-42F8-9454-64DFCDC416E5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678FA-5C18-45B3-B53F-728A48B0D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372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678FA-5C18-45B3-B53F-728A48B0DA9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74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647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296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816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386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403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655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878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25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569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566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208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62000">
              <a:srgbClr val="9CB86E"/>
            </a:gs>
            <a:gs pos="78000">
              <a:srgbClr val="9EB971"/>
            </a:gs>
            <a:gs pos="100000">
              <a:srgbClr val="156B13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9CC18-2482-41E8-A0F4-E2D04B3A8B2F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0AAD3-D0F2-4533-BA37-94EDE3DE60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31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VY_22_INOVACE_06.AJ.7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054906" y="2348880"/>
            <a:ext cx="50310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MINULÝ ČAS PROSTÝ – SLOVESO BÝT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(Past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tense – to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2414990"/>
              </p:ext>
            </p:extLst>
          </p:nvPr>
        </p:nvGraphicFramePr>
        <p:xfrm>
          <a:off x="1720850" y="3128963"/>
          <a:ext cx="580347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410357"/>
                <a:gridCol w="4393121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Minulý čas prostý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– sloveso být (Past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simple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tense – to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pravidla tvoření a použití minulého času prostého se slovesem být. Prakticky procvičují nabyté znalosti překladem vět.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415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628800"/>
            <a:ext cx="8568952" cy="3168352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Comic Sans MS" pitchFamily="66" charset="0"/>
              </a:rPr>
              <a:t>PAST SIMPLE TENSE– TO BE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i="1" dirty="0" smtClean="0">
                <a:latin typeface="Comic Sans MS" pitchFamily="66" charset="0"/>
              </a:rPr>
              <a:t>(minulý čas prostý</a:t>
            </a:r>
            <a:br>
              <a:rPr lang="cs-CZ" i="1" dirty="0" smtClean="0">
                <a:latin typeface="Comic Sans MS" pitchFamily="66" charset="0"/>
              </a:rPr>
            </a:br>
            <a:r>
              <a:rPr lang="cs-CZ" i="1" dirty="0" smtClean="0">
                <a:latin typeface="Comic Sans MS" pitchFamily="66" charset="0"/>
              </a:rPr>
              <a:t>- sloveso BÝT)</a:t>
            </a:r>
            <a:endParaRPr lang="cs-CZ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743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99694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latin typeface="Comic Sans MS" pitchFamily="66" charset="0"/>
              </a:rPr>
              <a:t>Minulý čas prostý </a:t>
            </a:r>
            <a:r>
              <a:rPr lang="cs-CZ" sz="3200" dirty="0" smtClean="0">
                <a:latin typeface="Comic Sans MS" pitchFamily="66" charset="0"/>
              </a:rPr>
              <a:t>používáme</a:t>
            </a:r>
            <a:br>
              <a:rPr lang="cs-CZ" sz="3200" dirty="0" smtClean="0">
                <a:latin typeface="Comic Sans MS" pitchFamily="66" charset="0"/>
              </a:rPr>
            </a:b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1340768"/>
            <a:ext cx="8229600" cy="151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 algn="l">
              <a:buAutoNum type="alphaLcParenR"/>
            </a:pPr>
            <a:r>
              <a:rPr lang="cs-CZ" sz="3200" b="1" dirty="0" smtClean="0">
                <a:latin typeface="Comic Sans MS" pitchFamily="66" charset="0"/>
              </a:rPr>
              <a:t>pro události, které proběhly v minulosti, často</a:t>
            </a:r>
            <a:br>
              <a:rPr lang="cs-CZ" sz="3200" b="1" dirty="0" smtClean="0">
                <a:latin typeface="Comic Sans MS" pitchFamily="66" charset="0"/>
              </a:rPr>
            </a:br>
            <a:r>
              <a:rPr lang="cs-CZ" sz="3200" b="1" dirty="0" smtClean="0">
                <a:latin typeface="Comic Sans MS" pitchFamily="66" charset="0"/>
              </a:rPr>
              <a:t> s  časovým určením,</a:t>
            </a:r>
          </a:p>
          <a:p>
            <a:pPr algn="l"/>
            <a:endParaRPr lang="cs-CZ" sz="3200" b="1" dirty="0" smtClean="0">
              <a:latin typeface="Comic Sans MS" pitchFamily="66" charset="0"/>
            </a:endParaRPr>
          </a:p>
          <a:p>
            <a:pPr algn="l"/>
            <a:r>
              <a:rPr lang="cs-CZ" sz="3200" b="1" dirty="0">
                <a:latin typeface="Comic Sans MS" pitchFamily="66" charset="0"/>
              </a:rPr>
              <a:t>	</a:t>
            </a:r>
            <a:r>
              <a:rPr lang="cs-CZ" sz="3000" i="1" dirty="0" smtClean="0">
                <a:latin typeface="Comic Sans MS" pitchFamily="66" charset="0"/>
              </a:rPr>
              <a:t>(např.: Včera jsem si koupil novou knihu.)</a:t>
            </a:r>
            <a:br>
              <a:rPr lang="cs-CZ" sz="3000" i="1" dirty="0" smtClean="0">
                <a:latin typeface="Comic Sans MS" pitchFamily="66" charset="0"/>
              </a:rPr>
            </a:br>
            <a:endParaRPr lang="cs-CZ" sz="3000" i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91522" y="3140968"/>
            <a:ext cx="8229600" cy="1512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300" b="1" dirty="0" smtClean="0">
                <a:latin typeface="Comic Sans MS" pitchFamily="66" charset="0"/>
              </a:rPr>
              <a:t>b) pro opakované děje v minulosti.</a:t>
            </a:r>
          </a:p>
          <a:p>
            <a:pPr algn="l"/>
            <a:endParaRPr lang="cs-CZ" sz="2200" b="1" dirty="0">
              <a:latin typeface="Comic Sans MS" pitchFamily="66" charset="0"/>
            </a:endParaRPr>
          </a:p>
          <a:p>
            <a:pPr algn="l"/>
            <a:r>
              <a:rPr lang="cs-CZ" sz="2200" b="1" dirty="0" smtClean="0">
                <a:latin typeface="Comic Sans MS" pitchFamily="66" charset="0"/>
              </a:rPr>
              <a:t>	</a:t>
            </a:r>
            <a:r>
              <a:rPr lang="cs-CZ" sz="2100" i="1" dirty="0" smtClean="0">
                <a:latin typeface="Comic Sans MS" pitchFamily="66" charset="0"/>
              </a:rPr>
              <a:t>(např.: Když jsem byl malý, chodil jsem s dědou na ryby.)</a:t>
            </a:r>
            <a:endParaRPr lang="cs-CZ" sz="2100" i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692" y="2070956"/>
            <a:ext cx="1968624" cy="1508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1090">
            <a:off x="4857676" y="4653135"/>
            <a:ext cx="2486025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78467">
            <a:off x="700324" y="4590781"/>
            <a:ext cx="2143125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520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908720"/>
            <a:ext cx="8640960" cy="20452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900" dirty="0" smtClean="0">
                <a:latin typeface="Comic Sans MS" pitchFamily="66" charset="0"/>
              </a:rPr>
              <a:t>Sloveso </a:t>
            </a:r>
            <a:r>
              <a:rPr lang="cs-CZ" sz="2900" b="1" dirty="0" smtClean="0">
                <a:latin typeface="Comic Sans MS" pitchFamily="66" charset="0"/>
              </a:rPr>
              <a:t>BÝT</a:t>
            </a:r>
            <a:r>
              <a:rPr lang="cs-CZ" sz="2900" dirty="0" smtClean="0">
                <a:latin typeface="Comic Sans MS" pitchFamily="66" charset="0"/>
              </a:rPr>
              <a:t> v minulém čase má vlastní tvar – </a:t>
            </a:r>
            <a:r>
              <a:rPr lang="cs-CZ" sz="2900" dirty="0" smtClean="0">
                <a:solidFill>
                  <a:srgbClr val="C00000"/>
                </a:solidFill>
                <a:latin typeface="Comic Sans MS" pitchFamily="66" charset="0"/>
              </a:rPr>
              <a:t>WAS </a:t>
            </a:r>
            <a:r>
              <a:rPr lang="cs-CZ" sz="3200" dirty="0" smtClean="0"/>
              <a:t>[</a:t>
            </a:r>
            <a:r>
              <a:rPr lang="cs-CZ" sz="3200" dirty="0" err="1" smtClean="0"/>
              <a:t>wɒz</a:t>
            </a:r>
            <a:r>
              <a:rPr lang="cs-CZ" sz="3200" dirty="0" smtClean="0"/>
              <a:t>]</a:t>
            </a:r>
            <a:r>
              <a:rPr lang="cs-CZ" sz="2900" dirty="0" smtClean="0">
                <a:latin typeface="Comic Sans MS" pitchFamily="66" charset="0"/>
              </a:rPr>
              <a:t>,</a:t>
            </a:r>
            <a:r>
              <a:rPr lang="cs-CZ" sz="2900" dirty="0" smtClean="0">
                <a:solidFill>
                  <a:srgbClr val="C00000"/>
                </a:solidFill>
                <a:latin typeface="Comic Sans MS" pitchFamily="66" charset="0"/>
              </a:rPr>
              <a:t> WERE </a:t>
            </a:r>
            <a:r>
              <a:rPr lang="cs-CZ" sz="3200" dirty="0" smtClean="0"/>
              <a:t>[</a:t>
            </a:r>
            <a:r>
              <a:rPr lang="cs-CZ" sz="3200" dirty="0" err="1" smtClean="0"/>
              <a:t>wɜ</a:t>
            </a:r>
            <a:r>
              <a:rPr lang="cs-CZ" sz="3200" dirty="0" smtClean="0"/>
              <a:t>ː]</a:t>
            </a:r>
            <a:r>
              <a:rPr lang="cs-CZ" sz="2900" dirty="0" smtClean="0">
                <a:latin typeface="Comic Sans MS" pitchFamily="66" charset="0"/>
              </a:rPr>
              <a:t>, pomocí kterého tvoříme větu kladnou, zápornou , otázku</a:t>
            </a:r>
            <a:r>
              <a:rPr lang="cs-CZ" sz="3200" dirty="0" smtClean="0">
                <a:latin typeface="Comic Sans MS" pitchFamily="66" charset="0"/>
              </a:rPr>
              <a:t> i krátkou odpověď. 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" y="3284984"/>
            <a:ext cx="79312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omic Sans MS" pitchFamily="66" charset="0"/>
              </a:rPr>
              <a:t>Věty v minulém čase prostém, které obsahují jiné významové sloveso než sloveso „být“, mají odlišný způsob tvoření vět. </a:t>
            </a:r>
            <a:r>
              <a:rPr lang="cs-CZ" sz="2400" i="1" dirty="0" smtClean="0">
                <a:latin typeface="Comic Sans MS" pitchFamily="66" charset="0"/>
              </a:rPr>
              <a:t>(Ale o tom až jindy </a:t>
            </a:r>
            <a:r>
              <a:rPr lang="cs-CZ" sz="2400" i="1" dirty="0" smtClean="0">
                <a:latin typeface="Comic Sans MS" pitchFamily="66" charset="0"/>
                <a:sym typeface="Wingdings" pitchFamily="2" charset="2"/>
              </a:rPr>
              <a:t>.)</a:t>
            </a:r>
            <a:endParaRPr lang="cs-CZ" sz="24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35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43508" y="188640"/>
            <a:ext cx="8856984" cy="43924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u="sng" dirty="0" smtClean="0">
                <a:latin typeface="Comic Sans MS" pitchFamily="66" charset="0"/>
              </a:rPr>
              <a:t>Oznamovací věta kladná a záporná</a:t>
            </a:r>
            <a:r>
              <a:rPr lang="cs-CZ" sz="2400" dirty="0" smtClean="0">
                <a:latin typeface="Comic Sans MS" pitchFamily="66" charset="0"/>
              </a:rPr>
              <a:t/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/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>I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	I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wasn´t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</a:t>
            </a:r>
            <a:r>
              <a:rPr lang="cs-CZ" sz="2400" smtClean="0">
                <a:latin typeface="Comic Sans MS" pitchFamily="66" charset="0"/>
              </a:rPr>
              <a:t>You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weren´t</a:t>
            </a:r>
            <a:r>
              <a:rPr lang="cs-CZ" sz="2400" b="1" dirty="0" smtClean="0">
                <a:latin typeface="Comic Sans MS" pitchFamily="66" charset="0"/>
              </a:rPr>
              <a:t>)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>He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	He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wasn´t</a:t>
            </a:r>
            <a:r>
              <a:rPr lang="cs-CZ" sz="2400" b="1" dirty="0" smtClean="0">
                <a:latin typeface="Comic Sans MS" pitchFamily="66" charset="0"/>
              </a:rPr>
              <a:t>)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wasn´t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	</a:t>
            </a:r>
            <a:r>
              <a:rPr lang="cs-CZ" sz="2400" dirty="0" err="1" smtClean="0">
                <a:latin typeface="Comic Sans MS" pitchFamily="66" charset="0"/>
              </a:rPr>
              <a:t>It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was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wasn´t</a:t>
            </a:r>
            <a:r>
              <a:rPr lang="cs-CZ" sz="2400" b="1" dirty="0" smtClean="0">
                <a:latin typeface="Comic Sans MS" pitchFamily="66" charset="0"/>
              </a:rPr>
              <a:t>)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/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weren´t</a:t>
            </a:r>
            <a:r>
              <a:rPr lang="cs-CZ" sz="2400" b="1" dirty="0" smtClean="0">
                <a:latin typeface="Comic Sans MS" pitchFamily="66" charset="0"/>
              </a:rPr>
              <a:t>)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weren´t</a:t>
            </a:r>
            <a:r>
              <a:rPr lang="cs-CZ" sz="2400" b="1" dirty="0" smtClean="0">
                <a:latin typeface="Comic Sans MS" pitchFamily="66" charset="0"/>
              </a:rPr>
              <a:t>)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err="1" smtClean="0">
                <a:latin typeface="Comic Sans MS" pitchFamily="66" charset="0"/>
              </a:rPr>
              <a:t>They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	</a:t>
            </a:r>
            <a:r>
              <a:rPr lang="cs-CZ" sz="2400" dirty="0" err="1" smtClean="0">
                <a:latin typeface="Comic Sans MS" pitchFamily="66" charset="0"/>
              </a:rPr>
              <a:t>They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were</a:t>
            </a:r>
            <a:r>
              <a:rPr lang="cs-CZ" sz="2400" b="1" dirty="0" smtClean="0">
                <a:latin typeface="Comic Sans MS" pitchFamily="66" charset="0"/>
              </a:rPr>
              <a:t> not (</a:t>
            </a:r>
            <a:r>
              <a:rPr lang="cs-CZ" sz="2400" b="1" dirty="0" err="1" smtClean="0">
                <a:latin typeface="Comic Sans MS" pitchFamily="66" charset="0"/>
              </a:rPr>
              <a:t>weren´t</a:t>
            </a:r>
            <a:r>
              <a:rPr lang="cs-CZ" sz="2400" b="1" dirty="0" smtClean="0">
                <a:latin typeface="Comic Sans MS" pitchFamily="66" charset="0"/>
              </a:rPr>
              <a:t>)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ill</a:t>
            </a:r>
            <a:r>
              <a:rPr lang="cs-CZ" sz="2400" dirty="0" smtClean="0">
                <a:latin typeface="Comic Sans MS" pitchFamily="66" charset="0"/>
              </a:rPr>
              <a:t> last </a:t>
            </a:r>
            <a:r>
              <a:rPr lang="cs-CZ" sz="2400" dirty="0" err="1" smtClean="0">
                <a:latin typeface="Comic Sans MS" pitchFamily="66" charset="0"/>
              </a:rPr>
              <a:t>week</a:t>
            </a:r>
            <a:r>
              <a:rPr lang="cs-CZ" sz="2400" dirty="0" smtClean="0">
                <a:latin typeface="Comic Sans MS" pitchFamily="66" charset="0"/>
              </a:rPr>
              <a:t>.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/>
            </a:r>
            <a:br>
              <a:rPr lang="cs-CZ" sz="2400" dirty="0" smtClean="0">
                <a:latin typeface="Comic Sans MS" pitchFamily="66" charset="0"/>
              </a:rPr>
            </a:b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4196407"/>
            <a:ext cx="793122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200" dirty="0" smtClean="0">
                <a:latin typeface="Comic Sans MS" pitchFamily="66" charset="0"/>
              </a:rPr>
              <a:t>V jednotném čísle v 1. a 3. osobě je minulý tvar slovesa být „</a:t>
            </a:r>
            <a:r>
              <a:rPr lang="cs-CZ" sz="2200" b="1" dirty="0" smtClean="0">
                <a:solidFill>
                  <a:srgbClr val="C00000"/>
                </a:solidFill>
                <a:latin typeface="Comic Sans MS" pitchFamily="66" charset="0"/>
              </a:rPr>
              <a:t>WAS</a:t>
            </a:r>
            <a:r>
              <a:rPr lang="cs-CZ" sz="2200" dirty="0" smtClean="0">
                <a:latin typeface="Comic Sans MS" pitchFamily="66" charset="0"/>
              </a:rPr>
              <a:t>“, v množném čísle a 2. os. j. č. tvar „</a:t>
            </a:r>
            <a:r>
              <a:rPr lang="cs-CZ" sz="2200" b="1" dirty="0" smtClean="0">
                <a:solidFill>
                  <a:srgbClr val="C00000"/>
                </a:solidFill>
                <a:latin typeface="Comic Sans MS" pitchFamily="66" charset="0"/>
              </a:rPr>
              <a:t>WERE</a:t>
            </a:r>
            <a:r>
              <a:rPr lang="cs-CZ" sz="2200" dirty="0" smtClean="0">
                <a:latin typeface="Comic Sans MS" pitchFamily="66" charset="0"/>
              </a:rPr>
              <a:t>“.</a:t>
            </a:r>
            <a:endParaRPr lang="cs-CZ" sz="2200" i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5182" y="5273625"/>
            <a:ext cx="7931224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200" dirty="0" smtClean="0">
                <a:latin typeface="Comic Sans MS" pitchFamily="66" charset="0"/>
              </a:rPr>
              <a:t>Zápornou větu tvoříme přidáním záporky </a:t>
            </a:r>
            <a:r>
              <a:rPr lang="cs-CZ" sz="2200" b="1" dirty="0" smtClean="0">
                <a:solidFill>
                  <a:srgbClr val="C00000"/>
                </a:solidFill>
                <a:latin typeface="Comic Sans MS" pitchFamily="66" charset="0"/>
              </a:rPr>
              <a:t>NOT</a:t>
            </a:r>
            <a:r>
              <a:rPr lang="cs-CZ" sz="2200" dirty="0" smtClean="0">
                <a:latin typeface="Comic Sans MS" pitchFamily="66" charset="0"/>
              </a:rPr>
              <a:t> ke slovesu, můžeme vytvořit i stažený tvar </a:t>
            </a:r>
            <a:r>
              <a:rPr lang="cs-CZ" sz="2200" b="1" dirty="0" smtClean="0">
                <a:solidFill>
                  <a:srgbClr val="C00000"/>
                </a:solidFill>
                <a:latin typeface="Comic Sans MS" pitchFamily="66" charset="0"/>
              </a:rPr>
              <a:t>WASN´T</a:t>
            </a:r>
            <a:r>
              <a:rPr lang="cs-CZ" sz="2200" dirty="0" smtClean="0">
                <a:latin typeface="Comic Sans MS" pitchFamily="66" charset="0"/>
              </a:rPr>
              <a:t> či </a:t>
            </a:r>
            <a:r>
              <a:rPr lang="cs-CZ" sz="2200" b="1" dirty="0" smtClean="0">
                <a:solidFill>
                  <a:srgbClr val="C00000"/>
                </a:solidFill>
                <a:latin typeface="Comic Sans MS" pitchFamily="66" charset="0"/>
              </a:rPr>
              <a:t>WEREN´T</a:t>
            </a:r>
            <a:r>
              <a:rPr lang="cs-CZ" sz="2200" dirty="0" smtClean="0">
                <a:latin typeface="Comic Sans MS" pitchFamily="66" charset="0"/>
              </a:rPr>
              <a:t>.</a:t>
            </a:r>
            <a:endParaRPr lang="cs-CZ" sz="22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7976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93187" y="598219"/>
            <a:ext cx="4089648" cy="92211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Comic Sans MS" pitchFamily="66" charset="0"/>
              </a:rPr>
              <a:t>Včera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jsme byli</a:t>
            </a:r>
            <a:r>
              <a:rPr lang="cs-CZ" sz="2800" dirty="0" smtClean="0">
                <a:latin typeface="Comic Sans MS" pitchFamily="66" charset="0"/>
              </a:rPr>
              <a:t> v kině.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0"/>
            <a:ext cx="8229600" cy="922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i="1" u="sng" dirty="0" err="1" smtClean="0">
                <a:latin typeface="Comic Sans MS" pitchFamily="66" charset="0"/>
              </a:rPr>
              <a:t>Try</a:t>
            </a:r>
            <a:r>
              <a:rPr lang="cs-CZ" sz="2800" b="1" i="1" u="sng" dirty="0" smtClean="0">
                <a:latin typeface="Comic Sans MS" pitchFamily="66" charset="0"/>
              </a:rPr>
              <a:t> to </a:t>
            </a:r>
            <a:r>
              <a:rPr lang="cs-CZ" sz="2800" b="1" i="1" u="sng" dirty="0" err="1" smtClean="0">
                <a:latin typeface="Comic Sans MS" pitchFamily="66" charset="0"/>
              </a:rPr>
              <a:t>translate</a:t>
            </a:r>
            <a:r>
              <a:rPr lang="cs-CZ" sz="2800" b="1" i="1" u="sng" dirty="0" smtClean="0">
                <a:latin typeface="Comic Sans MS" pitchFamily="66" charset="0"/>
              </a:rPr>
              <a:t> these </a:t>
            </a:r>
            <a:r>
              <a:rPr lang="cs-CZ" sz="2800" b="1" i="1" u="sng" dirty="0" err="1" smtClean="0">
                <a:latin typeface="Comic Sans MS" pitchFamily="66" charset="0"/>
              </a:rPr>
              <a:t>sentences</a:t>
            </a:r>
            <a:r>
              <a:rPr lang="cs-CZ" sz="2800" b="1" i="1" u="sng" dirty="0" smtClean="0">
                <a:latin typeface="Comic Sans MS" pitchFamily="66" charset="0"/>
              </a:rPr>
              <a:t>.</a:t>
            </a:r>
            <a:endParaRPr lang="cs-CZ" sz="2800" i="1" u="sng" dirty="0">
              <a:latin typeface="Comic Sans MS" pitchFamily="66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88269" y="3460766"/>
            <a:ext cx="4089648" cy="922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Comic Sans MS" pitchFamily="66" charset="0"/>
              </a:rPr>
              <a:t>Náš pes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byl</a:t>
            </a:r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na zahradě.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369849" y="1983488"/>
            <a:ext cx="3519002" cy="797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Nebyl jsem </a:t>
            </a:r>
            <a:r>
              <a:rPr lang="cs-CZ" sz="2800" dirty="0" smtClean="0">
                <a:latin typeface="Comic Sans MS" pitchFamily="66" charset="0"/>
              </a:rPr>
              <a:t>doma.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636443" y="5301208"/>
            <a:ext cx="6459603" cy="8394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Comic Sans MS" pitchFamily="66" charset="0"/>
              </a:rPr>
              <a:t>John a Jo s nimi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nebyli </a:t>
            </a:r>
            <a:r>
              <a:rPr lang="cs-CZ" sz="2800" dirty="0" smtClean="0">
                <a:latin typeface="Comic Sans MS" pitchFamily="66" charset="0"/>
              </a:rPr>
              <a:t>v New Yorku.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5134" y="2061236"/>
            <a:ext cx="2185278" cy="1439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3" y="5085184"/>
            <a:ext cx="2173131" cy="1627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11" y="244554"/>
            <a:ext cx="2042980" cy="1672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071" y="3469235"/>
            <a:ext cx="2188295" cy="1639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214000" y="1268760"/>
            <a:ext cx="6359416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err="1" smtClean="0">
                <a:latin typeface="Comic Sans MS" pitchFamily="66" charset="0"/>
              </a:rPr>
              <a:t>We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WERE</a:t>
            </a:r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cinema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yesterday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006398" y="2636912"/>
            <a:ext cx="4089648" cy="6774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Comic Sans MS" pitchFamily="66" charset="0"/>
              </a:rPr>
              <a:t>I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WASN´T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home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88268" y="4221087"/>
            <a:ext cx="4896350" cy="64807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err="1" smtClean="0">
                <a:latin typeface="Comic Sans MS" pitchFamily="66" charset="0"/>
              </a:rPr>
              <a:t>Our</a:t>
            </a:r>
            <a:r>
              <a:rPr lang="cs-CZ" sz="2800" dirty="0" smtClean="0">
                <a:latin typeface="Comic Sans MS" pitchFamily="66" charset="0"/>
              </a:rPr>
              <a:t> dog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WAS</a:t>
            </a:r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in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garden.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2123729" y="6151080"/>
            <a:ext cx="6972318" cy="64807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>
                <a:latin typeface="Comic Sans MS" pitchFamily="66" charset="0"/>
              </a:rPr>
              <a:t>John and Jo </a:t>
            </a:r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WEREN´T</a:t>
            </a:r>
            <a:r>
              <a:rPr lang="cs-CZ" sz="28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with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them</a:t>
            </a:r>
            <a:r>
              <a:rPr lang="cs-CZ" sz="2800" dirty="0" smtClean="0">
                <a:latin typeface="Comic Sans MS" pitchFamily="66" charset="0"/>
              </a:rPr>
              <a:t> in NY.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869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1" grpId="0"/>
      <p:bldP spid="16" grpId="0" animBg="1"/>
      <p:bldP spid="17" grpId="0" animBg="1"/>
      <p:bldP spid="18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7504" y="188640"/>
            <a:ext cx="8928992" cy="43924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100" b="1" i="1" u="sng" dirty="0" smtClean="0">
                <a:latin typeface="Comic Sans MS" pitchFamily="66" charset="0"/>
              </a:rPr>
              <a:t>Věta tázací a krátká odpověď</a:t>
            </a:r>
            <a:r>
              <a:rPr lang="cs-CZ" sz="2100" dirty="0" smtClean="0">
                <a:latin typeface="Comic Sans MS" pitchFamily="66" charset="0"/>
              </a:rPr>
              <a:t/>
            </a:r>
            <a:br>
              <a:rPr lang="cs-CZ" sz="2100" dirty="0" smtClean="0">
                <a:latin typeface="Comic Sans MS" pitchFamily="66" charset="0"/>
              </a:rPr>
            </a:br>
            <a:r>
              <a:rPr lang="cs-CZ" sz="2100" dirty="0" smtClean="0">
                <a:latin typeface="Comic Sans MS" pitchFamily="66" charset="0"/>
              </a:rPr>
              <a:t/>
            </a:r>
            <a:br>
              <a:rPr lang="cs-CZ" sz="2100" dirty="0" smtClean="0">
                <a:latin typeface="Comic Sans MS" pitchFamily="66" charset="0"/>
              </a:rPr>
            </a:br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 I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	I </a:t>
            </a:r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.		I </a:t>
            </a:r>
            <a:r>
              <a:rPr lang="cs-CZ" sz="2100" b="1" dirty="0" err="1" smtClean="0">
                <a:latin typeface="Comic Sans MS" pitchFamily="66" charset="0"/>
              </a:rPr>
              <a:t>wasn´t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you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</a:t>
            </a:r>
            <a:r>
              <a:rPr lang="cs-CZ" sz="2100" dirty="0" err="1">
                <a:latin typeface="Comic Sans MS" pitchFamily="66" charset="0"/>
              </a:rPr>
              <a:t>y</a:t>
            </a:r>
            <a:r>
              <a:rPr lang="cs-CZ" sz="2100" dirty="0" err="1" smtClean="0">
                <a:latin typeface="Comic Sans MS" pitchFamily="66" charset="0"/>
              </a:rPr>
              <a:t>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.	</a:t>
            </a:r>
            <a:r>
              <a:rPr lang="cs-CZ" sz="2100" dirty="0" err="1" smtClean="0">
                <a:latin typeface="Comic Sans MS" pitchFamily="66" charset="0"/>
              </a:rPr>
              <a:t>you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 he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	he </a:t>
            </a:r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.		he </a:t>
            </a:r>
            <a:r>
              <a:rPr lang="cs-CZ" sz="2100" b="1" dirty="0" err="1" smtClean="0">
                <a:latin typeface="Comic Sans MS" pitchFamily="66" charset="0"/>
              </a:rPr>
              <a:t>wasn´t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b="1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she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</a:t>
            </a:r>
            <a:r>
              <a:rPr lang="cs-CZ" sz="2100" dirty="0" err="1" smtClean="0">
                <a:latin typeface="Comic Sans MS" pitchFamily="66" charset="0"/>
              </a:rPr>
              <a:t>she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.	</a:t>
            </a:r>
            <a:r>
              <a:rPr lang="cs-CZ" sz="2100" dirty="0" err="1" smtClean="0">
                <a:latin typeface="Comic Sans MS" pitchFamily="66" charset="0"/>
              </a:rPr>
              <a:t>she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wasn´t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b="1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it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 smtClean="0">
                <a:latin typeface="Comic Sans MS" pitchFamily="66" charset="0"/>
              </a:rPr>
              <a:t>? 		  </a:t>
            </a:r>
            <a:r>
              <a:rPr lang="cs-CZ" sz="2100" b="1" dirty="0" err="1" smtClean="0">
                <a:latin typeface="Comic Sans MS" pitchFamily="66" charset="0"/>
              </a:rPr>
              <a:t>Yes</a:t>
            </a:r>
            <a:r>
              <a:rPr lang="cs-CZ" sz="2100" dirty="0" smtClean="0">
                <a:latin typeface="Comic Sans MS" pitchFamily="66" charset="0"/>
              </a:rPr>
              <a:t>, 	</a:t>
            </a:r>
            <a:r>
              <a:rPr lang="cs-CZ" sz="2100" dirty="0" err="1" smtClean="0">
                <a:latin typeface="Comic Sans MS" pitchFamily="66" charset="0"/>
              </a:rPr>
              <a:t>it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was</a:t>
            </a:r>
            <a:r>
              <a:rPr lang="cs-CZ" sz="2100" dirty="0" smtClean="0">
                <a:latin typeface="Comic Sans MS" pitchFamily="66" charset="0"/>
              </a:rPr>
              <a:t>.	    </a:t>
            </a:r>
            <a:r>
              <a:rPr lang="cs-CZ" sz="2100" b="1" dirty="0" smtClean="0">
                <a:latin typeface="Comic Sans MS" pitchFamily="66" charset="0"/>
              </a:rPr>
              <a:t>No</a:t>
            </a:r>
            <a:r>
              <a:rPr lang="cs-CZ" sz="2100" dirty="0" smtClean="0">
                <a:latin typeface="Comic Sans MS" pitchFamily="66" charset="0"/>
              </a:rPr>
              <a:t>,	</a:t>
            </a:r>
            <a:r>
              <a:rPr lang="cs-CZ" sz="2100" dirty="0" err="1" smtClean="0">
                <a:latin typeface="Comic Sans MS" pitchFamily="66" charset="0"/>
              </a:rPr>
              <a:t>it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wasn´t</a:t>
            </a:r>
            <a:r>
              <a:rPr lang="cs-CZ" sz="2100" dirty="0" smtClean="0">
                <a:latin typeface="Comic Sans MS" pitchFamily="66" charset="0"/>
              </a:rPr>
              <a:t>.</a:t>
            </a:r>
            <a:br>
              <a:rPr lang="cs-CZ" sz="2100" dirty="0" smtClean="0">
                <a:latin typeface="Comic Sans MS" pitchFamily="66" charset="0"/>
              </a:rPr>
            </a:br>
            <a:r>
              <a:rPr lang="cs-CZ" sz="2100" dirty="0" smtClean="0">
                <a:latin typeface="Comic Sans MS" pitchFamily="66" charset="0"/>
              </a:rPr>
              <a:t/>
            </a:r>
            <a:br>
              <a:rPr lang="cs-CZ" sz="2100" dirty="0" smtClean="0">
                <a:latin typeface="Comic Sans MS" pitchFamily="66" charset="0"/>
              </a:rPr>
            </a:br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we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</a:t>
            </a:r>
            <a:r>
              <a:rPr lang="cs-CZ" sz="2100" dirty="0" err="1" smtClean="0">
                <a:latin typeface="Comic Sans MS" pitchFamily="66" charset="0"/>
              </a:rPr>
              <a:t>we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.	</a:t>
            </a:r>
            <a:r>
              <a:rPr lang="cs-CZ" sz="2100" dirty="0" err="1" smtClean="0">
                <a:latin typeface="Comic Sans MS" pitchFamily="66" charset="0"/>
              </a:rPr>
              <a:t>we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you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>
                <a:latin typeface="Comic Sans MS" pitchFamily="66" charset="0"/>
              </a:rPr>
              <a:t>?</a:t>
            </a:r>
            <a:r>
              <a:rPr lang="cs-CZ" sz="2100" dirty="0" smtClean="0">
                <a:latin typeface="Comic Sans MS" pitchFamily="66" charset="0"/>
              </a:rPr>
              <a:t>		</a:t>
            </a:r>
            <a:r>
              <a:rPr lang="cs-CZ" sz="2100" dirty="0" err="1" smtClean="0">
                <a:latin typeface="Comic Sans MS" pitchFamily="66" charset="0"/>
              </a:rPr>
              <a:t>you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.	</a:t>
            </a:r>
            <a:r>
              <a:rPr lang="cs-CZ" sz="2100" dirty="0" err="1" smtClean="0">
                <a:latin typeface="Comic Sans MS" pitchFamily="66" charset="0"/>
              </a:rPr>
              <a:t>you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weren´t</a:t>
            </a:r>
            <a:r>
              <a:rPr lang="cs-CZ" sz="2100" dirty="0" smtClean="0">
                <a:latin typeface="Comic Sans MS" pitchFamily="66" charset="0"/>
              </a:rPr>
              <a:t>.</a:t>
            </a:r>
          </a:p>
          <a:p>
            <a:pPr algn="l"/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they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dirty="0" err="1" smtClean="0">
                <a:latin typeface="Comic Sans MS" pitchFamily="66" charset="0"/>
              </a:rPr>
              <a:t>ill</a:t>
            </a:r>
            <a:r>
              <a:rPr lang="cs-CZ" sz="2100" dirty="0" smtClean="0">
                <a:latin typeface="Comic Sans MS" pitchFamily="66" charset="0"/>
              </a:rPr>
              <a:t> last </a:t>
            </a:r>
            <a:r>
              <a:rPr lang="cs-CZ" sz="2100" dirty="0" err="1" smtClean="0">
                <a:latin typeface="Comic Sans MS" pitchFamily="66" charset="0"/>
              </a:rPr>
              <a:t>week</a:t>
            </a:r>
            <a:r>
              <a:rPr lang="cs-CZ" sz="2100" dirty="0" smtClean="0">
                <a:latin typeface="Comic Sans MS" pitchFamily="66" charset="0"/>
              </a:rPr>
              <a:t>?		</a:t>
            </a:r>
            <a:r>
              <a:rPr lang="cs-CZ" sz="2100" dirty="0" err="1" smtClean="0">
                <a:latin typeface="Comic Sans MS" pitchFamily="66" charset="0"/>
              </a:rPr>
              <a:t>they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</a:t>
            </a:r>
            <a:r>
              <a:rPr lang="cs-CZ" sz="2100" dirty="0" smtClean="0">
                <a:latin typeface="Comic Sans MS" pitchFamily="66" charset="0"/>
              </a:rPr>
              <a:t>.	</a:t>
            </a:r>
            <a:r>
              <a:rPr lang="cs-CZ" sz="2100" dirty="0" err="1" smtClean="0">
                <a:latin typeface="Comic Sans MS" pitchFamily="66" charset="0"/>
              </a:rPr>
              <a:t>they</a:t>
            </a:r>
            <a:r>
              <a:rPr lang="cs-CZ" sz="2100" dirty="0" smtClean="0">
                <a:latin typeface="Comic Sans MS" pitchFamily="66" charset="0"/>
              </a:rPr>
              <a:t> </a:t>
            </a:r>
            <a:r>
              <a:rPr lang="cs-CZ" sz="2100" b="1" dirty="0" err="1" smtClean="0">
                <a:latin typeface="Comic Sans MS" pitchFamily="66" charset="0"/>
              </a:rPr>
              <a:t>weren´t</a:t>
            </a:r>
            <a:r>
              <a:rPr lang="cs-CZ" sz="2100" dirty="0" smtClean="0">
                <a:latin typeface="Comic Sans MS" pitchFamily="66" charset="0"/>
              </a:rPr>
              <a:t>.</a:t>
            </a:r>
            <a:br>
              <a:rPr lang="cs-CZ" sz="2100" dirty="0" smtClean="0">
                <a:latin typeface="Comic Sans MS" pitchFamily="66" charset="0"/>
              </a:rPr>
            </a:br>
            <a:endParaRPr lang="cs-CZ" sz="2100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4551899"/>
            <a:ext cx="439248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Otázku tvoříme pouze přehozením podmětu a přísudku. </a:t>
            </a:r>
          </a:p>
          <a:p>
            <a:r>
              <a:rPr lang="cs-CZ" sz="2400" i="1" dirty="0" smtClean="0">
                <a:latin typeface="Comic Sans MS" pitchFamily="66" charset="0"/>
              </a:rPr>
              <a:t>      </a:t>
            </a:r>
            <a:r>
              <a:rPr lang="cs-CZ" sz="2400" b="1" i="1" dirty="0" smtClean="0">
                <a:latin typeface="Comic Sans MS" pitchFamily="66" charset="0"/>
              </a:rPr>
              <a:t>He</a:t>
            </a:r>
            <a:r>
              <a:rPr lang="cs-CZ" sz="2400" i="1" dirty="0" smtClean="0">
                <a:latin typeface="Comic Sans MS" pitchFamily="66" charset="0"/>
              </a:rPr>
              <a:t> </a:t>
            </a:r>
            <a:r>
              <a:rPr lang="cs-CZ" sz="2400" b="1" i="1" dirty="0" err="1" smtClean="0">
                <a:solidFill>
                  <a:srgbClr val="C00000"/>
                </a:solidFill>
                <a:latin typeface="Comic Sans MS" pitchFamily="66" charset="0"/>
              </a:rPr>
              <a:t>was</a:t>
            </a:r>
            <a:r>
              <a:rPr lang="cs-CZ" sz="2400" i="1" dirty="0" smtClean="0">
                <a:latin typeface="Comic Sans MS" pitchFamily="66" charset="0"/>
              </a:rPr>
              <a:t>. – </a:t>
            </a:r>
            <a:r>
              <a:rPr lang="cs-CZ" sz="2400" b="1" i="1" dirty="0" err="1" smtClean="0">
                <a:solidFill>
                  <a:srgbClr val="C00000"/>
                </a:solidFill>
                <a:latin typeface="Comic Sans MS" pitchFamily="66" charset="0"/>
              </a:rPr>
              <a:t>Was</a:t>
            </a:r>
            <a:r>
              <a:rPr lang="cs-CZ" sz="2400" i="1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sz="2400" b="1" i="1" dirty="0" smtClean="0">
                <a:latin typeface="Comic Sans MS" pitchFamily="66" charset="0"/>
              </a:rPr>
              <a:t>he</a:t>
            </a:r>
            <a:r>
              <a:rPr lang="cs-CZ" sz="2400" i="1" dirty="0" smtClean="0">
                <a:latin typeface="Comic Sans MS" pitchFamily="66" charset="0"/>
              </a:rPr>
              <a:t>?</a:t>
            </a:r>
            <a:endParaRPr lang="cs-CZ" sz="24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1988">
            <a:off x="5436096" y="4356793"/>
            <a:ext cx="2160240" cy="2052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606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199" y="37890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HAVE A NICE DAY!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Nadpis 3"/>
          <p:cNvSpPr txBox="1">
            <a:spLocks/>
          </p:cNvSpPr>
          <p:nvPr/>
        </p:nvSpPr>
        <p:spPr>
          <a:xfrm>
            <a:off x="323528" y="332656"/>
            <a:ext cx="8229600" cy="28803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400" i="1" u="sng" dirty="0" smtClean="0">
                <a:latin typeface="Comic Sans MS" pitchFamily="66" charset="0"/>
              </a:rPr>
              <a:t>Použité odkazy</a:t>
            </a:r>
          </a:p>
          <a:p>
            <a:pPr algn="l"/>
            <a:endParaRPr lang="cs-CZ" sz="1400" i="1" dirty="0">
              <a:latin typeface="Comic Sans MS" pitchFamily="66" charset="0"/>
            </a:endParaRP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bookbitesoz.blogspot.com/2011/06/future-of-book-shop-some-thoughts.html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jokesprank.com/blog/fishing-jokes/british-spain-fishing-trip-funny-spanish-jokes.html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clipart-for-free.blogspot.com/2008/08/free-clipart-outdoors.html</a:t>
            </a:r>
          </a:p>
          <a:p>
            <a:pPr algn="l"/>
            <a:r>
              <a:rPr lang="cs-CZ" sz="1400" i="1" dirty="0" smtClean="0">
                <a:latin typeface="Comic Sans MS" pitchFamily="66" charset="0"/>
              </a:rPr>
              <a:t>http</a:t>
            </a:r>
            <a:r>
              <a:rPr lang="cs-CZ" sz="1400" i="1" dirty="0">
                <a:latin typeface="Comic Sans MS" pitchFamily="66" charset="0"/>
              </a:rPr>
              <a:t>://www.goodtoknow.co.uk/money/443285/Discount-vouchers--19---</a:t>
            </a:r>
            <a:r>
              <a:rPr lang="cs-CZ" sz="1400" i="1" dirty="0" smtClean="0">
                <a:latin typeface="Comic Sans MS" pitchFamily="66" charset="0"/>
              </a:rPr>
              <a:t>25-February-2010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home.howstuffworks.com/real-estate/house-selling.htm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beulahdesignsblog.blogspot.com/2009_03_01_archive.html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</a:t>
            </a:r>
            <a:r>
              <a:rPr lang="cs-CZ" sz="1400" i="1" dirty="0" smtClean="0">
                <a:latin typeface="Comic Sans MS" pitchFamily="66" charset="0"/>
              </a:rPr>
              <a:t>www.open-trip.com/new-york-city-tour.html</a:t>
            </a:r>
          </a:p>
          <a:p>
            <a:pPr algn="l"/>
            <a:r>
              <a:rPr lang="cs-CZ" sz="1400" i="1" dirty="0">
                <a:latin typeface="Comic Sans MS" pitchFamily="66" charset="0"/>
              </a:rPr>
              <a:t>http://countrygirldiabetic.blogspot.com/2011/03/being-sick-sucks.html</a:t>
            </a:r>
            <a:endParaRPr lang="cs-CZ" sz="1400" i="1" dirty="0" smtClean="0">
              <a:latin typeface="Comic Sans MS" pitchFamily="66" charset="0"/>
            </a:endParaRPr>
          </a:p>
          <a:p>
            <a:pPr algn="l"/>
            <a:endParaRPr lang="cs-CZ" sz="1400" i="1" dirty="0" smtClean="0">
              <a:latin typeface="Comic Sans MS" pitchFamily="66" charset="0"/>
            </a:endParaRPr>
          </a:p>
          <a:p>
            <a:pPr algn="l"/>
            <a:endParaRPr lang="cs-CZ" sz="1400" i="1" dirty="0" smtClean="0">
              <a:latin typeface="Comic Sans MS" pitchFamily="66" charset="0"/>
            </a:endParaRPr>
          </a:p>
          <a:p>
            <a:pPr algn="l"/>
            <a:endParaRPr lang="cs-CZ" sz="1400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990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352</Words>
  <Application>Microsoft Office PowerPoint</Application>
  <PresentationFormat>Předvádění na obrazovce (4:3)</PresentationFormat>
  <Paragraphs>64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PAST SIMPLE TENSE– TO BE  (minulý čas prostý - sloveso BÝT)</vt:lpstr>
      <vt:lpstr>Minulý čas prostý používáme </vt:lpstr>
      <vt:lpstr>Prezentace aplikace PowerPoint</vt:lpstr>
      <vt:lpstr>Prezentace aplikace PowerPoint</vt:lpstr>
      <vt:lpstr>Včera jsme byli v kině.</vt:lpstr>
      <vt:lpstr>Prezentace aplikace PowerPoint</vt:lpstr>
      <vt:lpstr>HAVE A NICE DAY!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TENSE– TO BE (minulý čas prostý - sloveso BÝT)</dc:title>
  <dc:creator>Andy</dc:creator>
  <cp:lastModifiedBy>Andy</cp:lastModifiedBy>
  <cp:revision>29</cp:revision>
  <dcterms:created xsi:type="dcterms:W3CDTF">2011-09-25T06:50:17Z</dcterms:created>
  <dcterms:modified xsi:type="dcterms:W3CDTF">2012-05-18T14:38:28Z</dcterms:modified>
</cp:coreProperties>
</file>