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8" r:id="rId3"/>
    <p:sldId id="259" r:id="rId4"/>
    <p:sldId id="277" r:id="rId5"/>
    <p:sldId id="278" r:id="rId6"/>
    <p:sldId id="27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1E3B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200" baseline="0" dirty="0" smtClean="0">
              <a:latin typeface="Arial" pitchFamily="34" charset="0"/>
              <a:cs typeface="Arial" pitchFamily="34" charset="0"/>
            </a:rPr>
            <a:t>VY_32_INOVACE_05_Matematika pro 8.ročník_Rotační válec– výklad 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Rotační válec-výklad 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A971BC1-D1BB-4FA5-BC53-794569DE732D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DFB713C3-D106-4B45-AB7C-0B0156B94993}" type="parTrans" cxnId="{08BD4508-959B-4E95-9206-CD17AF2588F8}">
      <dgm:prSet/>
      <dgm:spPr/>
    </dgm:pt>
    <dgm:pt modelId="{2CCD9CB0-C3BF-40A3-ADB2-00FE5D5CD86E}" type="sibTrans" cxnId="{08BD4508-959B-4E95-9206-CD17AF2588F8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F0A9597-8AA7-4783-8A1F-EE921B60EA87}" type="pres">
      <dgm:prSet presAssocID="{2A971BC1-D1BB-4FA5-BC53-794569DE732D}" presName="vertSpace6" presStyleLbl="node1" presStyleIdx="4" presStyleCnt="6"/>
      <dgm:spPr/>
    </dgm:pt>
    <dgm:pt modelId="{A81AAB29-D73C-42A1-AA77-FE0007D6702C}" type="pres">
      <dgm:prSet presAssocID="{2A971BC1-D1BB-4FA5-BC53-794569DE732D}" presName="circle6" presStyleLbl="node1" presStyleIdx="5" presStyleCnt="6"/>
      <dgm:spPr/>
    </dgm:pt>
    <dgm:pt modelId="{B5B78DA4-2466-4394-86DC-2BC0DE991D93}" type="pres">
      <dgm:prSet presAssocID="{2A971BC1-D1BB-4FA5-BC53-794569DE732D}" presName="rect6" presStyleLbl="alignAcc1" presStyleIdx="5" presStyleCnt="6" custLinFactNeighborX="417" custLinFactNeighborY="-255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B2C839-B27C-45D2-96F5-91A9DBB05712}" type="pres">
      <dgm:prSet presAssocID="{2A971BC1-D1BB-4FA5-BC53-794569DE732D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08BD4508-959B-4E95-9206-CD17AF2588F8}" srcId="{757F3AB3-0718-4624-B441-E567A8F0AB56}" destId="{2A971BC1-D1BB-4FA5-BC53-794569DE732D}" srcOrd="5" destOrd="0" parTransId="{DFB713C3-D106-4B45-AB7C-0B0156B94993}" sibTransId="{2CCD9CB0-C3BF-40A3-ADB2-00FE5D5CD86E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2C9FB62C-8CB3-4970-AB67-C25FEE043AAB}" type="presOf" srcId="{2A971BC1-D1BB-4FA5-BC53-794569DE732D}" destId="{B5B78DA4-2466-4394-86DC-2BC0DE991D9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7E02A637-4B2A-4064-964F-8A6BDFB33382}" type="presOf" srcId="{2A971BC1-D1BB-4FA5-BC53-794569DE732D}" destId="{F3B2C839-B27C-45D2-96F5-91A9DBB05712}" srcOrd="1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2B8874EF-CA75-43AC-B8E9-37232AADC67C}" type="presParOf" srcId="{333A1088-737F-45CB-B68E-254E46348037}" destId="{BF0A9597-8AA7-4783-8A1F-EE921B60EA87}" srcOrd="15" destOrd="0" presId="urn:microsoft.com/office/officeart/2005/8/layout/target3"/>
    <dgm:cxn modelId="{870D1E7F-F2D4-4296-93DA-1497B634A145}" type="presParOf" srcId="{333A1088-737F-45CB-B68E-254E46348037}" destId="{A81AAB29-D73C-42A1-AA77-FE0007D6702C}" srcOrd="16" destOrd="0" presId="urn:microsoft.com/office/officeart/2005/8/layout/target3"/>
    <dgm:cxn modelId="{50030259-74B6-4262-85A3-65CD4C971C6B}" type="presParOf" srcId="{333A1088-737F-45CB-B68E-254E46348037}" destId="{B5B78DA4-2466-4394-86DC-2BC0DE991D93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954B12A3-747D-44D1-AF4B-BB696CA9EFF1}" type="presParOf" srcId="{333A1088-737F-45CB-B68E-254E46348037}" destId="{F3B2C839-B27C-45D2-96F5-91A9DBB0571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VY_32_INOVACE_05_Matematika pro 8.ročník_Rotační válec– výklad 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Rotační válec-výklad 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A81AAB29-D73C-42A1-AA77-FE0007D6702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5B78DA4-2466-4394-86DC-2BC0DE991D93}">
      <dsp:nvSpPr>
        <dsp:cNvPr id="0" name=""/>
        <dsp:cNvSpPr/>
      </dsp:nvSpPr>
      <dsp:spPr>
        <a:xfrm>
          <a:off x="1273857" y="1584176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84176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Rotační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válec – výklad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 pro žáky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ročníku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základní školy. Prezentace slouží jako pomůcka při výkladu nového učiva. Materiál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9667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700808"/>
            <a:ext cx="8640960" cy="4608512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  <a:cs typeface="Arial" pitchFamily="34" charset="0"/>
              </a:rPr>
              <a:t>  </a:t>
            </a:r>
            <a:r>
              <a:rPr lang="cs-CZ" dirty="0" smtClean="0">
                <a:latin typeface="Comic Sans MS" pitchFamily="66" charset="0"/>
                <a:cs typeface="Arial" pitchFamily="34" charset="0"/>
              </a:rPr>
              <a:t>S = 2Sp + </a:t>
            </a:r>
            <a:r>
              <a:rPr lang="cs-CZ" dirty="0" err="1" smtClean="0">
                <a:latin typeface="Comic Sans MS" pitchFamily="66" charset="0"/>
                <a:cs typeface="Arial" pitchFamily="34" charset="0"/>
              </a:rPr>
              <a:t>Spl</a:t>
            </a:r>
            <a:r>
              <a:rPr lang="cs-CZ" dirty="0" smtClean="0">
                <a:latin typeface="Comic Sans MS" pitchFamily="66" charset="0"/>
                <a:cs typeface="Arial" pitchFamily="34" charset="0"/>
              </a:rPr>
              <a:t/>
            </a:r>
            <a:br>
              <a:rPr lang="cs-CZ" dirty="0" smtClean="0">
                <a:latin typeface="Comic Sans MS" pitchFamily="66" charset="0"/>
                <a:cs typeface="Arial" pitchFamily="34" charset="0"/>
              </a:rPr>
            </a:br>
            <a:r>
              <a:rPr lang="cs-CZ" dirty="0" smtClean="0">
                <a:latin typeface="Comic Sans MS" pitchFamily="66" charset="0"/>
                <a:cs typeface="Arial" pitchFamily="34" charset="0"/>
              </a:rPr>
              <a:t>  </a:t>
            </a:r>
            <a:r>
              <a:rPr lang="cs-CZ" dirty="0" smtClean="0">
                <a:latin typeface="Comic Sans MS" pitchFamily="66" charset="0"/>
                <a:cs typeface="Arial" pitchFamily="34" charset="0"/>
              </a:rPr>
              <a:t>S = </a:t>
            </a:r>
            <a:r>
              <a:rPr lang="cs-CZ" dirty="0" smtClean="0">
                <a:latin typeface="Comic Sans MS" pitchFamily="66" charset="0"/>
                <a:cs typeface="Arial" pitchFamily="34" charset="0"/>
              </a:rPr>
              <a:t>2</a:t>
            </a:r>
            <a:r>
              <a:rPr lang="el-GR" dirty="0" smtClean="0">
                <a:latin typeface="Comic Sans MS" pitchFamily="66" charset="0"/>
                <a:cs typeface="Arial" pitchFamily="34" charset="0"/>
              </a:rPr>
              <a:t>π</a:t>
            </a:r>
            <a:r>
              <a:rPr lang="cs-CZ" dirty="0" smtClean="0">
                <a:latin typeface="Comic Sans MS" pitchFamily="66" charset="0"/>
                <a:cs typeface="Arial" pitchFamily="34" charset="0"/>
              </a:rPr>
              <a:t>r</a:t>
            </a:r>
            <a:r>
              <a:rPr lang="cs-CZ" baseline="30000" dirty="0" smtClean="0">
                <a:latin typeface="Comic Sans MS" pitchFamily="66" charset="0"/>
                <a:cs typeface="Arial" pitchFamily="34" charset="0"/>
              </a:rPr>
              <a:t>2</a:t>
            </a:r>
            <a:r>
              <a:rPr lang="cs-CZ" dirty="0" smtClean="0">
                <a:latin typeface="Comic Sans MS" pitchFamily="66" charset="0"/>
                <a:cs typeface="Arial" pitchFamily="34" charset="0"/>
              </a:rPr>
              <a:t> + 2</a:t>
            </a:r>
            <a:r>
              <a:rPr lang="el-GR" dirty="0" smtClean="0">
                <a:latin typeface="Comic Sans MS" pitchFamily="66" charset="0"/>
                <a:cs typeface="Arial" pitchFamily="34" charset="0"/>
              </a:rPr>
              <a:t>π</a:t>
            </a:r>
            <a:r>
              <a:rPr lang="cs-CZ" dirty="0" err="1" smtClean="0">
                <a:latin typeface="Comic Sans MS" pitchFamily="66" charset="0"/>
                <a:cs typeface="Arial" pitchFamily="34" charset="0"/>
              </a:rPr>
              <a:t>rv</a:t>
            </a:r>
            <a:r>
              <a:rPr lang="cs-CZ" dirty="0" smtClean="0">
                <a:latin typeface="Comic Sans MS" pitchFamily="66" charset="0"/>
                <a:cs typeface="Arial" pitchFamily="34" charset="0"/>
              </a:rPr>
              <a:t/>
            </a:r>
            <a:br>
              <a:rPr lang="cs-CZ" dirty="0" smtClean="0">
                <a:latin typeface="Comic Sans MS" pitchFamily="66" charset="0"/>
                <a:cs typeface="Arial" pitchFamily="34" charset="0"/>
              </a:rPr>
            </a:br>
            <a:r>
              <a:rPr lang="cs-CZ" dirty="0" smtClean="0">
                <a:latin typeface="Comic Sans MS" pitchFamily="66" charset="0"/>
                <a:cs typeface="Arial" pitchFamily="34" charset="0"/>
              </a:rPr>
              <a:t>  </a:t>
            </a:r>
            <a:r>
              <a:rPr lang="cs-CZ" dirty="0" smtClean="0">
                <a:latin typeface="Comic Sans MS" pitchFamily="66" charset="0"/>
                <a:cs typeface="Arial" pitchFamily="34" charset="0"/>
              </a:rPr>
              <a:t>S = </a:t>
            </a:r>
            <a:r>
              <a:rPr lang="cs-CZ" dirty="0" smtClean="0">
                <a:latin typeface="Comic Sans MS" pitchFamily="66" charset="0"/>
                <a:cs typeface="Arial" pitchFamily="34" charset="0"/>
              </a:rPr>
              <a:t>2</a:t>
            </a:r>
            <a:r>
              <a:rPr lang="el-GR" dirty="0" smtClean="0">
                <a:latin typeface="Comic Sans MS" pitchFamily="66" charset="0"/>
                <a:cs typeface="Arial" pitchFamily="34" charset="0"/>
              </a:rPr>
              <a:t>π</a:t>
            </a:r>
            <a:r>
              <a:rPr lang="cs-CZ" dirty="0" smtClean="0">
                <a:latin typeface="Comic Sans MS" pitchFamily="66" charset="0"/>
                <a:cs typeface="Arial" pitchFamily="34" charset="0"/>
              </a:rPr>
              <a:t>r(r+v)</a:t>
            </a:r>
            <a:br>
              <a:rPr lang="cs-CZ" dirty="0" smtClean="0">
                <a:latin typeface="Comic Sans MS" pitchFamily="66" charset="0"/>
                <a:cs typeface="Arial" pitchFamily="34" charset="0"/>
              </a:rPr>
            </a:br>
            <a:r>
              <a:rPr lang="cs-CZ" dirty="0" smtClean="0">
                <a:latin typeface="Comic Sans MS" pitchFamily="66" charset="0"/>
                <a:cs typeface="Arial" pitchFamily="34" charset="0"/>
              </a:rPr>
              <a:t> </a:t>
            </a:r>
            <a:endParaRPr lang="cs-CZ" dirty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9"/>
            <a:ext cx="29523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Comic Sans MS" pitchFamily="66" charset="0"/>
                <a:cs typeface="Arial" pitchFamily="34" charset="0"/>
              </a:rPr>
              <a:t>Povrch válce:</a:t>
            </a:r>
            <a:endParaRPr lang="cs-CZ" sz="4400" dirty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6" name="Plechovka 5"/>
          <p:cNvSpPr/>
          <p:nvPr/>
        </p:nvSpPr>
        <p:spPr>
          <a:xfrm>
            <a:off x="6660232" y="3140968"/>
            <a:ext cx="1584176" cy="2232248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700808"/>
            <a:ext cx="8640960" cy="4608512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omic Sans MS" pitchFamily="66" charset="0"/>
                <a:cs typeface="Arial" pitchFamily="34" charset="0"/>
              </a:rPr>
              <a:t>V </a:t>
            </a:r>
            <a:r>
              <a:rPr lang="cs-CZ" sz="5400" dirty="0" smtClean="0">
                <a:latin typeface="Comic Sans MS" pitchFamily="66" charset="0"/>
                <a:cs typeface="Arial" pitchFamily="34" charset="0"/>
              </a:rPr>
              <a:t>= </a:t>
            </a:r>
            <a:r>
              <a:rPr lang="cs-CZ" sz="5400" dirty="0" err="1" smtClean="0">
                <a:latin typeface="Comic Sans MS" pitchFamily="66" charset="0"/>
                <a:cs typeface="Arial" pitchFamily="34" charset="0"/>
              </a:rPr>
              <a:t>Sp</a:t>
            </a:r>
            <a:r>
              <a:rPr lang="cs-CZ" sz="5400" dirty="0" smtClean="0">
                <a:latin typeface="Comic Sans MS" pitchFamily="66" charset="0"/>
                <a:cs typeface="Arial" pitchFamily="34" charset="0"/>
              </a:rPr>
              <a:t> </a:t>
            </a:r>
            <a:r>
              <a:rPr lang="cs-CZ" sz="5400" b="1" baseline="30000" dirty="0" smtClean="0">
                <a:latin typeface="Comic Sans MS" pitchFamily="66" charset="0"/>
                <a:cs typeface="Arial" pitchFamily="34" charset="0"/>
              </a:rPr>
              <a:t>.</a:t>
            </a:r>
            <a:r>
              <a:rPr lang="cs-CZ" sz="5400" dirty="0" smtClean="0">
                <a:latin typeface="Comic Sans MS" pitchFamily="66" charset="0"/>
                <a:cs typeface="Arial" pitchFamily="34" charset="0"/>
              </a:rPr>
              <a:t> v</a:t>
            </a:r>
            <a:br>
              <a:rPr lang="cs-CZ" sz="5400" dirty="0" smtClean="0">
                <a:latin typeface="Comic Sans MS" pitchFamily="66" charset="0"/>
                <a:cs typeface="Arial" pitchFamily="34" charset="0"/>
              </a:rPr>
            </a:br>
            <a:r>
              <a:rPr lang="cs-CZ" sz="5400" baseline="30000" dirty="0" smtClean="0">
                <a:latin typeface="Comic Sans MS" pitchFamily="66" charset="0"/>
                <a:cs typeface="Arial" pitchFamily="34" charset="0"/>
              </a:rPr>
              <a:t>    </a:t>
            </a:r>
            <a:r>
              <a:rPr lang="cs-CZ" sz="5400" dirty="0" smtClean="0">
                <a:latin typeface="Comic Sans MS" pitchFamily="66" charset="0"/>
                <a:cs typeface="Arial" pitchFamily="34" charset="0"/>
              </a:rPr>
              <a:t> </a:t>
            </a:r>
            <a:r>
              <a:rPr lang="cs-CZ" sz="6000" dirty="0" smtClean="0">
                <a:latin typeface="Comic Sans MS" pitchFamily="66" charset="0"/>
                <a:cs typeface="Arial" pitchFamily="34" charset="0"/>
              </a:rPr>
              <a:t>V </a:t>
            </a:r>
            <a:r>
              <a:rPr lang="cs-CZ" sz="5400" dirty="0" smtClean="0">
                <a:latin typeface="Comic Sans MS" pitchFamily="66" charset="0"/>
                <a:cs typeface="Arial" pitchFamily="34" charset="0"/>
              </a:rPr>
              <a:t>= </a:t>
            </a:r>
            <a:r>
              <a:rPr lang="el-GR" sz="5400" dirty="0" smtClean="0">
                <a:latin typeface="Comic Sans MS" pitchFamily="66" charset="0"/>
                <a:cs typeface="Arial" pitchFamily="34" charset="0"/>
              </a:rPr>
              <a:t>π</a:t>
            </a:r>
            <a:r>
              <a:rPr lang="cs-CZ" sz="5400" dirty="0" smtClean="0">
                <a:latin typeface="Comic Sans MS" pitchFamily="66" charset="0"/>
                <a:cs typeface="Arial" pitchFamily="34" charset="0"/>
              </a:rPr>
              <a:t>r</a:t>
            </a:r>
            <a:r>
              <a:rPr lang="cs-CZ" sz="5400" baseline="30000" dirty="0" smtClean="0">
                <a:latin typeface="Comic Sans MS" pitchFamily="66" charset="0"/>
                <a:cs typeface="Arial" pitchFamily="34" charset="0"/>
              </a:rPr>
              <a:t>2 </a:t>
            </a:r>
            <a:r>
              <a:rPr lang="cs-CZ" sz="5400" b="1" baseline="30000" dirty="0" smtClean="0">
                <a:latin typeface="Comic Sans MS" pitchFamily="66" charset="0"/>
                <a:cs typeface="Arial" pitchFamily="34" charset="0"/>
              </a:rPr>
              <a:t>. </a:t>
            </a:r>
            <a:r>
              <a:rPr lang="cs-CZ" sz="5400" dirty="0" smtClean="0">
                <a:latin typeface="Comic Sans MS" pitchFamily="66" charset="0"/>
                <a:cs typeface="Arial" pitchFamily="34" charset="0"/>
              </a:rPr>
              <a:t>v</a:t>
            </a:r>
            <a:r>
              <a:rPr lang="cs-CZ" sz="5400" dirty="0" smtClean="0">
                <a:latin typeface="Comic Sans MS" pitchFamily="66" charset="0"/>
                <a:cs typeface="Arial" pitchFamily="34" charset="0"/>
              </a:rPr>
              <a:t/>
            </a:r>
            <a:br>
              <a:rPr lang="cs-CZ" sz="5400" dirty="0" smtClean="0">
                <a:latin typeface="Comic Sans MS" pitchFamily="66" charset="0"/>
                <a:cs typeface="Arial" pitchFamily="34" charset="0"/>
              </a:rPr>
            </a:br>
            <a:r>
              <a:rPr lang="cs-CZ" sz="5400" dirty="0" smtClean="0">
                <a:latin typeface="Comic Sans MS" pitchFamily="66" charset="0"/>
                <a:cs typeface="Arial" pitchFamily="34" charset="0"/>
              </a:rPr>
              <a:t/>
            </a:r>
            <a:br>
              <a:rPr lang="cs-CZ" sz="5400" dirty="0" smtClean="0">
                <a:latin typeface="Comic Sans MS" pitchFamily="66" charset="0"/>
                <a:cs typeface="Arial" pitchFamily="34" charset="0"/>
              </a:rPr>
            </a:br>
            <a:r>
              <a:rPr lang="cs-CZ" sz="5400" baseline="30000" dirty="0" smtClean="0">
                <a:latin typeface="Comic Sans MS" pitchFamily="66" charset="0"/>
                <a:cs typeface="Arial" pitchFamily="34" charset="0"/>
              </a:rPr>
              <a:t> </a:t>
            </a:r>
            <a:endParaRPr lang="cs-CZ" sz="5400" baseline="30000" dirty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404664"/>
            <a:ext cx="510931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latin typeface="Comic Sans MS" pitchFamily="66" charset="0"/>
                <a:cs typeface="Arial" pitchFamily="34" charset="0"/>
              </a:rPr>
              <a:t>Objem </a:t>
            </a:r>
          </a:p>
          <a:p>
            <a:r>
              <a:rPr lang="cs-CZ" sz="4400" dirty="0" smtClean="0">
                <a:latin typeface="Comic Sans MS" pitchFamily="66" charset="0"/>
                <a:cs typeface="Arial" pitchFamily="34" charset="0"/>
              </a:rPr>
              <a:t>válce:</a:t>
            </a:r>
            <a:endParaRPr lang="cs-CZ" sz="4400" dirty="0"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7" name="Plechovka 6"/>
          <p:cNvSpPr/>
          <p:nvPr/>
        </p:nvSpPr>
        <p:spPr>
          <a:xfrm>
            <a:off x="6660232" y="3140968"/>
            <a:ext cx="1584176" cy="2232248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305800" cy="6120680"/>
          </a:xfrm>
        </p:spPr>
        <p:txBody>
          <a:bodyPr>
            <a:noAutofit/>
          </a:bodyPr>
          <a:lstStyle/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Př.1: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Nádoba tvaru válce má poloměr podstavy 20 cm a výšku 0,5 m. Vypočítej její objem a povrch.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r = 20 cm = 0,2 m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v = 0,5 m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S = ?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V = ?                     </a:t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S = 2</a:t>
            </a:r>
            <a:r>
              <a:rPr lang="el-GR" sz="24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π</a:t>
            </a:r>
            <a:r>
              <a:rPr lang="cs-CZ" sz="24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r(r+v)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S 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b="1" baseline="30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3,14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0,2 </a:t>
            </a:r>
            <a:r>
              <a:rPr lang="cs-CZ" sz="24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(0,2+0,5) m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</a:t>
            </a:r>
            <a:br>
              <a:rPr lang="cs-CZ" sz="2400" baseline="30000" dirty="0" smtClean="0">
                <a:latin typeface="Arial" pitchFamily="34" charset="0"/>
                <a:cs typeface="Arial" pitchFamily="34" charset="0"/>
              </a:rPr>
            </a:b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S = 0,8792 m</a:t>
            </a:r>
            <a:r>
              <a:rPr lang="cs-CZ" sz="24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br>
              <a:rPr lang="cs-CZ" sz="2400" u="sng" baseline="30000" dirty="0" smtClean="0">
                <a:latin typeface="Arial" pitchFamily="34" charset="0"/>
                <a:cs typeface="Arial" pitchFamily="34" charset="0"/>
              </a:rPr>
            </a:br>
            <a:r>
              <a:rPr lang="cs-CZ" sz="2400" u="sng" baseline="30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baseline="30000" dirty="0" smtClean="0">
                <a:latin typeface="Arial" pitchFamily="34" charset="0"/>
                <a:cs typeface="Arial" pitchFamily="34" charset="0"/>
              </a:rPr>
            </a:b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V = </a:t>
            </a:r>
            <a:r>
              <a:rPr lang="el-GR" sz="24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π</a:t>
            </a:r>
            <a:r>
              <a:rPr lang="cs-CZ" sz="24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400" b="1" baseline="30000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.v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V 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3,14 </a:t>
            </a:r>
            <a:r>
              <a:rPr lang="cs-CZ" sz="2400" b="1" baseline="30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0,2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0,5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3</a:t>
            </a:r>
            <a:br>
              <a:rPr lang="cs-CZ" sz="2400" baseline="30000" dirty="0" smtClean="0">
                <a:latin typeface="Arial" pitchFamily="34" charset="0"/>
                <a:cs typeface="Arial" pitchFamily="34" charset="0"/>
              </a:rPr>
            </a:b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V = 0,0628 m</a:t>
            </a:r>
            <a:r>
              <a:rPr lang="cs-CZ" sz="2400" u="sng" baseline="30000" dirty="0" smtClean="0">
                <a:latin typeface="Arial" pitchFamily="34" charset="0"/>
                <a:cs typeface="Arial" pitchFamily="34" charset="0"/>
              </a:rPr>
              <a:t>3</a:t>
            </a:r>
            <a:br>
              <a:rPr lang="cs-CZ" sz="2400" u="sng" baseline="30000" dirty="0" smtClean="0">
                <a:latin typeface="Arial" pitchFamily="34" charset="0"/>
                <a:cs typeface="Arial" pitchFamily="34" charset="0"/>
              </a:rPr>
            </a:br>
            <a:r>
              <a:rPr lang="cs-CZ" sz="2400" u="sng" baseline="30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baseline="30000" dirty="0" smtClean="0">
                <a:latin typeface="Arial" pitchFamily="34" charset="0"/>
                <a:cs typeface="Arial" pitchFamily="34" charset="0"/>
              </a:rPr>
            </a:br>
            <a:endParaRPr lang="cs-CZ" sz="2400" u="sng" baseline="30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C4IIX24J\MC9001975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700807"/>
            <a:ext cx="2304255" cy="34626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149</TotalTime>
  <Words>104</Words>
  <Application>Microsoft Office PowerPoint</Application>
  <PresentationFormat>Předvádění na obrazovce (4:3)</PresentationFormat>
  <Paragraphs>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  S = 2Sp + Spl   S = 2πr2 + 2πrv   S = 2πr(r+v)  </vt:lpstr>
      <vt:lpstr>       V = Sp . v      V = πr2 . v   </vt:lpstr>
      <vt:lpstr>Př.1: Nádoba tvaru válce má poloměr podstavy 20 cm a výšku 0,5 m. Vypočítej její objem a povrch.    r = 20 cm = 0,2 m   v = 0,5 m   S = ?   V = ?                          S = 2πr(r+v)    S = 2 . 3,14. 0,2 . (0,2+0,5) m2     S = 0,8792 m2     V = πr2.v    V = 3,14 . 0,22 . 0,5 m3     V = 0,0628 m3 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47</cp:revision>
  <dcterms:created xsi:type="dcterms:W3CDTF">2012-01-03T15:01:18Z</dcterms:created>
  <dcterms:modified xsi:type="dcterms:W3CDTF">2012-05-25T22:05:03Z</dcterms:modified>
</cp:coreProperties>
</file>