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2" r:id="rId2"/>
    <p:sldId id="256" r:id="rId3"/>
    <p:sldId id="257" r:id="rId4"/>
    <p:sldId id="258" r:id="rId5"/>
    <p:sldId id="259" r:id="rId6"/>
    <p:sldId id="260" r:id="rId7"/>
    <p:sldId id="261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E61CEF3-9D03-4B72-940E-5FD10443E592}" type="datetimeFigureOut">
              <a:rPr lang="cs-CZ" smtClean="0"/>
              <a:t>4.9.2011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2177AF4-2DC1-4C8B-8892-23F3E682595D}" type="slidenum">
              <a:rPr lang="cs-CZ" smtClean="0"/>
              <a:t>‹#›</a:t>
            </a:fld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0" y="-1"/>
            <a:ext cx="365760" cy="6854456"/>
          </a:xfrm>
          <a:prstGeom prst="rect">
            <a:avLst/>
          </a:prstGeom>
          <a:solidFill>
            <a:srgbClr val="FFFFFF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9" name="Obdélník 38"/>
          <p:cNvSpPr/>
          <p:nvPr/>
        </p:nvSpPr>
        <p:spPr>
          <a:xfrm>
            <a:off x="309558" y="680477"/>
            <a:ext cx="45720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0" name="Obdélník 39"/>
          <p:cNvSpPr/>
          <p:nvPr/>
        </p:nvSpPr>
        <p:spPr>
          <a:xfrm>
            <a:off x="269073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1" name="Obdélník 40"/>
          <p:cNvSpPr/>
          <p:nvPr/>
        </p:nvSpPr>
        <p:spPr>
          <a:xfrm>
            <a:off x="250020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42" name="Obdélník 41"/>
          <p:cNvSpPr/>
          <p:nvPr/>
        </p:nvSpPr>
        <p:spPr>
          <a:xfrm>
            <a:off x="221768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914400" y="4343400"/>
            <a:ext cx="7772400" cy="1975104"/>
          </a:xfrm>
        </p:spPr>
        <p:txBody>
          <a:bodyPr/>
          <a:lstStyle>
            <a:lvl1pPr marR="9144" algn="l">
              <a:defRPr sz="4000" b="1" cap="all" spc="0" baseline="0">
                <a:effectLst>
                  <a:reflection blurRad="12700" stA="34000" endA="740" endPos="53000" dir="5400000" sy="-100000" algn="bl" rotWithShape="0"/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914400" y="2834640"/>
            <a:ext cx="7772400" cy="1508760"/>
          </a:xfrm>
        </p:spPr>
        <p:txBody>
          <a:bodyPr lIns="100584" tIns="45720" anchor="b"/>
          <a:lstStyle>
            <a:lvl1pPr marL="0" indent="0" algn="l">
              <a:spcBef>
                <a:spcPts val="0"/>
              </a:spcBef>
              <a:buNone/>
              <a:defRPr sz="2000"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56" name="Obdélník 55"/>
          <p:cNvSpPr/>
          <p:nvPr/>
        </p:nvSpPr>
        <p:spPr>
          <a:xfrm>
            <a:off x="255291" y="5047394"/>
            <a:ext cx="73152" cy="169164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5" name="Obdélník 64"/>
          <p:cNvSpPr/>
          <p:nvPr/>
        </p:nvSpPr>
        <p:spPr>
          <a:xfrm>
            <a:off x="255291" y="4796819"/>
            <a:ext cx="73152" cy="228600"/>
          </a:xfrm>
          <a:prstGeom prst="rect">
            <a:avLst/>
          </a:prstGeom>
          <a:solidFill>
            <a:schemeClr val="accent3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6" name="Obdélník 65"/>
          <p:cNvSpPr/>
          <p:nvPr/>
        </p:nvSpPr>
        <p:spPr>
          <a:xfrm>
            <a:off x="255291" y="4637685"/>
            <a:ext cx="73152" cy="137160"/>
          </a:xfrm>
          <a:prstGeom prst="rect">
            <a:avLst/>
          </a:prstGeom>
          <a:solidFill>
            <a:schemeClr val="bg2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7" name="Obdélník 66"/>
          <p:cNvSpPr/>
          <p:nvPr/>
        </p:nvSpPr>
        <p:spPr>
          <a:xfrm>
            <a:off x="255291" y="4542559"/>
            <a:ext cx="73152" cy="7315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E61CEF3-9D03-4B72-940E-5FD10443E592}" type="datetimeFigureOut">
              <a:rPr lang="cs-CZ" smtClean="0"/>
              <a:t>4.9.2011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2177AF4-2DC1-4C8B-8892-23F3E682595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Volný tvar 13"/>
          <p:cNvSpPr>
            <a:spLocks/>
          </p:cNvSpPr>
          <p:nvPr/>
        </p:nvSpPr>
        <p:spPr bwMode="auto">
          <a:xfrm>
            <a:off x="4828952" y="1073888"/>
            <a:ext cx="4322136" cy="5791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3648"/>
              </a:cxn>
              <a:cxn ang="0">
                <a:pos x="720" y="2016"/>
              </a:cxn>
              <a:cxn ang="0">
                <a:pos x="2736" y="0"/>
              </a:cxn>
              <a:cxn ang="0">
                <a:pos x="2736" y="96"/>
              </a:cxn>
              <a:cxn ang="0">
                <a:pos x="744" y="2038"/>
              </a:cxn>
              <a:cxn ang="0">
                <a:pos x="48" y="3648"/>
              </a:cxn>
              <a:cxn ang="0">
                <a:pos x="0" y="3648"/>
              </a:cxn>
            </a:cxnLst>
            <a:rect l="0" t="0" r="0" b="0"/>
            <a:pathLst>
              <a:path w="2736" h="3648">
                <a:moveTo>
                  <a:pt x="0" y="3648"/>
                </a:moveTo>
                <a:lnTo>
                  <a:pt x="720" y="2016"/>
                </a:lnTo>
                <a:lnTo>
                  <a:pt x="2736" y="672"/>
                </a:lnTo>
                <a:lnTo>
                  <a:pt x="2736" y="720"/>
                </a:lnTo>
                <a:lnTo>
                  <a:pt x="744" y="2038"/>
                </a:lnTo>
                <a:lnTo>
                  <a:pt x="48" y="3648"/>
                </a:lnTo>
                <a:lnTo>
                  <a:pt x="48" y="3648"/>
                </a:lnTo>
                <a:close/>
              </a:path>
            </a:pathLst>
          </a:custGeom>
          <a:noFill/>
          <a:ln w="3175" cap="flat" cmpd="sng" algn="ctr">
            <a:solidFill>
              <a:schemeClr val="accent2">
                <a:alpha val="5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5" name="Volný tvar 14"/>
          <p:cNvSpPr>
            <a:spLocks/>
          </p:cNvSpPr>
          <p:nvPr/>
        </p:nvSpPr>
        <p:spPr bwMode="auto">
          <a:xfrm>
            <a:off x="373966" y="0"/>
            <a:ext cx="5514536" cy="661533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4080"/>
              </a:cxn>
              <a:cxn ang="0">
                <a:pos x="0" y="4128"/>
              </a:cxn>
              <a:cxn ang="0">
                <a:pos x="3504" y="2640"/>
              </a:cxn>
              <a:cxn ang="0">
                <a:pos x="2880" y="0"/>
              </a:cxn>
              <a:cxn ang="0">
                <a:pos x="2832" y="0"/>
              </a:cxn>
              <a:cxn ang="0">
                <a:pos x="3465" y="2619"/>
              </a:cxn>
              <a:cxn ang="0">
                <a:pos x="0" y="4080"/>
              </a:cxn>
            </a:cxnLst>
            <a:rect l="0" t="0" r="0" b="0"/>
            <a:pathLst>
              <a:path w="3504" h="4128">
                <a:moveTo>
                  <a:pt x="0" y="4080"/>
                </a:moveTo>
                <a:lnTo>
                  <a:pt x="0" y="4128"/>
                </a:lnTo>
                <a:lnTo>
                  <a:pt x="3504" y="2640"/>
                </a:lnTo>
                <a:lnTo>
                  <a:pt x="2880" y="0"/>
                </a:lnTo>
                <a:lnTo>
                  <a:pt x="2832" y="0"/>
                </a:lnTo>
                <a:lnTo>
                  <a:pt x="3465" y="2619"/>
                </a:lnTo>
                <a:lnTo>
                  <a:pt x="0" y="4080"/>
                </a:lnTo>
                <a:close/>
              </a:path>
            </a:pathLst>
          </a:custGeom>
          <a:noFill/>
          <a:ln w="3175" cap="flat" cmpd="sng" algn="ctr">
            <a:solidFill>
              <a:schemeClr val="accent2">
                <a:alpha val="5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3" name="Volný tvar 12"/>
          <p:cNvSpPr>
            <a:spLocks/>
          </p:cNvSpPr>
          <p:nvPr/>
        </p:nvSpPr>
        <p:spPr bwMode="auto">
          <a:xfrm rot="5236414">
            <a:off x="4462128" y="1483600"/>
            <a:ext cx="4114800" cy="118872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344"/>
              </a:cxn>
              <a:cxn ang="0">
                <a:pos x="0" y="48"/>
              </a:cxn>
              <a:cxn ang="0">
                <a:pos x="0" y="0"/>
              </a:cxn>
            </a:cxnLst>
            <a:rect l="0" t="0" r="0" b="0"/>
            <a:pathLst>
              <a:path w="3552" h="1344">
                <a:moveTo>
                  <a:pt x="0" y="0"/>
                </a:moveTo>
                <a:lnTo>
                  <a:pt x="3552" y="1344"/>
                </a:lnTo>
                <a:lnTo>
                  <a:pt x="0" y="48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18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5943600" y="0"/>
            <a:ext cx="2743200" cy="4267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104" y="0"/>
              </a:cxn>
              <a:cxn ang="0">
                <a:pos x="1728" y="0"/>
              </a:cxn>
              <a:cxn ang="0">
                <a:pos x="0" y="2688"/>
              </a:cxn>
              <a:cxn ang="0">
                <a:pos x="1104" y="0"/>
              </a:cxn>
            </a:cxnLst>
            <a:rect l="0" t="0" r="0" b="0"/>
            <a:pathLst>
              <a:path w="1728" h="2688">
                <a:moveTo>
                  <a:pt x="1104" y="0"/>
                </a:moveTo>
                <a:lnTo>
                  <a:pt x="1728" y="0"/>
                </a:lnTo>
                <a:lnTo>
                  <a:pt x="0" y="2688"/>
                </a:lnTo>
                <a:lnTo>
                  <a:pt x="1104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7" name="Volný tvar 16"/>
          <p:cNvSpPr>
            <a:spLocks/>
          </p:cNvSpPr>
          <p:nvPr/>
        </p:nvSpPr>
        <p:spPr bwMode="auto">
          <a:xfrm>
            <a:off x="5943600" y="4267200"/>
            <a:ext cx="3200400" cy="11430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2016" y="240"/>
              </a:cxn>
              <a:cxn ang="0">
                <a:pos x="2016" y="720"/>
              </a:cxn>
              <a:cxn ang="0">
                <a:pos x="0" y="0"/>
              </a:cxn>
            </a:cxnLst>
            <a:rect l="0" t="0" r="0" b="0"/>
            <a:pathLst>
              <a:path w="2016" h="720">
                <a:moveTo>
                  <a:pt x="0" y="0"/>
                </a:moveTo>
                <a:lnTo>
                  <a:pt x="2016" y="240"/>
                </a:lnTo>
                <a:lnTo>
                  <a:pt x="2016" y="720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8" name="Volný tvar 17"/>
          <p:cNvSpPr>
            <a:spLocks/>
          </p:cNvSpPr>
          <p:nvPr/>
        </p:nvSpPr>
        <p:spPr bwMode="auto">
          <a:xfrm>
            <a:off x="5943600" y="0"/>
            <a:ext cx="1371600" cy="4267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864" y="0"/>
              </a:cxn>
              <a:cxn ang="0">
                <a:pos x="0" y="2688"/>
              </a:cxn>
              <a:cxn ang="0">
                <a:pos x="768" y="0"/>
              </a:cxn>
              <a:cxn ang="0">
                <a:pos x="864" y="0"/>
              </a:cxn>
            </a:cxnLst>
            <a:rect l="0" t="0" r="0" b="0"/>
            <a:pathLst>
              <a:path w="864" h="2688">
                <a:moveTo>
                  <a:pt x="864" y="0"/>
                </a:moveTo>
                <a:lnTo>
                  <a:pt x="0" y="2688"/>
                </a:lnTo>
                <a:lnTo>
                  <a:pt x="768" y="0"/>
                </a:lnTo>
                <a:lnTo>
                  <a:pt x="864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9" name="Volný tvar 18"/>
          <p:cNvSpPr>
            <a:spLocks/>
          </p:cNvSpPr>
          <p:nvPr/>
        </p:nvSpPr>
        <p:spPr bwMode="auto">
          <a:xfrm>
            <a:off x="5948363" y="4246563"/>
            <a:ext cx="2090737" cy="2611437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071" y="1645"/>
              </a:cxn>
              <a:cxn ang="0">
                <a:pos x="1317" y="1645"/>
              </a:cxn>
              <a:cxn ang="0">
                <a:pos x="0" y="0"/>
              </a:cxn>
              <a:cxn ang="0">
                <a:pos x="1071" y="1645"/>
              </a:cxn>
            </a:cxnLst>
            <a:rect l="0" t="0" r="0" b="0"/>
            <a:pathLst>
              <a:path w="1317" h="1645">
                <a:moveTo>
                  <a:pt x="1071" y="1645"/>
                </a:moveTo>
                <a:lnTo>
                  <a:pt x="1317" y="1645"/>
                </a:lnTo>
                <a:lnTo>
                  <a:pt x="0" y="0"/>
                </a:lnTo>
                <a:lnTo>
                  <a:pt x="1071" y="1645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0" name="Volný tvar 19"/>
          <p:cNvSpPr>
            <a:spLocks/>
          </p:cNvSpPr>
          <p:nvPr/>
        </p:nvSpPr>
        <p:spPr bwMode="auto">
          <a:xfrm>
            <a:off x="5943600" y="4267200"/>
            <a:ext cx="16002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008" y="1632"/>
              </a:cxn>
              <a:cxn ang="0">
                <a:pos x="0" y="0"/>
              </a:cxn>
              <a:cxn ang="0">
                <a:pos x="960" y="1632"/>
              </a:cxn>
              <a:cxn ang="0">
                <a:pos x="1008" y="1632"/>
              </a:cxn>
            </a:cxnLst>
            <a:rect l="0" t="0" r="0" b="0"/>
            <a:pathLst>
              <a:path w="1008" h="1632">
                <a:moveTo>
                  <a:pt x="1008" y="1632"/>
                </a:moveTo>
                <a:lnTo>
                  <a:pt x="0" y="0"/>
                </a:lnTo>
                <a:lnTo>
                  <a:pt x="960" y="1632"/>
                </a:lnTo>
                <a:lnTo>
                  <a:pt x="1008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1" name="Volný tvar 20"/>
          <p:cNvSpPr>
            <a:spLocks/>
          </p:cNvSpPr>
          <p:nvPr/>
        </p:nvSpPr>
        <p:spPr bwMode="auto">
          <a:xfrm>
            <a:off x="5943600" y="1371600"/>
            <a:ext cx="3200400" cy="2895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2016" y="0"/>
              </a:cxn>
              <a:cxn ang="0">
                <a:pos x="2016" y="144"/>
              </a:cxn>
              <a:cxn ang="0">
                <a:pos x="0" y="1824"/>
              </a:cxn>
              <a:cxn ang="0">
                <a:pos x="2016" y="0"/>
              </a:cxn>
            </a:cxnLst>
            <a:rect l="0" t="0" r="0" b="0"/>
            <a:pathLst>
              <a:path w="2016" h="1824">
                <a:moveTo>
                  <a:pt x="2016" y="0"/>
                </a:moveTo>
                <a:lnTo>
                  <a:pt x="2016" y="144"/>
                </a:lnTo>
                <a:lnTo>
                  <a:pt x="0" y="1824"/>
                </a:lnTo>
                <a:lnTo>
                  <a:pt x="2016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2" name="Volný tvar 21"/>
          <p:cNvSpPr>
            <a:spLocks/>
          </p:cNvSpPr>
          <p:nvPr/>
        </p:nvSpPr>
        <p:spPr bwMode="auto">
          <a:xfrm>
            <a:off x="5943600" y="1752600"/>
            <a:ext cx="3200400" cy="2514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2016" y="0"/>
              </a:cxn>
              <a:cxn ang="0">
                <a:pos x="0" y="1584"/>
              </a:cxn>
              <a:cxn ang="0">
                <a:pos x="2016" y="48"/>
              </a:cxn>
              <a:cxn ang="0">
                <a:pos x="2016" y="0"/>
              </a:cxn>
            </a:cxnLst>
            <a:rect l="0" t="0" r="0" b="0"/>
            <a:pathLst>
              <a:path w="2016" h="1584">
                <a:moveTo>
                  <a:pt x="2016" y="0"/>
                </a:moveTo>
                <a:lnTo>
                  <a:pt x="0" y="1584"/>
                </a:lnTo>
                <a:lnTo>
                  <a:pt x="2016" y="48"/>
                </a:lnTo>
                <a:lnTo>
                  <a:pt x="2016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3" name="Volný tvar 22"/>
          <p:cNvSpPr>
            <a:spLocks/>
          </p:cNvSpPr>
          <p:nvPr/>
        </p:nvSpPr>
        <p:spPr bwMode="auto">
          <a:xfrm>
            <a:off x="990600" y="4267200"/>
            <a:ext cx="49530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3120" y="0"/>
              </a:cxn>
              <a:cxn ang="0">
                <a:pos x="1056" y="1632"/>
              </a:cxn>
              <a:cxn ang="0">
                <a:pos x="0" y="1632"/>
              </a:cxn>
            </a:cxnLst>
            <a:rect l="0" t="0" r="0" b="0"/>
            <a:pathLst>
              <a:path w="3120" h="1632">
                <a:moveTo>
                  <a:pt x="0" y="1632"/>
                </a:moveTo>
                <a:lnTo>
                  <a:pt x="3120" y="0"/>
                </a:lnTo>
                <a:lnTo>
                  <a:pt x="1056" y="1632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4" name="Volný tvar 23"/>
          <p:cNvSpPr>
            <a:spLocks/>
          </p:cNvSpPr>
          <p:nvPr/>
        </p:nvSpPr>
        <p:spPr bwMode="auto">
          <a:xfrm>
            <a:off x="533400" y="4267200"/>
            <a:ext cx="53340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3360" y="0"/>
              </a:cxn>
              <a:cxn ang="0">
                <a:pos x="144" y="1632"/>
              </a:cxn>
              <a:cxn ang="0">
                <a:pos x="0" y="1632"/>
              </a:cxn>
            </a:cxnLst>
            <a:rect l="0" t="0" r="0" b="0"/>
            <a:pathLst>
              <a:path w="3360" h="1632">
                <a:moveTo>
                  <a:pt x="0" y="1632"/>
                </a:moveTo>
                <a:lnTo>
                  <a:pt x="3360" y="0"/>
                </a:lnTo>
                <a:lnTo>
                  <a:pt x="144" y="1632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5" name="Volný tvar 24"/>
          <p:cNvSpPr>
            <a:spLocks/>
          </p:cNvSpPr>
          <p:nvPr/>
        </p:nvSpPr>
        <p:spPr bwMode="auto">
          <a:xfrm>
            <a:off x="366824" y="2438400"/>
            <a:ext cx="5638800" cy="1828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152"/>
              </a:cxn>
              <a:cxn ang="0">
                <a:pos x="0" y="384"/>
              </a:cxn>
              <a:cxn ang="0">
                <a:pos x="0" y="0"/>
              </a:cxn>
            </a:cxnLst>
            <a:rect l="0" t="0" r="0" b="0"/>
            <a:pathLst>
              <a:path w="3552" h="1152">
                <a:moveTo>
                  <a:pt x="0" y="0"/>
                </a:moveTo>
                <a:lnTo>
                  <a:pt x="3504" y="1152"/>
                </a:lnTo>
                <a:lnTo>
                  <a:pt x="0" y="384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6" name="Volný tvar 25"/>
          <p:cNvSpPr>
            <a:spLocks/>
          </p:cNvSpPr>
          <p:nvPr/>
        </p:nvSpPr>
        <p:spPr bwMode="auto">
          <a:xfrm>
            <a:off x="366824" y="2133600"/>
            <a:ext cx="5638800" cy="2133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344"/>
              </a:cxn>
              <a:cxn ang="0">
                <a:pos x="0" y="48"/>
              </a:cxn>
              <a:cxn ang="0">
                <a:pos x="0" y="0"/>
              </a:cxn>
            </a:cxnLst>
            <a:rect l="0" t="0" r="0" b="0"/>
            <a:pathLst>
              <a:path w="3552" h="1344">
                <a:moveTo>
                  <a:pt x="0" y="0"/>
                </a:moveTo>
                <a:lnTo>
                  <a:pt x="3552" y="1344"/>
                </a:lnTo>
                <a:lnTo>
                  <a:pt x="0" y="48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7" name="Volný tvar 26"/>
          <p:cNvSpPr>
            <a:spLocks/>
          </p:cNvSpPr>
          <p:nvPr/>
        </p:nvSpPr>
        <p:spPr bwMode="auto">
          <a:xfrm>
            <a:off x="4572000" y="4267200"/>
            <a:ext cx="13716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96" y="1632"/>
              </a:cxn>
              <a:cxn ang="0">
                <a:pos x="864" y="0"/>
              </a:cxn>
              <a:cxn ang="0">
                <a:pos x="0" y="1632"/>
              </a:cxn>
            </a:cxnLst>
            <a:rect l="0" t="0" r="0" b="0"/>
            <a:pathLst>
              <a:path w="864" h="1632">
                <a:moveTo>
                  <a:pt x="0" y="1632"/>
                </a:moveTo>
                <a:lnTo>
                  <a:pt x="96" y="1632"/>
                </a:lnTo>
                <a:lnTo>
                  <a:pt x="864" y="0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18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06902" y="1351672"/>
            <a:ext cx="5718048" cy="977486"/>
          </a:xfrm>
        </p:spPr>
        <p:txBody>
          <a:bodyPr lIns="82296" tIns="45720" bIns="0" anchor="t"/>
          <a:lstStyle>
            <a:lvl1pPr marL="54864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E61CEF3-9D03-4B72-940E-5FD10443E592}" type="datetimeFigureOut">
              <a:rPr lang="cs-CZ" smtClean="0"/>
              <a:t>4.9.2011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2177AF4-2DC1-4C8B-8892-23F3E682595D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363160" y="402264"/>
            <a:ext cx="8503920" cy="886265"/>
          </a:xfrm>
          <a:prstGeom prst="rect">
            <a:avLst/>
          </a:prstGeom>
          <a:solidFill>
            <a:schemeClr val="bg2">
              <a:tint val="95000"/>
              <a:satMod val="180000"/>
              <a:alpha val="4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6902" y="512064"/>
            <a:ext cx="8156448" cy="777240"/>
          </a:xfrm>
        </p:spPr>
        <p:txBody>
          <a:bodyPr tIns="64008"/>
          <a:lstStyle>
            <a:lvl1pPr algn="l">
              <a:buNone/>
              <a:defRPr sz="3800" b="0" cap="none" spc="-150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 flipH="1">
            <a:off x="371538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9" name="Obdélník 8"/>
          <p:cNvSpPr/>
          <p:nvPr/>
        </p:nvSpPr>
        <p:spPr>
          <a:xfrm flipH="1">
            <a:off x="411109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0" name="Obdélník 9"/>
          <p:cNvSpPr/>
          <p:nvPr/>
        </p:nvSpPr>
        <p:spPr>
          <a:xfrm flipH="1">
            <a:off x="448450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 flipH="1">
            <a:off x="476702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>
          <a:xfrm>
            <a:off x="500478" y="680477"/>
            <a:ext cx="36576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2064"/>
            <a:ext cx="8229600" cy="9144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64344" y="17705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55344" y="17705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E61CEF3-9D03-4B72-940E-5FD10443E592}" type="datetimeFigureOut">
              <a:rPr lang="cs-CZ" smtClean="0"/>
              <a:t>4.9.2011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2177AF4-2DC1-4C8B-8892-23F3E682595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Obdélník 24"/>
          <p:cNvSpPr/>
          <p:nvPr/>
        </p:nvSpPr>
        <p:spPr>
          <a:xfrm>
            <a:off x="0" y="402265"/>
            <a:ext cx="8867080" cy="886265"/>
          </a:xfrm>
          <a:prstGeom prst="rect">
            <a:avLst/>
          </a:prstGeom>
          <a:solidFill>
            <a:schemeClr val="bg2">
              <a:tint val="95000"/>
              <a:satMod val="180000"/>
              <a:alpha val="4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824" y="512064"/>
            <a:ext cx="7772400" cy="914400"/>
          </a:xfrm>
        </p:spPr>
        <p:txBody>
          <a:bodyPr anchor="t"/>
          <a:lstStyle>
            <a:lvl1pPr>
              <a:defRPr sz="400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09750"/>
            <a:ext cx="4040188" cy="639762"/>
          </a:xfrm>
        </p:spPr>
        <p:txBody>
          <a:bodyPr anchor="ctr"/>
          <a:lstStyle>
            <a:lvl1pPr marL="73152" indent="0" algn="l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09750"/>
            <a:ext cx="4041775" cy="639762"/>
          </a:xfrm>
        </p:spPr>
        <p:txBody>
          <a:bodyPr anchor="ctr"/>
          <a:lstStyle>
            <a:lvl1pPr marL="73152" indent="0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459037"/>
            <a:ext cx="4040188" cy="395935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459037"/>
            <a:ext cx="4041775" cy="395935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E61CEF3-9D03-4B72-940E-5FD10443E592}" type="datetimeFigureOut">
              <a:rPr lang="cs-CZ" smtClean="0"/>
              <a:t>4.9.2011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2177AF4-2DC1-4C8B-8892-23F3E682595D}" type="slidenum">
              <a:rPr lang="cs-CZ" smtClean="0"/>
              <a:t>‹#›</a:t>
            </a:fld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87790" y="680477"/>
            <a:ext cx="45720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7" name="Obdélník 16"/>
          <p:cNvSpPr/>
          <p:nvPr/>
        </p:nvSpPr>
        <p:spPr>
          <a:xfrm>
            <a:off x="47305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8" name="Obdélník 17"/>
          <p:cNvSpPr/>
          <p:nvPr/>
        </p:nvSpPr>
        <p:spPr>
          <a:xfrm>
            <a:off x="28252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>
          <a:xfrm>
            <a:off x="0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0" name="Obdélník 19"/>
          <p:cNvSpPr/>
          <p:nvPr/>
        </p:nvSpPr>
        <p:spPr>
          <a:xfrm flipH="1">
            <a:off x="149770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1" name="Obdélník 20"/>
          <p:cNvSpPr/>
          <p:nvPr/>
        </p:nvSpPr>
        <p:spPr>
          <a:xfrm flipH="1">
            <a:off x="189341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2" name="Obdélník 21"/>
          <p:cNvSpPr/>
          <p:nvPr/>
        </p:nvSpPr>
        <p:spPr>
          <a:xfrm flipH="1">
            <a:off x="226682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9" name="Obdélník 28"/>
          <p:cNvSpPr/>
          <p:nvPr/>
        </p:nvSpPr>
        <p:spPr>
          <a:xfrm flipH="1">
            <a:off x="254934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30" name="Obdélník 29"/>
          <p:cNvSpPr/>
          <p:nvPr/>
        </p:nvSpPr>
        <p:spPr>
          <a:xfrm>
            <a:off x="278710" y="680477"/>
            <a:ext cx="36576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512064"/>
            <a:ext cx="7772400" cy="914400"/>
          </a:xfrm>
        </p:spPr>
        <p:txBody>
          <a:bodyPr/>
          <a:lstStyle>
            <a:lvl1pPr>
              <a:defRPr sz="4000" cap="none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E61CEF3-9D03-4B72-940E-5FD10443E592}" type="datetimeFigureOut">
              <a:rPr lang="cs-CZ" smtClean="0"/>
              <a:t>4.9.2011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2177AF4-2DC1-4C8B-8892-23F3E682595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E61CEF3-9D03-4B72-940E-5FD10443E592}" type="datetimeFigureOut">
              <a:rPr lang="cs-CZ" smtClean="0"/>
              <a:t>4.9.2011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2177AF4-2DC1-4C8B-8892-23F3E682595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273050"/>
            <a:ext cx="8229600" cy="1162050"/>
          </a:xfrm>
        </p:spPr>
        <p:txBody>
          <a:bodyPr anchor="ctr"/>
          <a:lstStyle>
            <a:lvl1pPr algn="l">
              <a:buNone/>
              <a:defRPr sz="3600" b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435100"/>
            <a:ext cx="2514600" cy="4572000"/>
          </a:xfrm>
        </p:spPr>
        <p:txBody>
          <a:bodyPr/>
          <a:lstStyle>
            <a:lvl1pPr marL="54864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429000" y="1435100"/>
            <a:ext cx="5486400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E61CEF3-9D03-4B72-940E-5FD10443E592}" type="datetimeFigureOut">
              <a:rPr lang="cs-CZ" smtClean="0"/>
              <a:t>4.9.2011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2177AF4-2DC1-4C8B-8892-23F3E682595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368032" y="0"/>
            <a:ext cx="8778240" cy="1878037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9" name="Přímá spojnice 8"/>
          <p:cNvCxnSpPr/>
          <p:nvPr/>
        </p:nvCxnSpPr>
        <p:spPr>
          <a:xfrm flipV="1">
            <a:off x="363195" y="1885028"/>
            <a:ext cx="8782622" cy="0"/>
          </a:xfrm>
          <a:prstGeom prst="line">
            <a:avLst/>
          </a:prstGeom>
          <a:noFill/>
          <a:ln w="19050" cap="flat" cmpd="sng" algn="ctr">
            <a:solidFill>
              <a:srgbClr val="FFFFFF">
                <a:alpha val="100000"/>
              </a:srgbClr>
            </a:soli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grpSp>
        <p:nvGrpSpPr>
          <p:cNvPr id="10" name="Skupina 9"/>
          <p:cNvGrpSpPr/>
          <p:nvPr/>
        </p:nvGrpSpPr>
        <p:grpSpPr>
          <a:xfrm rot="5400000">
            <a:off x="8514581" y="1219200"/>
            <a:ext cx="132763" cy="128466"/>
            <a:chOff x="6668087" y="1297746"/>
            <a:chExt cx="161840" cy="156602"/>
          </a:xfrm>
        </p:grpSpPr>
        <p:cxnSp>
          <p:nvCxnSpPr>
            <p:cNvPr id="15" name="Přímá spojnice 14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Přímá spojnice 15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Přímá spojnice 16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 bwMode="grayWhite">
          <a:xfrm>
            <a:off x="914400" y="441251"/>
            <a:ext cx="6858000" cy="701749"/>
          </a:xfrm>
        </p:spPr>
        <p:txBody>
          <a:bodyPr anchor="b"/>
          <a:lstStyle>
            <a:lvl1pPr algn="l">
              <a:buNone/>
              <a:defRPr sz="2100" b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68032" y="1893781"/>
            <a:ext cx="8778240" cy="4960144"/>
          </a:xfrm>
          <a:solidFill>
            <a:schemeClr val="bg2"/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914400" y="1150144"/>
            <a:ext cx="6858000" cy="685800"/>
          </a:xfrm>
        </p:spPr>
        <p:txBody>
          <a:bodyPr/>
          <a:lstStyle>
            <a:lvl1pPr marL="27432" indent="0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grpSp>
        <p:nvGrpSpPr>
          <p:cNvPr id="14" name="Skupina 13"/>
          <p:cNvGrpSpPr/>
          <p:nvPr/>
        </p:nvGrpSpPr>
        <p:grpSpPr>
          <a:xfrm rot="5400000">
            <a:off x="8666981" y="1371600"/>
            <a:ext cx="132763" cy="128466"/>
            <a:chOff x="6668087" y="1297746"/>
            <a:chExt cx="161840" cy="156602"/>
          </a:xfrm>
        </p:grpSpPr>
        <p:cxnSp>
          <p:nvCxnSpPr>
            <p:cNvPr id="11" name="Přímá spojnice 10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Přímá spojnice 11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Přímá spojnice 12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8" name="Skupina 17"/>
          <p:cNvGrpSpPr/>
          <p:nvPr/>
        </p:nvGrpSpPr>
        <p:grpSpPr>
          <a:xfrm rot="5400000">
            <a:off x="8320088" y="1474763"/>
            <a:ext cx="132763" cy="128466"/>
            <a:chOff x="6668087" y="1297746"/>
            <a:chExt cx="161840" cy="156602"/>
          </a:xfrm>
        </p:grpSpPr>
        <p:cxnSp>
          <p:nvCxnSpPr>
            <p:cNvPr id="19" name="Přímá spojnice 18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Přímá spojnice 19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Přímá spojnice 20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477000" y="55499"/>
            <a:ext cx="2133600" cy="365125"/>
          </a:xfrm>
        </p:spPr>
        <p:txBody>
          <a:bodyPr/>
          <a:lstStyle>
            <a:extLst/>
          </a:lstStyle>
          <a:p>
            <a:fld id="{CE61CEF3-9D03-4B72-940E-5FD10443E592}" type="datetimeFigureOut">
              <a:rPr lang="cs-CZ" smtClean="0"/>
              <a:t>4.9.2011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55499"/>
            <a:ext cx="5562600" cy="365125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610600" y="55499"/>
            <a:ext cx="457200" cy="365125"/>
          </a:xfrm>
        </p:spPr>
        <p:txBody>
          <a:bodyPr/>
          <a:lstStyle>
            <a:extLst/>
          </a:lstStyle>
          <a:p>
            <a:fld id="{12177AF4-2DC1-4C8B-8892-23F3E682595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E61CEF3-9D03-4B72-940E-5FD10443E592}" type="datetimeFigureOut">
              <a:rPr lang="cs-CZ" smtClean="0"/>
              <a:t>4.9.2011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2177AF4-2DC1-4C8B-8892-23F3E682595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981200" cy="5851525"/>
          </a:xfrm>
        </p:spPr>
        <p:txBody>
          <a:bodyPr vert="eaVert" anchor="ctr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58674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E61CEF3-9D03-4B72-940E-5FD10443E592}" type="datetimeFigureOut">
              <a:rPr lang="cs-CZ" smtClean="0"/>
              <a:t>4.9.2011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2177AF4-2DC1-4C8B-8892-23F3E682595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0" y="-1"/>
            <a:ext cx="365760" cy="6854456"/>
          </a:xfrm>
          <a:prstGeom prst="rect">
            <a:avLst/>
          </a:prstGeom>
          <a:solidFill>
            <a:srgbClr val="FFFFFF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255291" y="5047394"/>
            <a:ext cx="73152" cy="169164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255291" y="4796819"/>
            <a:ext cx="73152" cy="228600"/>
          </a:xfrm>
          <a:prstGeom prst="rect">
            <a:avLst/>
          </a:prstGeom>
          <a:solidFill>
            <a:schemeClr val="accent3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255291" y="4637685"/>
            <a:ext cx="73152" cy="137160"/>
          </a:xfrm>
          <a:prstGeom prst="rect">
            <a:avLst/>
          </a:prstGeom>
          <a:solidFill>
            <a:schemeClr val="bg2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255291" y="4542559"/>
            <a:ext cx="73152" cy="7315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>
          <a:xfrm>
            <a:off x="309558" y="680477"/>
            <a:ext cx="45720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5" name="Obdélník 14"/>
          <p:cNvSpPr/>
          <p:nvPr/>
        </p:nvSpPr>
        <p:spPr>
          <a:xfrm>
            <a:off x="269073" y="680477"/>
            <a:ext cx="27432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6" name="Obdélník 15"/>
          <p:cNvSpPr/>
          <p:nvPr/>
        </p:nvSpPr>
        <p:spPr>
          <a:xfrm>
            <a:off x="250020" y="680477"/>
            <a:ext cx="9144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7" name="Obdélník 16"/>
          <p:cNvSpPr/>
          <p:nvPr/>
        </p:nvSpPr>
        <p:spPr>
          <a:xfrm>
            <a:off x="221768" y="680477"/>
            <a:ext cx="9144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512064"/>
            <a:ext cx="7772400" cy="914400"/>
          </a:xfrm>
          <a:prstGeom prst="rect">
            <a:avLst/>
          </a:prstGeom>
        </p:spPr>
        <p:txBody>
          <a:bodyPr vert="horz" anchor="t">
            <a:no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783560"/>
            <a:ext cx="7772400" cy="457200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4770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CE61CEF3-9D03-4B72-940E-5FD10443E592}" type="datetimeFigureOut">
              <a:rPr lang="cs-CZ" smtClean="0"/>
              <a:t>4.9.2011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416675"/>
            <a:ext cx="55626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610600" y="64166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  <a:extLst/>
          </a:lstStyle>
          <a:p>
            <a:fld id="{12177AF4-2DC1-4C8B-8892-23F3E682595D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 spc="-100" baseline="0">
          <a:solidFill>
            <a:schemeClr val="tx2">
              <a:satMod val="200000"/>
            </a:schemeClr>
          </a:solidFill>
          <a:latin typeface="+mj-lt"/>
          <a:ea typeface="+mj-ea"/>
          <a:cs typeface="+mj-cs"/>
        </a:defRPr>
      </a:lvl1pPr>
      <a:extLst/>
    </p:titleStyle>
    <p:bodyStyle>
      <a:lvl1pPr marL="411480" indent="-342900" algn="l" rtl="0" eaLnBrk="1" latinLnBrk="0" hangingPunct="1">
        <a:spcBef>
          <a:spcPts val="700"/>
        </a:spcBef>
        <a:buClr>
          <a:schemeClr val="tx2"/>
        </a:buClr>
        <a:buSzPct val="95000"/>
        <a:buFont typeface="Wingdings"/>
        <a:buChar char="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40664" indent="-28575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2"/>
        </a:buClr>
        <a:buFont typeface="Wingdings 2"/>
        <a:buChar char="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61872" indent="-228600" algn="l" rtl="0" eaLnBrk="1" latinLnBrk="0" hangingPunct="1">
        <a:spcBef>
          <a:spcPct val="20000"/>
        </a:spcBef>
        <a:buClr>
          <a:schemeClr val="accent3"/>
        </a:buClr>
        <a:buFont typeface="Wingdings 3"/>
        <a:buChar char="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4pPr>
      <a:lvl5pPr marL="1481328" indent="-210312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9928" indent="-210312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01952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93976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ebts.besoft.sk/index.php?oblast=chem&amp;kam=&amp;id_latka=3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1412776"/>
            <a:ext cx="4129841" cy="3801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70636612"/>
              </p:ext>
            </p:extLst>
          </p:nvPr>
        </p:nvGraphicFramePr>
        <p:xfrm>
          <a:off x="683568" y="5229200"/>
          <a:ext cx="7848872" cy="1402080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Chemie</a:t>
                      </a:r>
                      <a:r>
                        <a:rPr lang="cs-CZ" sz="2000" b="1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9. roč.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VY_32_INOVACE_14_Rozdělení</a:t>
                      </a:r>
                      <a:r>
                        <a:rPr lang="cs-CZ" sz="2000" b="1" baseline="0" smtClean="0">
                          <a:latin typeface="Times New Roman"/>
                          <a:ea typeface="Calibri"/>
                          <a:cs typeface="Times New Roman"/>
                        </a:rPr>
                        <a:t> kyselin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Melicharová</a:t>
                      </a:r>
                      <a:r>
                        <a:rPr lang="cs-CZ" sz="2000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Jana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710140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Kyseliny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Jana Melicharová, 2. ZŠ Dobříš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550184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Štěpení kyselin ve vodě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Kyseliny jsou dvouprvkové nebo tříprvkové sloučeniny, které mají v molekule vždy vázán </a:t>
            </a:r>
            <a:r>
              <a:rPr lang="cs-CZ" dirty="0" smtClean="0">
                <a:solidFill>
                  <a:srgbClr val="FF0000"/>
                </a:solidFill>
              </a:rPr>
              <a:t>vodík H</a:t>
            </a:r>
          </a:p>
          <a:p>
            <a:r>
              <a:rPr lang="cs-CZ" dirty="0" smtClean="0"/>
              <a:t>Ten se ve vodě odštěpuje jako vodíkový </a:t>
            </a:r>
            <a:r>
              <a:rPr lang="cs-CZ" dirty="0" smtClean="0">
                <a:solidFill>
                  <a:srgbClr val="FF0000"/>
                </a:solidFill>
              </a:rPr>
              <a:t>kation H</a:t>
            </a:r>
            <a:r>
              <a:rPr lang="cs-CZ" baseline="30000" dirty="0" smtClean="0">
                <a:solidFill>
                  <a:srgbClr val="FF0000"/>
                </a:solidFill>
              </a:rPr>
              <a:t>+</a:t>
            </a:r>
            <a:endParaRPr lang="cs-CZ" baseline="30000" dirty="0">
              <a:solidFill>
                <a:srgbClr val="FF0000"/>
              </a:solidFill>
            </a:endParaRPr>
          </a:p>
          <a:p>
            <a:r>
              <a:rPr lang="cs-CZ" dirty="0" smtClean="0"/>
              <a:t>Ze zbytku molekuly se stane </a:t>
            </a:r>
            <a:r>
              <a:rPr lang="cs-CZ" dirty="0" smtClean="0">
                <a:solidFill>
                  <a:srgbClr val="FF0000"/>
                </a:solidFill>
              </a:rPr>
              <a:t>anion kyseliny</a:t>
            </a:r>
          </a:p>
          <a:p>
            <a:r>
              <a:rPr lang="cs-CZ" dirty="0" smtClean="0"/>
              <a:t>Tento děj = </a:t>
            </a:r>
            <a:r>
              <a:rPr lang="cs-CZ" dirty="0" smtClean="0">
                <a:solidFill>
                  <a:srgbClr val="FF0000"/>
                </a:solidFill>
              </a:rPr>
              <a:t>ionizace (disociace)</a:t>
            </a:r>
          </a:p>
          <a:p>
            <a:r>
              <a:rPr lang="cs-CZ" dirty="0" smtClean="0"/>
              <a:t>Př.: </a:t>
            </a:r>
            <a:r>
              <a:rPr lang="cs-CZ" dirty="0" err="1" smtClean="0"/>
              <a:t>HCl</a:t>
            </a:r>
            <a:r>
              <a:rPr lang="cs-CZ" dirty="0" smtClean="0"/>
              <a:t>         H</a:t>
            </a:r>
            <a:r>
              <a:rPr lang="cs-CZ" baseline="30000" dirty="0" smtClean="0"/>
              <a:t>+ </a:t>
            </a:r>
            <a:r>
              <a:rPr lang="cs-CZ" dirty="0" smtClean="0"/>
              <a:t>+ Cl</a:t>
            </a:r>
            <a:r>
              <a:rPr lang="cs-CZ" baseline="30000" dirty="0" smtClean="0"/>
              <a:t>-I               </a:t>
            </a:r>
            <a:r>
              <a:rPr lang="cs-CZ" dirty="0" smtClean="0"/>
              <a:t>HNO</a:t>
            </a:r>
            <a:r>
              <a:rPr lang="cs-CZ" baseline="-25000" dirty="0" smtClean="0"/>
              <a:t>3             </a:t>
            </a:r>
            <a:r>
              <a:rPr lang="cs-CZ" dirty="0" smtClean="0"/>
              <a:t>H</a:t>
            </a:r>
            <a:r>
              <a:rPr lang="cs-CZ" baseline="30000" dirty="0" smtClean="0"/>
              <a:t>+</a:t>
            </a:r>
            <a:r>
              <a:rPr lang="cs-CZ" baseline="-25000" dirty="0" smtClean="0"/>
              <a:t> </a:t>
            </a:r>
            <a:r>
              <a:rPr lang="cs-CZ" dirty="0" smtClean="0"/>
              <a:t>+ NO</a:t>
            </a:r>
            <a:r>
              <a:rPr lang="cs-CZ" baseline="30000" dirty="0" smtClean="0"/>
              <a:t>-I</a:t>
            </a:r>
            <a:r>
              <a:rPr lang="cs-CZ" baseline="-25000" dirty="0" smtClean="0"/>
              <a:t>3</a:t>
            </a:r>
            <a:endParaRPr lang="cs-CZ" baseline="30000" dirty="0"/>
          </a:p>
        </p:txBody>
      </p:sp>
      <p:cxnSp>
        <p:nvCxnSpPr>
          <p:cNvPr id="5" name="Přímá spojnice se šipkou 4"/>
          <p:cNvCxnSpPr/>
          <p:nvPr/>
        </p:nvCxnSpPr>
        <p:spPr>
          <a:xfrm>
            <a:off x="2627784" y="5661248"/>
            <a:ext cx="576064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se šipkou 7"/>
          <p:cNvCxnSpPr/>
          <p:nvPr/>
        </p:nvCxnSpPr>
        <p:spPr>
          <a:xfrm>
            <a:off x="6084168" y="5661248"/>
            <a:ext cx="576064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231010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Některé kyseliny jsou </a:t>
            </a:r>
            <a:r>
              <a:rPr lang="cs-CZ" dirty="0" smtClean="0">
                <a:solidFill>
                  <a:srgbClr val="FF0000"/>
                </a:solidFill>
              </a:rPr>
              <a:t>silné žíraviny</a:t>
            </a:r>
          </a:p>
          <a:p>
            <a:r>
              <a:rPr lang="cs-CZ" dirty="0" smtClean="0"/>
              <a:t>Poškozují pokožku, sliznici očí, úst i nosu, oděvy</a:t>
            </a:r>
          </a:p>
          <a:p>
            <a:r>
              <a:rPr lang="cs-CZ" u="sng" dirty="0" smtClean="0"/>
              <a:t>Pravidla bezpečné práce s kyselinami:</a:t>
            </a:r>
          </a:p>
          <a:p>
            <a:r>
              <a:rPr lang="cs-CZ" dirty="0" smtClean="0"/>
              <a:t>1) Při práci s kyselinami používat ochranné pomůcky.</a:t>
            </a:r>
          </a:p>
          <a:p>
            <a:r>
              <a:rPr lang="cs-CZ" dirty="0" smtClean="0"/>
              <a:t>2) Při </a:t>
            </a:r>
            <a:r>
              <a:rPr lang="cs-CZ" dirty="0" smtClean="0">
                <a:solidFill>
                  <a:srgbClr val="FF0000"/>
                </a:solidFill>
              </a:rPr>
              <a:t>ředění kyselin</a:t>
            </a:r>
            <a:r>
              <a:rPr lang="cs-CZ" dirty="0" smtClean="0"/>
              <a:t> vždy opatrně přiléváme </a:t>
            </a:r>
            <a:r>
              <a:rPr lang="cs-CZ" dirty="0" smtClean="0">
                <a:solidFill>
                  <a:srgbClr val="FF0000"/>
                </a:solidFill>
              </a:rPr>
              <a:t>kyselinu do vody</a:t>
            </a:r>
            <a:r>
              <a:rPr lang="cs-CZ" dirty="0" smtClean="0"/>
              <a:t> (nikdy ne opačně).</a:t>
            </a:r>
          </a:p>
          <a:p>
            <a:r>
              <a:rPr lang="cs-CZ" dirty="0" smtClean="0"/>
              <a:t>3) při potřísnění kyselinou postižené místo omýváme proudem tekoucí vody (popř. neutralizujeme roztokem sody)</a:t>
            </a:r>
          </a:p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3928" y="260648"/>
            <a:ext cx="1718572" cy="15121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63304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Rozdělení kyselin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A) </a:t>
            </a:r>
            <a:r>
              <a:rPr lang="cs-CZ" u="sng" dirty="0" smtClean="0">
                <a:solidFill>
                  <a:schemeClr val="accent6">
                    <a:lumMod val="75000"/>
                  </a:schemeClr>
                </a:solidFill>
              </a:rPr>
              <a:t>bezkyslíkaté kyseliny </a:t>
            </a:r>
            <a:r>
              <a:rPr lang="cs-CZ" dirty="0" smtClean="0"/>
              <a:t>– neobsahují atomy </a:t>
            </a:r>
          </a:p>
          <a:p>
            <a:pPr marL="68580" indent="0">
              <a:buNone/>
            </a:pPr>
            <a:r>
              <a:rPr lang="cs-CZ" dirty="0" smtClean="0"/>
              <a:t>                                                         kyslíku</a:t>
            </a:r>
          </a:p>
          <a:p>
            <a:pPr marL="6858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(např. kyselina fluorovodíková HF)</a:t>
            </a:r>
          </a:p>
          <a:p>
            <a:pPr marL="68580" indent="0">
              <a:buNone/>
            </a:pPr>
            <a:endParaRPr lang="cs-CZ" dirty="0" smtClean="0"/>
          </a:p>
          <a:p>
            <a:r>
              <a:rPr lang="cs-CZ" dirty="0" smtClean="0"/>
              <a:t>B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) </a:t>
            </a:r>
            <a:r>
              <a:rPr lang="cs-CZ" u="sng" dirty="0" smtClean="0">
                <a:solidFill>
                  <a:schemeClr val="accent6">
                    <a:lumMod val="75000"/>
                  </a:schemeClr>
                </a:solidFill>
              </a:rPr>
              <a:t>kyslíkaté kyseliny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dirty="0" smtClean="0"/>
              <a:t>– obsahují atomy vodíku,</a:t>
            </a:r>
          </a:p>
          <a:p>
            <a:pPr marL="68580" indent="0">
              <a:buNone/>
            </a:pPr>
            <a:r>
              <a:rPr lang="cs-CZ" dirty="0" smtClean="0"/>
              <a:t>                                               kyselinotvorného prvku</a:t>
            </a:r>
          </a:p>
          <a:p>
            <a:pPr marL="6858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     (S, P, N) a atomy kyslíku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4581128"/>
            <a:ext cx="2143125" cy="2143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656792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1)  V kyslíkatých tak bezkyslíkatých kyselinách je vždy vázán tento chemický prvek …………………</a:t>
            </a:r>
          </a:p>
          <a:p>
            <a:r>
              <a:rPr lang="cs-CZ" dirty="0" smtClean="0"/>
              <a:t>2) </a:t>
            </a:r>
            <a:r>
              <a:rPr lang="cs-CZ" dirty="0"/>
              <a:t>Š</a:t>
            </a:r>
            <a:r>
              <a:rPr lang="cs-CZ" dirty="0" smtClean="0"/>
              <a:t>těpení kyselin ve vodě se nazývá……………</a:t>
            </a:r>
          </a:p>
          <a:p>
            <a:r>
              <a:rPr lang="cs-CZ" dirty="0" smtClean="0"/>
              <a:t>3) </a:t>
            </a:r>
            <a:r>
              <a:rPr lang="cs-CZ" dirty="0"/>
              <a:t>P</a:t>
            </a:r>
            <a:r>
              <a:rPr lang="cs-CZ" dirty="0" smtClean="0"/>
              <a:t>opiš jakým způsobem poskytneš první pomoc při poleptání kyselinou:</a:t>
            </a:r>
          </a:p>
          <a:p>
            <a:r>
              <a:rPr lang="cs-CZ" dirty="0" smtClean="0"/>
              <a:t>4) Bezkyslíkaté kyseliny nikdy neobsahují tento </a:t>
            </a:r>
            <a:r>
              <a:rPr lang="cs-CZ" dirty="0"/>
              <a:t>chemický prvek </a:t>
            </a:r>
            <a:r>
              <a:rPr lang="cs-CZ" dirty="0" smtClean="0"/>
              <a:t>………………..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549546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Správné řešení: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1) Vodík – H.</a:t>
            </a:r>
          </a:p>
          <a:p>
            <a:r>
              <a:rPr lang="cs-CZ" dirty="0" smtClean="0"/>
              <a:t>2) Ionizace nebo disociace.</a:t>
            </a:r>
          </a:p>
          <a:p>
            <a:r>
              <a:rPr lang="cs-CZ" dirty="0" smtClean="0"/>
              <a:t>3) Postižené místo omýt prudkým proudem vody a neutralizovat roztokem sody.</a:t>
            </a:r>
          </a:p>
          <a:p>
            <a:r>
              <a:rPr lang="cs-CZ" dirty="0" smtClean="0"/>
              <a:t>4) Kyslík – O.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643405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>
                <a:hlinkClick r:id="rId2"/>
              </a:rPr>
              <a:t>http://www.ebts.besoft.sk/index.php?oblast=chem&amp;kam=&amp;</a:t>
            </a:r>
            <a:r>
              <a:rPr lang="cs-CZ" dirty="0" smtClean="0">
                <a:hlinkClick r:id="rId2"/>
              </a:rPr>
              <a:t>id_latka=3</a:t>
            </a:r>
            <a:endParaRPr lang="cs-CZ" dirty="0" smtClean="0"/>
          </a:p>
          <a:p>
            <a:r>
              <a:rPr lang="cs-CZ" dirty="0"/>
              <a:t>http://www.chemie.websnadno.cz/Laboratorni-pokusy.html?framebreaker</a:t>
            </a:r>
          </a:p>
        </p:txBody>
      </p:sp>
    </p:spTree>
    <p:extLst>
      <p:ext uri="{BB962C8B-B14F-4D97-AF65-F5344CB8AC3E}">
        <p14:creationId xmlns:p14="http://schemas.microsoft.com/office/powerpoint/2010/main" val="2121100095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tro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Metro">
      <a:majorFont>
        <a:latin typeface="Consolas"/>
        <a:ea typeface=""/>
        <a:cs typeface=""/>
        <a:font script="Jpan" typeface="HG丸ｺﾞｼｯｸM-PRO"/>
        <a:font script="Hang" typeface="HY중고딕"/>
        <a:font script="Hans" typeface="华文楷体"/>
        <a:font script="Hant" typeface="新細明體"/>
        <a:font script="Arab" typeface="Tahoma"/>
        <a:font script="Hebr" typeface="Levenim MT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Metro">
      <a:fillStyleLst>
        <a:solidFill>
          <a:schemeClr val="phClr"/>
        </a:solidFill>
        <a:gradFill rotWithShape="1">
          <a:gsLst>
            <a:gs pos="0">
              <a:schemeClr val="phClr">
                <a:tint val="25000"/>
                <a:satMod val="125000"/>
              </a:schemeClr>
            </a:gs>
            <a:gs pos="40000">
              <a:schemeClr val="phClr">
                <a:tint val="55000"/>
                <a:satMod val="130000"/>
              </a:schemeClr>
            </a:gs>
            <a:gs pos="50000">
              <a:schemeClr val="phClr">
                <a:tint val="59000"/>
                <a:satMod val="130000"/>
              </a:schemeClr>
            </a:gs>
            <a:gs pos="65000">
              <a:schemeClr val="phClr">
                <a:tint val="55000"/>
                <a:satMod val="130000"/>
              </a:schemeClr>
            </a:gs>
            <a:gs pos="100000">
              <a:schemeClr val="phClr">
                <a:tint val="20000"/>
                <a:satMod val="12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48000"/>
                <a:satMod val="138000"/>
              </a:schemeClr>
            </a:gs>
            <a:gs pos="25000">
              <a:schemeClr val="phClr">
                <a:tint val="85000"/>
              </a:schemeClr>
            </a:gs>
            <a:gs pos="40000">
              <a:schemeClr val="phClr">
                <a:tint val="92000"/>
              </a:schemeClr>
            </a:gs>
            <a:gs pos="50000">
              <a:schemeClr val="phClr">
                <a:tint val="93000"/>
              </a:schemeClr>
            </a:gs>
            <a:gs pos="60000">
              <a:schemeClr val="phClr">
                <a:tint val="92000"/>
              </a:schemeClr>
            </a:gs>
            <a:gs pos="75000">
              <a:schemeClr val="phClr">
                <a:tint val="83000"/>
                <a:satMod val="108000"/>
              </a:schemeClr>
            </a:gs>
            <a:gs pos="100000">
              <a:schemeClr val="phClr">
                <a:tint val="48000"/>
                <a:satMod val="150000"/>
              </a:schemeClr>
            </a:gs>
          </a:gsLst>
          <a:lin ang="5400000" scaled="0"/>
        </a:gradFill>
      </a:fillStyleLst>
      <a:lnStyleLst>
        <a:ln w="12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alpha val="45000"/>
                <a:satMod val="120000"/>
              </a:schemeClr>
            </a:glow>
          </a:effectLst>
        </a:effectStyle>
        <a:effectStyle>
          <a:effectLst>
            <a:glow rad="63500">
              <a:schemeClr val="phClr">
                <a:alpha val="45000"/>
                <a:satMod val="120000"/>
              </a:schemeClr>
            </a:glo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>
            <a:bevelT w="0" h="0"/>
            <a:contourClr>
              <a:schemeClr val="phClr">
                <a:tint val="70000"/>
              </a:schemeClr>
            </a:contourClr>
          </a:sp3d>
        </a:effectStyle>
        <a:effectStyle>
          <a:effectLst>
            <a:glow rad="101500">
              <a:schemeClr val="phClr">
                <a:alpha val="42000"/>
                <a:satMod val="120000"/>
              </a:schemeClr>
            </a:glow>
          </a:effectLst>
          <a:scene3d>
            <a:camera prst="orthographicFront" fov="0">
              <a:rot lat="0" lon="0" rev="0"/>
            </a:camera>
            <a:lightRig rig="glow" dir="t">
              <a:rot lat="0" lon="0" rev="4800000"/>
            </a:lightRig>
          </a:scene3d>
          <a:sp3d prstMaterial="powder">
            <a:bevelT w="50800" h="508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bg1">
                <a:shade val="100000"/>
                <a:satMod val="150000"/>
              </a:schemeClr>
            </a:gs>
            <a:gs pos="65000">
              <a:schemeClr val="bg1">
                <a:shade val="90000"/>
                <a:satMod val="375000"/>
              </a:schemeClr>
            </a:gs>
            <a:gs pos="100000">
              <a:schemeClr val="phClr">
                <a:tint val="88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0000"/>
                <a:satMod val="180000"/>
              </a:schemeClr>
              <a:schemeClr val="phClr">
                <a:tint val="90000"/>
                <a:satMod val="20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Metro</Template>
  <TotalTime>88</TotalTime>
  <Words>280</Words>
  <Application>Microsoft Office PowerPoint</Application>
  <PresentationFormat>Předvádění na obrazovce (4:3)</PresentationFormat>
  <Paragraphs>43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Metro</vt:lpstr>
      <vt:lpstr>Prezentace aplikace PowerPoint</vt:lpstr>
      <vt:lpstr>Kyseliny</vt:lpstr>
      <vt:lpstr>Štěpení kyselin ve vodě</vt:lpstr>
      <vt:lpstr>Prezentace aplikace PowerPoint</vt:lpstr>
      <vt:lpstr>Rozdělení kyselin</vt:lpstr>
      <vt:lpstr>Doplň:</vt:lpstr>
      <vt:lpstr>Správné řešení:</vt:lpstr>
      <vt:lpstr>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Kyseliny</dc:title>
  <dc:creator>OEM</dc:creator>
  <cp:lastModifiedBy>OEM</cp:lastModifiedBy>
  <cp:revision>11</cp:revision>
  <dcterms:created xsi:type="dcterms:W3CDTF">2011-08-23T09:39:48Z</dcterms:created>
  <dcterms:modified xsi:type="dcterms:W3CDTF">2011-09-04T12:20:15Z</dcterms:modified>
</cp:coreProperties>
</file>