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0"/>
  </p:notesMasterIdLst>
  <p:sldIdLst>
    <p:sldId id="256" r:id="rId2"/>
    <p:sldId id="258" r:id="rId3"/>
    <p:sldId id="259" r:id="rId4"/>
    <p:sldId id="281" r:id="rId5"/>
    <p:sldId id="278" r:id="rId6"/>
    <p:sldId id="277" r:id="rId7"/>
    <p:sldId id="279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200" baseline="0" smtClean="0">
              <a:latin typeface="Arial" pitchFamily="34" charset="0"/>
              <a:cs typeface="Arial" pitchFamily="34" charset="0"/>
            </a:rPr>
            <a:t>VY_32_INOVACE_09_Matematika pro </a:t>
          </a:r>
          <a:r>
            <a:rPr lang="cs-CZ" sz="1200" baseline="0" dirty="0" smtClean="0">
              <a:latin typeface="Arial" pitchFamily="34" charset="0"/>
              <a:cs typeface="Arial" pitchFamily="34" charset="0"/>
            </a:rPr>
            <a:t>8.ročník_Lineární rovnice–test 2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Lineární rovnice-t</a:t>
          </a:r>
          <a:r>
            <a:rPr lang="cs-CZ" sz="1200" baseline="0" dirty="0" smtClean="0">
              <a:latin typeface="Arial" pitchFamily="34" charset="0"/>
              <a:cs typeface="Arial" pitchFamily="34" charset="0"/>
            </a:rPr>
            <a:t>est 2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DA94677-799D-422C-B015-7ABB104CDE85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94DC04A5-CD29-4118-9FE7-304B9B24BCB1}" type="parTrans" cxnId="{3D18EB82-E07B-4EA2-82DE-77CD4BEBF60F}">
      <dgm:prSet/>
      <dgm:spPr/>
    </dgm:pt>
    <dgm:pt modelId="{810E5506-257E-43C9-A6CA-A468127CB04A}" type="sibTrans" cxnId="{3D18EB82-E07B-4EA2-82DE-77CD4BEBF60F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E6D01B6F-2D76-427F-9FA7-E9334DE08171}" type="pres">
      <dgm:prSet presAssocID="{EDA94677-799D-422C-B015-7ABB104CDE85}" presName="vertSpace6" presStyleLbl="node1" presStyleIdx="4" presStyleCnt="6"/>
      <dgm:spPr/>
    </dgm:pt>
    <dgm:pt modelId="{B40471C4-7B60-4279-BBA6-76C3CD572997}" type="pres">
      <dgm:prSet presAssocID="{EDA94677-799D-422C-B015-7ABB104CDE85}" presName="circle6" presStyleLbl="node1" presStyleIdx="5" presStyleCnt="6"/>
      <dgm:spPr/>
    </dgm:pt>
    <dgm:pt modelId="{87DEF72A-1147-40FF-9082-9FC74B4E44F1}" type="pres">
      <dgm:prSet presAssocID="{EDA94677-799D-422C-B015-7ABB104CDE8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1FC3A4-7379-4871-AADF-1966780CC395}" type="pres">
      <dgm:prSet presAssocID="{EDA94677-799D-422C-B015-7ABB104CDE8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4A7B1B2-F203-4023-B6E5-456C397A3650}" type="presOf" srcId="{EDA94677-799D-422C-B015-7ABB104CDE85}" destId="{87DEF72A-1147-40FF-9082-9FC74B4E44F1}" srcOrd="0" destOrd="0" presId="urn:microsoft.com/office/officeart/2005/8/layout/target3"/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AA5DC644-9BB6-4B0E-A805-E1E66D7B4B47}" type="presOf" srcId="{EDA94677-799D-422C-B015-7ABB104CDE85}" destId="{691FC3A4-7379-4871-AADF-1966780CC395}" srcOrd="1" destOrd="0" presId="urn:microsoft.com/office/officeart/2005/8/layout/target3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3D18EB82-E07B-4EA2-82DE-77CD4BEBF60F}" srcId="{757F3AB3-0718-4624-B441-E567A8F0AB56}" destId="{EDA94677-799D-422C-B015-7ABB104CDE85}" srcOrd="5" destOrd="0" parTransId="{94DC04A5-CD29-4118-9FE7-304B9B24BCB1}" sibTransId="{810E5506-257E-43C9-A6CA-A468127CB04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421BB949-7D53-4317-8325-51CDE886D8D3}" type="presParOf" srcId="{333A1088-737F-45CB-B68E-254E46348037}" destId="{E6D01B6F-2D76-427F-9FA7-E9334DE08171}" srcOrd="15" destOrd="0" presId="urn:microsoft.com/office/officeart/2005/8/layout/target3"/>
    <dgm:cxn modelId="{77624AA3-E13F-4015-A422-22FD1565D858}" type="presParOf" srcId="{333A1088-737F-45CB-B68E-254E46348037}" destId="{B40471C4-7B60-4279-BBA6-76C3CD572997}" srcOrd="16" destOrd="0" presId="urn:microsoft.com/office/officeart/2005/8/layout/target3"/>
    <dgm:cxn modelId="{341544F3-BE76-4877-987E-DE67AABE4164}" type="presParOf" srcId="{333A1088-737F-45CB-B68E-254E46348037}" destId="{87DEF72A-1147-40FF-9082-9FC74B4E44F1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F07442A3-B0A1-4FD9-A4BA-EA62E4B69CF7}" type="presParOf" srcId="{333A1088-737F-45CB-B68E-254E46348037}" destId="{691FC3A4-7379-4871-AADF-1966780CC39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smtClean="0">
              <a:latin typeface="Arial" pitchFamily="34" charset="0"/>
              <a:cs typeface="Arial" pitchFamily="34" charset="0"/>
            </a:rPr>
            <a:t>VY_32_INOVACE_09_Matematika pro </a:t>
          </a: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8.ročník_Lineární rovnice–test 2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Lineární rovnice-t</a:t>
          </a: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est 2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B40471C4-7B60-4279-BBA6-76C3CD57299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7DEF72A-1147-40FF-9082-9FC74B4E44F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Lineární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rovnice - test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 je určen pro žáky 8. ročníku základní školy.  Je zaměřen k prověření znalostí probraného učiva.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667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08720"/>
            <a:ext cx="8640960" cy="5256584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A	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)  3x-1-2x-7 = 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	b)  (x-3)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= x(x+3)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B     a)  9x-2- 8x- 4 = 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b)  (x-4)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= x(x-4)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3600" baseline="30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60649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Test: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8738" y="1460500"/>
            <a:ext cx="1814512" cy="15287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040" y="1196752"/>
            <a:ext cx="8389440" cy="5112568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 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)   3x-1-2x-7 = 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3x-2x = 1+7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x = 8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Zk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.: L = 3.8-1-2.8-7 =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 = 24-1-16-7 = 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P = 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L = P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04664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Řešení příkladů:</a:t>
            </a:r>
            <a:endParaRPr lang="cs-CZ" sz="4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35725" y="1652588"/>
            <a:ext cx="1814513" cy="15287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620688"/>
            <a:ext cx="8389440" cy="56166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 fontScale="475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   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b)       (x-3)</a:t>
            </a:r>
            <a:r>
              <a:rPr lang="cs-CZ" sz="6700" baseline="300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2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= x(x+3)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x</a:t>
            </a:r>
            <a:r>
              <a:rPr lang="cs-CZ" sz="6700" baseline="300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2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-6x+9 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= 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x</a:t>
            </a:r>
            <a:r>
              <a:rPr lang="cs-CZ" sz="6700" baseline="300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2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+3x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  -6x-3x = -9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       -9x = -9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          </a:t>
            </a:r>
            <a:r>
              <a:rPr lang="cs-CZ" sz="6700" u="sng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x = 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67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</a:t>
            </a:r>
            <a:r>
              <a:rPr lang="cs-CZ" sz="6700" dirty="0" err="1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Zk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.: L = (1-3)</a:t>
            </a:r>
            <a:r>
              <a:rPr lang="cs-CZ" sz="6700" baseline="300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2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= 4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       P = 1</a:t>
            </a:r>
            <a:r>
              <a:rPr lang="cs-CZ" sz="6700" baseline="300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.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(1+3) = 4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       </a:t>
            </a:r>
            <a:r>
              <a:rPr lang="cs-CZ" sz="6700" u="sng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L = P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 </a:t>
            </a:r>
            <a:endParaRPr kumimoji="0" lang="cs-CZ" sz="36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3075" name="Picture 3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67463" y="1038225"/>
            <a:ext cx="1814512" cy="15287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040" y="548680"/>
            <a:ext cx="8389440" cy="5976664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B   a)   9x-2-8x-4 = 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9x – 8x = 2+4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x = 6</a:t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Zk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.: L = 9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6 -2 -8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6 -4 = 54-2-48-4 = 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P = 0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L = P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3600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9" name="Picture 3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40475" y="1187450"/>
            <a:ext cx="1814513" cy="15287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03040" y="692696"/>
            <a:ext cx="8461448" cy="56166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 fontScale="475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>
              <a:spcBef>
                <a:spcPct val="0"/>
              </a:spcBef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B   </a:t>
            </a:r>
            <a:r>
              <a:rPr lang="cs-CZ" sz="6700" dirty="0" err="1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b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) (x-4)</a:t>
            </a:r>
            <a:r>
              <a:rPr lang="cs-CZ" sz="6700" baseline="300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2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= x (x-4)</a:t>
            </a:r>
          </a:p>
          <a:p>
            <a:pPr>
              <a:spcBef>
                <a:spcPct val="0"/>
              </a:spcBef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x</a:t>
            </a:r>
            <a:r>
              <a:rPr lang="cs-CZ" sz="6700" baseline="300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2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– 8x +16 = x</a:t>
            </a:r>
            <a:r>
              <a:rPr lang="cs-CZ" sz="6700" baseline="300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2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-4x</a:t>
            </a:r>
          </a:p>
          <a:p>
            <a:pPr>
              <a:spcBef>
                <a:spcPct val="0"/>
              </a:spcBef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    -8x +4x = -16</a:t>
            </a:r>
          </a:p>
          <a:p>
            <a:pPr>
              <a:spcBef>
                <a:spcPct val="0"/>
              </a:spcBef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           -4x = -16</a:t>
            </a:r>
          </a:p>
          <a:p>
            <a:pPr>
              <a:spcBef>
                <a:spcPct val="0"/>
              </a:spcBef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                </a:t>
            </a:r>
            <a:r>
              <a:rPr lang="cs-CZ" sz="6700" u="sng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x= 4</a:t>
            </a:r>
          </a:p>
          <a:p>
            <a:pPr>
              <a:spcBef>
                <a:spcPct val="0"/>
              </a:spcBef>
              <a:defRPr/>
            </a:pPr>
            <a:endParaRPr lang="cs-CZ" sz="67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>
              <a:spcBef>
                <a:spcPct val="0"/>
              </a:spcBef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</a:t>
            </a:r>
            <a:r>
              <a:rPr lang="cs-CZ" sz="6700" dirty="0" err="1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Zk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.: L = (4-4)</a:t>
            </a:r>
            <a:r>
              <a:rPr lang="cs-CZ" sz="6700" baseline="300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2</a:t>
            </a: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= 0</a:t>
            </a:r>
          </a:p>
          <a:p>
            <a:pPr>
              <a:spcBef>
                <a:spcPct val="0"/>
              </a:spcBef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 P = 4.(4-4) = 0</a:t>
            </a:r>
          </a:p>
          <a:p>
            <a:pPr>
              <a:spcBef>
                <a:spcPct val="0"/>
              </a:spcBef>
              <a:defRPr/>
            </a:pPr>
            <a:r>
              <a:rPr lang="cs-CZ" sz="6700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     </a:t>
            </a:r>
            <a:r>
              <a:rPr lang="cs-CZ" sz="6700" u="sng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L = P </a:t>
            </a:r>
          </a:p>
          <a:p>
            <a:pPr>
              <a:spcBef>
                <a:spcPct val="0"/>
              </a:spcBef>
              <a:defRPr/>
            </a:pPr>
            <a:endParaRPr lang="cs-CZ" sz="67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>
              <a:spcBef>
                <a:spcPct val="0"/>
              </a:spcBef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>
              <a:spcBef>
                <a:spcPct val="0"/>
              </a:spcBef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>
              <a:spcBef>
                <a:spcPct val="0"/>
              </a:spcBef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>
              <a:spcBef>
                <a:spcPct val="0"/>
              </a:spcBef>
              <a:defRPr/>
            </a:pPr>
            <a:endParaRPr lang="cs-CZ" sz="3600" u="sng" dirty="0" smtClean="0">
              <a:solidFill>
                <a:schemeClr val="tx2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5123" name="Picture 3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23063" y="1284288"/>
            <a:ext cx="1814512" cy="1528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176</TotalTime>
  <Words>191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A a)  3x-1-2x-7 = 0   b)  (x-3)2 = x(x+3)  B     a)  9x-2- 8x- 4 = 0        b)  (x-4)2 = x(x-4)   </vt:lpstr>
      <vt:lpstr>A   a)   3x-1-2x-7 = 0                   3x-2x = 1+7                          x = 8              Zk.: L = 3.8-1-2.8-7 =                        = 24-1-16-7 = 0                    P = 0                    L = P    </vt:lpstr>
      <vt:lpstr>Snímek 5</vt:lpstr>
      <vt:lpstr>B   a)   9x-2-8x-4 = 0                9x – 8x = 2+4                          x = 6     Zk.: L = 9.6 -2 -8.6 -4 = 54-2-48-4 = 0           P = 0           L = P    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61</cp:revision>
  <dcterms:created xsi:type="dcterms:W3CDTF">2012-01-03T15:01:18Z</dcterms:created>
  <dcterms:modified xsi:type="dcterms:W3CDTF">2012-05-25T22:12:45Z</dcterms:modified>
</cp:coreProperties>
</file>