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1"/>
  </p:notesMasterIdLst>
  <p:sldIdLst>
    <p:sldId id="256" r:id="rId2"/>
    <p:sldId id="258" r:id="rId3"/>
    <p:sldId id="283" r:id="rId4"/>
    <p:sldId id="259" r:id="rId5"/>
    <p:sldId id="281" r:id="rId6"/>
    <p:sldId id="284" r:id="rId7"/>
    <p:sldId id="282" r:id="rId8"/>
    <p:sldId id="285" r:id="rId9"/>
    <p:sldId id="27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615" autoAdjust="0"/>
    <p:restoredTop sz="86387" autoAdjust="0"/>
  </p:normalViewPr>
  <p:slideViewPr>
    <p:cSldViewPr>
      <p:cViewPr>
        <p:scale>
          <a:sx n="70" d="100"/>
          <a:sy n="70" d="100"/>
        </p:scale>
        <p:origin x="-894" y="1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76" y="394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ctr" rtl="0"/>
          <a:r>
            <a:rPr lang="cs-CZ" sz="1050" baseline="0" smtClean="0">
              <a:latin typeface="Arial" pitchFamily="34" charset="0"/>
              <a:cs typeface="Arial" pitchFamily="34" charset="0"/>
            </a:rPr>
            <a:t>VY_32_INOVACE_12_Matematika </a:t>
          </a:r>
          <a:r>
            <a:rPr lang="cs-CZ" sz="1050" baseline="0" dirty="0" smtClean="0">
              <a:latin typeface="Arial" pitchFamily="34" charset="0"/>
              <a:cs typeface="Arial" pitchFamily="34" charset="0"/>
            </a:rPr>
            <a:t>pro 8.ročník_Slovní úlohy s užitím rovnic-procvičování 2</a:t>
          </a:r>
          <a:endParaRPr lang="cs-CZ" sz="1050" dirty="0">
            <a:latin typeface="Arial" pitchFamily="34" charset="0"/>
            <a:cs typeface="Arial" pitchFamily="34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ctr" rtl="0"/>
          <a:r>
            <a:rPr lang="cs-CZ" sz="1200" dirty="0" smtClean="0">
              <a:latin typeface="Arial" pitchFamily="34" charset="0"/>
              <a:cs typeface="Arial" pitchFamily="34" charset="0"/>
            </a:rPr>
            <a:t>ZŠ Týnec nad Labem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ctr" rtl="0"/>
          <a:r>
            <a:rPr lang="cs-CZ" sz="1200" dirty="0" smtClean="0">
              <a:latin typeface="Arial" pitchFamily="34" charset="0"/>
              <a:cs typeface="Arial" pitchFamily="34" charset="0"/>
            </a:rPr>
            <a:t>Autor: Mgr</a:t>
          </a:r>
          <a:r>
            <a:rPr lang="cs-CZ" sz="1200" smtClean="0">
              <a:latin typeface="Arial" pitchFamily="34" charset="0"/>
              <a:cs typeface="Arial" pitchFamily="34" charset="0"/>
            </a:rPr>
            <a:t>. Monika </a:t>
          </a:r>
          <a:r>
            <a:rPr lang="cs-CZ" sz="1200" dirty="0" err="1" smtClean="0">
              <a:latin typeface="Arial" pitchFamily="34" charset="0"/>
              <a:cs typeface="Arial" pitchFamily="34" charset="0"/>
            </a:rPr>
            <a:t>Kysilková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ctr" rtl="0"/>
          <a:r>
            <a:rPr lang="cs-CZ" sz="1200" dirty="0" smtClean="0">
              <a:latin typeface="Arial" pitchFamily="34" charset="0"/>
              <a:cs typeface="Arial" pitchFamily="34" charset="0"/>
            </a:rPr>
            <a:t>Téma: Slovní úlohy s užitím rovnic-procvičování 2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ctr" rtl="0"/>
          <a:r>
            <a:rPr lang="cs-CZ" sz="1200" b="0" dirty="0" smtClean="0">
              <a:latin typeface="Arial" pitchFamily="34" charset="0"/>
              <a:cs typeface="Arial" pitchFamily="34" charset="0"/>
            </a:rPr>
            <a:t>CZ.1.07/1.4.00/21.1921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68307C9E-6474-44A6-A17C-627F9F330FB9}">
      <dgm:prSet custT="1"/>
      <dgm:spPr/>
      <dgm:t>
        <a:bodyPr/>
        <a:lstStyle/>
        <a:p>
          <a:r>
            <a:rPr lang="cs-CZ" sz="1200" dirty="0" smtClean="0">
              <a:latin typeface="Arial" pitchFamily="34" charset="0"/>
              <a:cs typeface="Arial" pitchFamily="34" charset="0"/>
            </a:rPr>
            <a:t>Vytvořeno: září 2011</a:t>
          </a:r>
          <a:endParaRPr lang="cs-CZ" sz="1200" dirty="0"/>
        </a:p>
      </dgm:t>
    </dgm:pt>
    <dgm:pt modelId="{CB3AEEED-624E-44A5-96AF-A4951ACA0551}" type="parTrans" cxnId="{FB898A35-8ADF-4C0E-BF7D-A8D22046371C}">
      <dgm:prSet/>
      <dgm:spPr/>
    </dgm:pt>
    <dgm:pt modelId="{FC435DBB-CB09-48FA-BFA8-1528D557A89F}" type="sibTrans" cxnId="{FB898A35-8ADF-4C0E-BF7D-A8D22046371C}">
      <dgm:prSet/>
      <dgm:spPr/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A56DCAB5-39F8-4984-B073-BE0690668DC9}" type="pres">
      <dgm:prSet presAssocID="{68307C9E-6474-44A6-A17C-627F9F330FB9}" presName="vertSpace6" presStyleLbl="node1" presStyleIdx="4" presStyleCnt="6"/>
      <dgm:spPr/>
    </dgm:pt>
    <dgm:pt modelId="{62790D20-D35A-4CDA-B35A-559CB3F9FF23}" type="pres">
      <dgm:prSet presAssocID="{68307C9E-6474-44A6-A17C-627F9F330FB9}" presName="circle6" presStyleLbl="node1" presStyleIdx="5" presStyleCnt="6"/>
      <dgm:spPr/>
    </dgm:pt>
    <dgm:pt modelId="{97CBD68A-EBE7-484B-8935-667CE5E1E96F}" type="pres">
      <dgm:prSet presAssocID="{68307C9E-6474-44A6-A17C-627F9F330FB9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E6BD947-5AEF-4BB1-BB31-BDCF3AB9D1D6}" type="pres">
      <dgm:prSet presAssocID="{68307C9E-6474-44A6-A17C-627F9F330FB9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B9F0153-49E1-4B35-84D0-80A3884256CF}" type="presOf" srcId="{68307C9E-6474-44A6-A17C-627F9F330FB9}" destId="{4E6BD947-5AEF-4BB1-BB31-BDCF3AB9D1D6}" srcOrd="1" destOrd="0" presId="urn:microsoft.com/office/officeart/2005/8/layout/target3"/>
    <dgm:cxn modelId="{0CA60698-CD89-4297-84BB-924F3EC731A3}" type="presOf" srcId="{4C35D32F-0EAB-4CD7-82EE-45574DC2A586}" destId="{8BEBB6EC-1DAA-4CAC-8A25-BC0FCBD5DBD5}" srcOrd="0" destOrd="0" presId="urn:microsoft.com/office/officeart/2005/8/layout/target3"/>
    <dgm:cxn modelId="{E09C4DD1-2C6B-4737-AA50-316F3D1BC391}" type="presOf" srcId="{D1D4F407-5343-4D3F-B5B9-D407B03CAEB4}" destId="{D005CE8C-CC26-4C3E-AC11-E15060ECD759}" srcOrd="0" destOrd="0" presId="urn:microsoft.com/office/officeart/2005/8/layout/target3"/>
    <dgm:cxn modelId="{B4E6E7A3-4AAC-4FFC-9467-36E9A72C6F29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B898A35-8ADF-4C0E-BF7D-A8D22046371C}" srcId="{757F3AB3-0718-4624-B441-E567A8F0AB56}" destId="{68307C9E-6474-44A6-A17C-627F9F330FB9}" srcOrd="5" destOrd="0" parTransId="{CB3AEEED-624E-44A5-96AF-A4951ACA0551}" sibTransId="{FC435DBB-CB09-48FA-BFA8-1528D557A89F}"/>
    <dgm:cxn modelId="{46CCAE37-71CF-43D3-80D1-4E0D1E3CFB66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E30698E-E0E7-4344-B727-A667FD61DC50}" type="presOf" srcId="{D1B46980-6531-4606-95E6-44980827E919}" destId="{2BE915AB-18AA-4053-B92C-3BFC9ED204BB}" srcOrd="1" destOrd="0" presId="urn:microsoft.com/office/officeart/2005/8/layout/target3"/>
    <dgm:cxn modelId="{91ED8740-7591-4E81-ADD3-E78DA6AB73DE}" type="presOf" srcId="{D1D4F407-5343-4D3F-B5B9-D407B03CAEB4}" destId="{AED2198E-93D5-4001-81B4-73124B309672}" srcOrd="1" destOrd="0" presId="urn:microsoft.com/office/officeart/2005/8/layout/target3"/>
    <dgm:cxn modelId="{4CB1B2F9-6E23-48FD-9272-E27A15587BD7}" type="presOf" srcId="{D1B46980-6531-4606-95E6-44980827E919}" destId="{6140AFEC-043D-4C43-A2F9-D0F5331DF3A3}" srcOrd="0" destOrd="0" presId="urn:microsoft.com/office/officeart/2005/8/layout/target3"/>
    <dgm:cxn modelId="{4053D391-05A7-4996-837F-782254032934}" type="presOf" srcId="{D8197B8C-B260-4A16-BDF4-0947B075E274}" destId="{5A5FFA88-C948-4069-8E93-59FA12366E83}" srcOrd="1" destOrd="0" presId="urn:microsoft.com/office/officeart/2005/8/layout/target3"/>
    <dgm:cxn modelId="{8A74FF71-3546-45E9-89D0-D2F90382F069}" type="presOf" srcId="{D8197B8C-B260-4A16-BDF4-0947B075E274}" destId="{25B08C86-7E15-44DC-BE7F-FFB55DD49D12}" srcOrd="0" destOrd="0" presId="urn:microsoft.com/office/officeart/2005/8/layout/target3"/>
    <dgm:cxn modelId="{7548F245-5F88-4A01-BA32-6E40B064EAC2}" type="presOf" srcId="{B651F6E3-6281-48DB-9319-2AEAFDAE7572}" destId="{619D679B-A015-4ECF-8348-D1034C574F40}" srcOrd="0" destOrd="0" presId="urn:microsoft.com/office/officeart/2005/8/layout/target3"/>
    <dgm:cxn modelId="{3C694C5C-9213-4ABC-9250-1F713A4B78BD}" type="presOf" srcId="{68307C9E-6474-44A6-A17C-627F9F330FB9}" destId="{97CBD68A-EBE7-484B-8935-667CE5E1E96F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B564C79-E277-4B80-BB6E-7D19091B7F86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CE9EE750-79B9-409E-9E39-8E0E0B36F513}" type="presParOf" srcId="{333A1088-737F-45CB-B68E-254E46348037}" destId="{F5ABB229-8D3B-4694-996A-96F23CF14429}" srcOrd="0" destOrd="0" presId="urn:microsoft.com/office/officeart/2005/8/layout/target3"/>
    <dgm:cxn modelId="{3C9D06FA-34E2-42B4-A156-0EA5A45E0CD3}" type="presParOf" srcId="{333A1088-737F-45CB-B68E-254E46348037}" destId="{F41139FD-01EE-4571-8B17-4FB00FC51163}" srcOrd="1" destOrd="0" presId="urn:microsoft.com/office/officeart/2005/8/layout/target3"/>
    <dgm:cxn modelId="{E1B0F71F-59E6-4440-A90C-49CF47040C90}" type="presParOf" srcId="{333A1088-737F-45CB-B68E-254E46348037}" destId="{D005CE8C-CC26-4C3E-AC11-E15060ECD759}" srcOrd="2" destOrd="0" presId="urn:microsoft.com/office/officeart/2005/8/layout/target3"/>
    <dgm:cxn modelId="{7BB44D51-B865-471B-8731-D3F9C1776914}" type="presParOf" srcId="{333A1088-737F-45CB-B68E-254E46348037}" destId="{2C702D82-9B77-49B7-9568-BB8EB47C3372}" srcOrd="3" destOrd="0" presId="urn:microsoft.com/office/officeart/2005/8/layout/target3"/>
    <dgm:cxn modelId="{2EE61F2B-EA70-4ABC-8170-58AA6D973746}" type="presParOf" srcId="{333A1088-737F-45CB-B68E-254E46348037}" destId="{A52A0455-90FF-4808-ABD0-F02540D31D5A}" srcOrd="4" destOrd="0" presId="urn:microsoft.com/office/officeart/2005/8/layout/target3"/>
    <dgm:cxn modelId="{17111CF9-AB09-406E-BAB8-A6DB375D7AEF}" type="presParOf" srcId="{333A1088-737F-45CB-B68E-254E46348037}" destId="{6140AFEC-043D-4C43-A2F9-D0F5331DF3A3}" srcOrd="5" destOrd="0" presId="urn:microsoft.com/office/officeart/2005/8/layout/target3"/>
    <dgm:cxn modelId="{B7FE1FD7-D5EA-4689-BD98-FE53BD5D7EB1}" type="presParOf" srcId="{333A1088-737F-45CB-B68E-254E46348037}" destId="{9358AC05-5D7D-4327-9F80-1AD486AEA664}" srcOrd="6" destOrd="0" presId="urn:microsoft.com/office/officeart/2005/8/layout/target3"/>
    <dgm:cxn modelId="{0C39DF10-9262-4245-88E4-B0569CB40A04}" type="presParOf" srcId="{333A1088-737F-45CB-B68E-254E46348037}" destId="{313FC574-E1CD-4FB4-B054-0B805CE0447D}" srcOrd="7" destOrd="0" presId="urn:microsoft.com/office/officeart/2005/8/layout/target3"/>
    <dgm:cxn modelId="{F44FEDDD-D246-4A65-B9A3-849FB5088989}" type="presParOf" srcId="{333A1088-737F-45CB-B68E-254E46348037}" destId="{619D679B-A015-4ECF-8348-D1034C574F40}" srcOrd="8" destOrd="0" presId="urn:microsoft.com/office/officeart/2005/8/layout/target3"/>
    <dgm:cxn modelId="{8214477A-12B6-4A8E-8C64-6F71A7CADF0B}" type="presParOf" srcId="{333A1088-737F-45CB-B68E-254E46348037}" destId="{322283A8-4A27-4CDA-BAE3-F381106A9174}" srcOrd="9" destOrd="0" presId="urn:microsoft.com/office/officeart/2005/8/layout/target3"/>
    <dgm:cxn modelId="{A6B66F89-C1C3-49F1-9477-35D3798B12DA}" type="presParOf" srcId="{333A1088-737F-45CB-B68E-254E46348037}" destId="{FFC9F71D-1B4F-4AD9-A4A6-86ADEFC8AF5C}" srcOrd="10" destOrd="0" presId="urn:microsoft.com/office/officeart/2005/8/layout/target3"/>
    <dgm:cxn modelId="{D1FFF121-BDDA-4815-A007-FC6858FB67E0}" type="presParOf" srcId="{333A1088-737F-45CB-B68E-254E46348037}" destId="{25B08C86-7E15-44DC-BE7F-FFB55DD49D12}" srcOrd="11" destOrd="0" presId="urn:microsoft.com/office/officeart/2005/8/layout/target3"/>
    <dgm:cxn modelId="{9B707C4D-C2E1-4710-9076-53A82C475E19}" type="presParOf" srcId="{333A1088-737F-45CB-B68E-254E46348037}" destId="{76644BE8-9D7C-4C09-B250-3D10AF48CBB7}" srcOrd="12" destOrd="0" presId="urn:microsoft.com/office/officeart/2005/8/layout/target3"/>
    <dgm:cxn modelId="{514E0F94-33F3-4D3F-ACA1-60976E63FA23}" type="presParOf" srcId="{333A1088-737F-45CB-B68E-254E46348037}" destId="{EE85B701-7295-41C0-BA7A-34D3756A2AE6}" srcOrd="13" destOrd="0" presId="urn:microsoft.com/office/officeart/2005/8/layout/target3"/>
    <dgm:cxn modelId="{B29C7268-CB7D-4430-B36E-A86082637A4B}" type="presParOf" srcId="{333A1088-737F-45CB-B68E-254E46348037}" destId="{8BEBB6EC-1DAA-4CAC-8A25-BC0FCBD5DBD5}" srcOrd="14" destOrd="0" presId="urn:microsoft.com/office/officeart/2005/8/layout/target3"/>
    <dgm:cxn modelId="{5268AF93-AFAE-4FA4-8AAB-616D2731DCD4}" type="presParOf" srcId="{333A1088-737F-45CB-B68E-254E46348037}" destId="{A56DCAB5-39F8-4984-B073-BE0690668DC9}" srcOrd="15" destOrd="0" presId="urn:microsoft.com/office/officeart/2005/8/layout/target3"/>
    <dgm:cxn modelId="{3423A582-CA5D-4BD6-AA26-6E99ED4977DB}" type="presParOf" srcId="{333A1088-737F-45CB-B68E-254E46348037}" destId="{62790D20-D35A-4CDA-B35A-559CB3F9FF23}" srcOrd="16" destOrd="0" presId="urn:microsoft.com/office/officeart/2005/8/layout/target3"/>
    <dgm:cxn modelId="{0A9B919A-D778-4A0A-82CE-AAF4685B446E}" type="presParOf" srcId="{333A1088-737F-45CB-B68E-254E46348037}" destId="{97CBD68A-EBE7-484B-8935-667CE5E1E96F}" srcOrd="17" destOrd="0" presId="urn:microsoft.com/office/officeart/2005/8/layout/target3"/>
    <dgm:cxn modelId="{D46E40DE-0BA6-4DA9-AB2C-6883F81691A7}" type="presParOf" srcId="{333A1088-737F-45CB-B68E-254E46348037}" destId="{AED2198E-93D5-4001-81B4-73124B309672}" srcOrd="18" destOrd="0" presId="urn:microsoft.com/office/officeart/2005/8/layout/target3"/>
    <dgm:cxn modelId="{BDA97F41-F867-4062-B936-240390624112}" type="presParOf" srcId="{333A1088-737F-45CB-B68E-254E46348037}" destId="{2BE915AB-18AA-4053-B92C-3BFC9ED204BB}" srcOrd="19" destOrd="0" presId="urn:microsoft.com/office/officeart/2005/8/layout/target3"/>
    <dgm:cxn modelId="{CB767A60-3A6B-44D3-A6E6-B35631D21CFB}" type="presParOf" srcId="{333A1088-737F-45CB-B68E-254E46348037}" destId="{6BB5E863-4638-4E1D-BFDE-399D028AC4ED}" srcOrd="20" destOrd="0" presId="urn:microsoft.com/office/officeart/2005/8/layout/target3"/>
    <dgm:cxn modelId="{130555A0-43B1-42EA-A79B-03C5EFFC4564}" type="presParOf" srcId="{333A1088-737F-45CB-B68E-254E46348037}" destId="{5A5FFA88-C948-4069-8E93-59FA12366E83}" srcOrd="21" destOrd="0" presId="urn:microsoft.com/office/officeart/2005/8/layout/target3"/>
    <dgm:cxn modelId="{0F3FFE4D-185E-4738-B12D-BF6CB170924E}" type="presParOf" srcId="{333A1088-737F-45CB-B68E-254E46348037}" destId="{890E4F0B-2866-4A3F-A3C7-2A14B1797930}" srcOrd="22" destOrd="0" presId="urn:microsoft.com/office/officeart/2005/8/layout/target3"/>
    <dgm:cxn modelId="{A56DED2C-E51B-47C0-A97E-5EA8AD45CD02}" type="presParOf" srcId="{333A1088-737F-45CB-B68E-254E46348037}" destId="{4E6BD947-5AEF-4BB1-BB31-BDCF3AB9D1D6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>
              <a:latin typeface="Arial" pitchFamily="34" charset="0"/>
              <a:cs typeface="Arial" pitchFamily="34" charset="0"/>
            </a:rPr>
            <a:t>ZŠ Týnec nad Labem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60800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>
              <a:latin typeface="Arial" pitchFamily="34" charset="0"/>
              <a:cs typeface="Arial" pitchFamily="34" charset="0"/>
            </a:rPr>
            <a:t>Autor: Mgr</a:t>
          </a:r>
          <a:r>
            <a:rPr lang="cs-CZ" sz="1200" kern="1200" smtClean="0">
              <a:latin typeface="Arial" pitchFamily="34" charset="0"/>
              <a:cs typeface="Arial" pitchFamily="34" charset="0"/>
            </a:rPr>
            <a:t>. Monika </a:t>
          </a:r>
          <a:r>
            <a:rPr lang="cs-CZ" sz="1200" kern="1200" dirty="0" err="1" smtClean="0">
              <a:latin typeface="Arial" pitchFamily="34" charset="0"/>
              <a:cs typeface="Arial" pitchFamily="34" charset="0"/>
            </a:rPr>
            <a:t>Kysilková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50" kern="1200" baseline="0" smtClean="0">
              <a:latin typeface="Arial" pitchFamily="34" charset="0"/>
              <a:cs typeface="Arial" pitchFamily="34" charset="0"/>
            </a:rPr>
            <a:t>VY_32_INOVACE_12_Matematika </a:t>
          </a:r>
          <a:r>
            <a:rPr lang="cs-CZ" sz="1050" kern="1200" baseline="0" dirty="0" smtClean="0">
              <a:latin typeface="Arial" pitchFamily="34" charset="0"/>
              <a:cs typeface="Arial" pitchFamily="34" charset="0"/>
            </a:rPr>
            <a:t>pro 8.ročník_Slovní úlohy s užitím rovnic-procvičování 2</a:t>
          </a:r>
          <a:endParaRPr lang="cs-CZ" sz="1050" kern="1200" dirty="0">
            <a:latin typeface="Arial" pitchFamily="34" charset="0"/>
            <a:cs typeface="Arial" pitchFamily="34" charset="0"/>
          </a:endParaRPr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>
              <a:latin typeface="Arial" pitchFamily="34" charset="0"/>
              <a:cs typeface="Arial" pitchFamily="34" charset="0"/>
            </a:rPr>
            <a:t>Téma: Slovní úlohy s užitím rovnic-procvičování 2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0" kern="1200" dirty="0" smtClean="0">
              <a:latin typeface="Arial" pitchFamily="34" charset="0"/>
              <a:cs typeface="Arial" pitchFamily="34" charset="0"/>
            </a:rPr>
            <a:t>CZ.1.07/1.4.00/21.1921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73857" y="1273857"/>
        <a:ext cx="5350878" cy="318465"/>
      </dsp:txXfrm>
    </dsp:sp>
    <dsp:sp modelId="{62790D20-D35A-4CDA-B35A-559CB3F9FF23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7CBD68A-EBE7-484B-8935-667CE5E1E96F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>
              <a:latin typeface="Arial" pitchFamily="34" charset="0"/>
              <a:cs typeface="Arial" pitchFamily="34" charset="0"/>
            </a:rPr>
            <a:t>Vytvořeno: září 2011</a:t>
          </a:r>
          <a:endParaRPr lang="cs-CZ" sz="12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02D84C-CE18-49F7-8E86-8E1B458EF366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88B11B-1B2F-4068-B7D2-A00B040FBF1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88B11B-1B2F-4068-B7D2-A00B040FBF10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88B11B-1B2F-4068-B7D2-A00B040FBF10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549397695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7940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389120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Digitální učební materiál Slovní úlohy s užitím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rovnic -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procvičování 2 je určen pro žáky 8. ročníku základní školy. Je sestaven ze tří pracovních listů. Pracovní listy jsou pro žáky připraveny tak, aby vedly žáka k samostatnému vyřešení zadané úlohy. Učební materiál je vhodný pro prezentaci na interaktivní tabuli. 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9667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245424" cy="5760640"/>
          </a:xfr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	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1) Rovnoramenný trojúhelník má obvod 130 mm. </a:t>
            </a:r>
            <a:br>
              <a:rPr lang="cs-CZ" sz="2800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Základna je o 10 mm větší než rameno.  </a:t>
            </a:r>
            <a:br>
              <a:rPr lang="cs-CZ" sz="2800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Vypočítej délku základny.</a:t>
            </a:r>
            <a:br>
              <a:rPr lang="cs-CZ" sz="2800" u="sng" dirty="0" smtClean="0">
                <a:latin typeface="Arial" pitchFamily="34" charset="0"/>
                <a:cs typeface="Arial" pitchFamily="34" charset="0"/>
              </a:rPr>
            </a:b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  </a:t>
            </a:r>
            <a:br>
              <a:rPr lang="cs-CZ" sz="2800" u="sng" dirty="0" smtClean="0">
                <a:latin typeface="Arial" pitchFamily="34" charset="0"/>
                <a:cs typeface="Arial" pitchFamily="34" charset="0"/>
              </a:rPr>
            </a:b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800" u="sng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rameno…………..</a:t>
            </a:r>
            <a:br>
              <a:rPr lang="cs-CZ" sz="2800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základna………….</a:t>
            </a:r>
            <a:br>
              <a:rPr lang="cs-CZ" sz="2800" u="sng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celkem……………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800" u="sng" dirty="0" smtClean="0">
                <a:latin typeface="Arial" pitchFamily="34" charset="0"/>
                <a:cs typeface="Arial" pitchFamily="34" charset="0"/>
              </a:rPr>
            </a:b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800" u="sng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</a:t>
            </a:r>
            <a:br>
              <a:rPr lang="cs-CZ" sz="2800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</a:t>
            </a:r>
            <a:br>
              <a:rPr lang="cs-CZ" sz="2800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800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800" dirty="0" smtClean="0">
                <a:latin typeface="Arial" pitchFamily="34" charset="0"/>
                <a:cs typeface="Arial" pitchFamily="34" charset="0"/>
              </a:rPr>
            </a:b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260649"/>
            <a:ext cx="51125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Pracovní list 1</a:t>
            </a:r>
            <a:r>
              <a:rPr lang="cs-CZ" sz="4400" dirty="0" smtClean="0">
                <a:latin typeface="Arial" pitchFamily="34" charset="0"/>
                <a:cs typeface="Arial" pitchFamily="34" charset="0"/>
              </a:rPr>
              <a:t>:</a:t>
            </a:r>
            <a:endParaRPr lang="cs-CZ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5940152" y="1988840"/>
            <a:ext cx="2376264" cy="1008112"/>
          </a:xfrm>
          <a:prstGeom prst="triangle">
            <a:avLst>
              <a:gd name="adj" fmla="val 5000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Picture 2" descr="C:\Documents and Settings\Uzivatel\Local Settings\Temporary Internet Files\Content.IE5\QRA59GJJ\MC9002906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653136"/>
            <a:ext cx="2218099" cy="19042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8129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45424" cy="5976664"/>
          </a:xfr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	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1) Rovnoramenný trojúhelník má obvod 130 mm. </a:t>
            </a:r>
            <a:br>
              <a:rPr lang="cs-CZ" sz="2800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Základna je o 10 mm větší než rameno.  </a:t>
            </a:r>
            <a:br>
              <a:rPr lang="cs-CZ" sz="2800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Vypočítej délku základny.</a:t>
            </a:r>
            <a:br>
              <a:rPr lang="cs-CZ" sz="2800" u="sng" dirty="0" smtClean="0">
                <a:latin typeface="Arial" pitchFamily="34" charset="0"/>
                <a:cs typeface="Arial" pitchFamily="34" charset="0"/>
              </a:rPr>
            </a:b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    </a:t>
            </a:r>
            <a:br>
              <a:rPr lang="cs-CZ" sz="2800" u="sng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                               </a:t>
            </a:r>
            <a:r>
              <a:rPr lang="cs-CZ" sz="2800" u="sng" dirty="0" err="1" smtClean="0">
                <a:latin typeface="Arial" pitchFamily="34" charset="0"/>
                <a:cs typeface="Arial" pitchFamily="34" charset="0"/>
              </a:rPr>
              <a:t>Zk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.:      </a:t>
            </a:r>
            <a:br>
              <a:rPr lang="cs-CZ" sz="2800" u="sng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rameno…… x ……... 40 mm</a:t>
            </a:r>
            <a:br>
              <a:rPr lang="cs-CZ" sz="2800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rameno…… x …..…. 40 mm </a:t>
            </a:r>
            <a:br>
              <a:rPr lang="cs-CZ" sz="2800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základna…. x + 10 .. 50 mm</a:t>
            </a:r>
            <a:br>
              <a:rPr lang="cs-CZ" sz="2800" u="sng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celkem…… 130 …...130 mm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800" u="sng" dirty="0" smtClean="0">
                <a:latin typeface="Arial" pitchFamily="34" charset="0"/>
                <a:cs typeface="Arial" pitchFamily="34" charset="0"/>
              </a:rPr>
            </a:b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800" u="sng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x +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x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+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x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+ 10 = 130</a:t>
            </a:r>
            <a:br>
              <a:rPr lang="cs-CZ" sz="2800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                3x = 130 - 10</a:t>
            </a:r>
            <a:br>
              <a:rPr lang="cs-CZ" sz="2800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                3x = 120   </a:t>
            </a:r>
            <a:br>
              <a:rPr lang="cs-CZ" sz="2800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                    </a:t>
            </a:r>
            <a:r>
              <a:rPr lang="cs-CZ" sz="2800" u="sng" dirty="0" smtClean="0">
                <a:latin typeface="Arial" pitchFamily="34" charset="0"/>
                <a:cs typeface="Arial" pitchFamily="34" charset="0"/>
              </a:rPr>
              <a:t>x = 40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800" dirty="0" smtClean="0">
                <a:latin typeface="Arial" pitchFamily="34" charset="0"/>
                <a:cs typeface="Arial" pitchFamily="34" charset="0"/>
              </a:rPr>
            </a:br>
            <a:r>
              <a:rPr lang="cs-CZ" sz="2800" dirty="0" smtClean="0">
                <a:latin typeface="Arial" pitchFamily="34" charset="0"/>
                <a:cs typeface="Arial" pitchFamily="34" charset="0"/>
              </a:rPr>
              <a:t>       Základna trojúhelníka měří 50 mm.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1"/>
            <a:ext cx="29523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latin typeface="Arial" pitchFamily="34" charset="0"/>
                <a:cs typeface="Arial" pitchFamily="34" charset="0"/>
              </a:rPr>
              <a:t>Řešení:</a:t>
            </a:r>
            <a:endParaRPr lang="cs-CZ" sz="4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5940152" y="1988840"/>
            <a:ext cx="2376264" cy="1008112"/>
          </a:xfrm>
          <a:prstGeom prst="triangle">
            <a:avLst>
              <a:gd name="adj" fmla="val 50000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Picture 2" descr="C:\Documents and Settings\Uzivatel\Local Settings\Temporary Internet Files\Content.IE5\QRA59GJJ\MC90029065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653136"/>
            <a:ext cx="2218099" cy="19042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8129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317432" cy="5616624"/>
          </a:xfr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i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2) V trojúhelníku je úhel </a:t>
            </a:r>
            <a:r>
              <a:rPr lang="el-GR" sz="2400" dirty="0" smtClean="0">
                <a:latin typeface="Arial" pitchFamily="34" charset="0"/>
                <a:cs typeface="Arial" pitchFamily="34" charset="0"/>
              </a:rPr>
              <a:t>α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o 20</a:t>
            </a:r>
            <a:r>
              <a:rPr lang="cs-CZ" sz="2400" baseline="300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menší než úhel </a:t>
            </a:r>
            <a:r>
              <a:rPr lang="el-GR" sz="2400" dirty="0" smtClean="0">
                <a:latin typeface="Arial" pitchFamily="34" charset="0"/>
                <a:cs typeface="Arial" pitchFamily="34" charset="0"/>
              </a:rPr>
              <a:t>β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Úhel </a:t>
            </a:r>
            <a:r>
              <a:rPr lang="el-GR" sz="2400" dirty="0" smtClean="0">
                <a:latin typeface="Arial" pitchFamily="34" charset="0"/>
                <a:cs typeface="Arial" pitchFamily="34" charset="0"/>
              </a:rPr>
              <a:t>γ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je roven dvojnásobku úhlu </a:t>
            </a:r>
            <a:r>
              <a:rPr lang="el-GR" sz="2400" dirty="0" smtClean="0">
                <a:latin typeface="Arial" pitchFamily="34" charset="0"/>
                <a:cs typeface="Arial" pitchFamily="34" charset="0"/>
              </a:rPr>
              <a:t>β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>Urči velikosti všech úhlů.</a:t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l-GR" sz="2400" dirty="0" smtClean="0">
                <a:latin typeface="Arial" pitchFamily="34" charset="0"/>
                <a:cs typeface="Arial" pitchFamily="34" charset="0"/>
              </a:rPr>
              <a:t>α…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………..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l-GR" sz="2400" dirty="0" smtClean="0">
                <a:latin typeface="Arial" pitchFamily="34" charset="0"/>
                <a:cs typeface="Arial" pitchFamily="34" charset="0"/>
              </a:rPr>
              <a:t>β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................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l-GR" sz="2400" u="sng" dirty="0" smtClean="0">
                <a:latin typeface="Arial" pitchFamily="34" charset="0"/>
                <a:cs typeface="Arial" pitchFamily="34" charset="0"/>
              </a:rPr>
              <a:t>γ</a:t>
            </a: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>…………..</a:t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celkem……</a:t>
            </a: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>   </a:t>
            </a:r>
            <a:endParaRPr lang="cs-CZ" sz="2400" u="sng" baseline="30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6876256" y="1412776"/>
            <a:ext cx="1224136" cy="1368152"/>
          </a:xfrm>
          <a:prstGeom prst="triangle">
            <a:avLst>
              <a:gd name="adj" fmla="val 4741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1" name="Picture 3" descr="C:\Documents and Settings\Uzivatel\Local Settings\Temporary Internet Files\Content.IE5\1OOIBYVO\MC90025066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6788" y="4213225"/>
            <a:ext cx="2100262" cy="1971675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395536" y="0"/>
            <a:ext cx="50358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Pracovní list 2: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129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317432" cy="5616624"/>
          </a:xfr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i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2) V trojúhelníku je úhel </a:t>
            </a:r>
            <a:r>
              <a:rPr lang="el-GR" sz="2400" dirty="0" smtClean="0">
                <a:latin typeface="Arial" pitchFamily="34" charset="0"/>
                <a:cs typeface="Arial" pitchFamily="34" charset="0"/>
              </a:rPr>
              <a:t>α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o 20</a:t>
            </a:r>
            <a:r>
              <a:rPr lang="cs-CZ" sz="2400" baseline="30000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menší než úhel </a:t>
            </a:r>
            <a:r>
              <a:rPr lang="el-GR" sz="2400" dirty="0" smtClean="0">
                <a:latin typeface="Arial" pitchFamily="34" charset="0"/>
                <a:cs typeface="Arial" pitchFamily="34" charset="0"/>
              </a:rPr>
              <a:t>β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Úhel </a:t>
            </a:r>
            <a:r>
              <a:rPr lang="el-GR" sz="2400" dirty="0" smtClean="0">
                <a:latin typeface="Arial" pitchFamily="34" charset="0"/>
                <a:cs typeface="Arial" pitchFamily="34" charset="0"/>
              </a:rPr>
              <a:t>γ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je roven dvojnásobku úhlu </a:t>
            </a:r>
            <a:r>
              <a:rPr lang="el-GR" sz="2400" dirty="0" smtClean="0">
                <a:latin typeface="Arial" pitchFamily="34" charset="0"/>
                <a:cs typeface="Arial" pitchFamily="34" charset="0"/>
              </a:rPr>
              <a:t>β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 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>Urči velikosti všech úhlů.</a:t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                          </a:t>
            </a:r>
            <a:r>
              <a:rPr lang="cs-CZ" sz="2400" u="sng" dirty="0" err="1" smtClean="0">
                <a:latin typeface="Arial" pitchFamily="34" charset="0"/>
                <a:cs typeface="Arial" pitchFamily="34" charset="0"/>
              </a:rPr>
              <a:t>Zk</a:t>
            </a: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>:</a:t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l-GR" sz="2400" dirty="0" smtClean="0">
                <a:latin typeface="Arial" pitchFamily="34" charset="0"/>
                <a:cs typeface="Arial" pitchFamily="34" charset="0"/>
              </a:rPr>
              <a:t>α…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……. x – 20 …… 30°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l-GR" sz="2400" dirty="0" smtClean="0">
                <a:latin typeface="Arial" pitchFamily="34" charset="0"/>
                <a:cs typeface="Arial" pitchFamily="34" charset="0"/>
              </a:rPr>
              <a:t>β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................ x ……… 50°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el-GR" sz="2400" u="sng" dirty="0" smtClean="0">
                <a:latin typeface="Arial" pitchFamily="34" charset="0"/>
                <a:cs typeface="Arial" pitchFamily="34" charset="0"/>
              </a:rPr>
              <a:t>γ</a:t>
            </a: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>………….. 2x ……. 100°</a:t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celkem…… 180° … </a:t>
            </a:r>
            <a:r>
              <a:rPr lang="cs-CZ" sz="2400" dirty="0" err="1" smtClean="0">
                <a:latin typeface="Arial" pitchFamily="34" charset="0"/>
                <a:cs typeface="Arial" pitchFamily="34" charset="0"/>
              </a:rPr>
              <a:t>180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°</a:t>
            </a: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x – 20 + x + 2x = 180</a:t>
            </a: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                4x = 180 + 20</a:t>
            </a: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                4x = 200     </a:t>
            </a: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                      </a:t>
            </a: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>x = 50</a:t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       Velikost úhlu </a:t>
            </a:r>
            <a:r>
              <a:rPr lang="el-GR" sz="2400" dirty="0" smtClean="0">
                <a:latin typeface="Arial" pitchFamily="34" charset="0"/>
                <a:cs typeface="Arial" pitchFamily="34" charset="0"/>
              </a:rPr>
              <a:t>α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je 30°, velikost úhlu </a:t>
            </a:r>
            <a:r>
              <a:rPr lang="el-GR" sz="2400" dirty="0" smtClean="0">
                <a:latin typeface="Arial" pitchFamily="34" charset="0"/>
                <a:cs typeface="Arial" pitchFamily="34" charset="0"/>
              </a:rPr>
              <a:t>β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je 50° a úhel </a:t>
            </a:r>
            <a:r>
              <a:rPr lang="el-GR" sz="2400" dirty="0" smtClean="0">
                <a:latin typeface="Arial" pitchFamily="34" charset="0"/>
                <a:cs typeface="Arial" pitchFamily="34" charset="0"/>
              </a:rPr>
              <a:t>γ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měří 100°.</a:t>
            </a: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u="sng" dirty="0" smtClean="0">
                <a:latin typeface="Arial" pitchFamily="34" charset="0"/>
                <a:cs typeface="Arial" pitchFamily="34" charset="0"/>
              </a:rPr>
            </a:b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>   </a:t>
            </a:r>
            <a:endParaRPr lang="cs-CZ" sz="2400" u="sng" baseline="30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6876256" y="1412776"/>
            <a:ext cx="1224136" cy="1368152"/>
          </a:xfrm>
          <a:prstGeom prst="triangle">
            <a:avLst>
              <a:gd name="adj" fmla="val 4741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1" name="Picture 3" descr="C:\Documents and Settings\Uzivatel\Local Settings\Temporary Internet Files\Content.IE5\1OOIBYVO\MC90025066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3212976"/>
            <a:ext cx="2100262" cy="1971675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395536" y="0"/>
            <a:ext cx="50358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Řešení: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129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67544" y="692696"/>
            <a:ext cx="8317432" cy="57606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3) Šířka obdélníka je o 5 cm větší než jeho délka. </a:t>
            </a: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cs-CZ" sz="24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Obvod obdélníka je 50 cm. Vypočítej obsah obdélníka.</a:t>
            </a:r>
          </a:p>
          <a:p>
            <a:pPr lvl="0">
              <a:spcBef>
                <a:spcPct val="0"/>
              </a:spcBef>
              <a:defRPr/>
            </a:pPr>
            <a:endParaRPr lang="cs-CZ" sz="2400" u="sng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šířka…….				</a:t>
            </a: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cs-CZ" sz="24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délka……</a:t>
            </a: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celkem….</a:t>
            </a:r>
          </a:p>
          <a:p>
            <a:pPr lvl="0">
              <a:spcBef>
                <a:spcPct val="0"/>
              </a:spcBef>
              <a:defRPr/>
            </a:pPr>
            <a:endParaRPr lang="cs-CZ" sz="24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defRPr/>
            </a:pPr>
            <a:endParaRPr lang="cs-CZ" sz="24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defRPr/>
            </a:pPr>
            <a:endParaRPr lang="cs-CZ" sz="24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defRPr/>
            </a:pPr>
            <a:endParaRPr lang="cs-CZ" sz="24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defRPr/>
            </a:pPr>
            <a:endParaRPr lang="cs-CZ" sz="24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defRPr/>
            </a:pPr>
            <a:endParaRPr lang="cs-CZ" sz="24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defRPr/>
            </a:pPr>
            <a:endParaRPr lang="cs-CZ" sz="24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defRPr/>
            </a:pPr>
            <a:endParaRPr lang="cs-CZ" sz="24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                                             </a:t>
            </a:r>
            <a:endParaRPr lang="cs-CZ" sz="24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660232" y="2564904"/>
            <a:ext cx="1584176" cy="91440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C:\Documents and Settings\Uzivatel\Local Settings\Temporary Internet Files\Content.IE5\C4IIX24J\MC9002293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4725144"/>
            <a:ext cx="1822450" cy="1446212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539553" y="0"/>
            <a:ext cx="48813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Pracovní list 3: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67544" y="692696"/>
            <a:ext cx="8317432" cy="576064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0" tIns="45720" rIns="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3) Šířka obdélníka je o 5 cm větší než jeho délka. </a:t>
            </a: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cs-CZ" sz="24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Obvod obdélníka je 50 cm. Vypočítej obsah obdélníka.</a:t>
            </a:r>
          </a:p>
          <a:p>
            <a:pPr lvl="0">
              <a:spcBef>
                <a:spcPct val="0"/>
              </a:spcBef>
              <a:defRPr/>
            </a:pPr>
            <a:endParaRPr lang="cs-CZ" sz="2400" u="sng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                       </a:t>
            </a:r>
            <a:r>
              <a:rPr lang="cs-CZ" sz="2400" u="sng" dirty="0" err="1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Zk</a:t>
            </a:r>
            <a:r>
              <a:rPr lang="cs-CZ" sz="24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šířka……. x + 5 …. 15 cm				</a:t>
            </a: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cs-CZ" sz="24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délka……… x  ...... 10 cm</a:t>
            </a: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celkem…... 50 …… 25 cm … 2 </a:t>
            </a:r>
            <a:r>
              <a:rPr lang="cs-CZ" sz="2400" b="1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25 cm = 50 cm</a:t>
            </a: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</a:t>
            </a: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2 </a:t>
            </a:r>
            <a:r>
              <a:rPr lang="cs-CZ" sz="2400" b="1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(x + 5) + 2x = 50  </a:t>
            </a: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2x + 10 + 2x = 50                      S = a </a:t>
            </a:r>
            <a:r>
              <a:rPr lang="cs-CZ" sz="2400" b="1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b</a:t>
            </a: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           4x = 50 – 10              S = 15</a:t>
            </a:r>
            <a:r>
              <a:rPr lang="cs-CZ" sz="2400" b="1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. </a:t>
            </a: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10 cm</a:t>
            </a:r>
            <a:r>
              <a:rPr lang="cs-CZ" sz="2400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           4x = 40                      </a:t>
            </a:r>
            <a:r>
              <a:rPr lang="cs-CZ" sz="24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 = 150 cm</a:t>
            </a:r>
            <a:r>
              <a:rPr lang="cs-CZ" sz="2400" u="sng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4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             </a:t>
            </a:r>
            <a:r>
              <a:rPr lang="cs-CZ" sz="24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x = 10</a:t>
            </a: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                </a:t>
            </a:r>
          </a:p>
          <a:p>
            <a:pPr lvl="0">
              <a:spcBef>
                <a:spcPct val="0"/>
              </a:spcBef>
              <a:defRPr/>
            </a:pP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             Obsah obdélníka je 150 cm</a:t>
            </a:r>
            <a:r>
              <a:rPr lang="cs-CZ" sz="2400" baseline="300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cs-CZ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.                                 </a:t>
            </a:r>
            <a:endParaRPr lang="cs-CZ" sz="24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660232" y="2132856"/>
            <a:ext cx="1584176" cy="792088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 descr="C:\Documents and Settings\Uzivatel\Local Settings\Temporary Internet Files\Content.IE5\C4IIX24J\MC90022938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869160"/>
            <a:ext cx="1822450" cy="1446212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467544" y="0"/>
            <a:ext cx="45943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Řešení: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51520" y="2204864"/>
            <a:ext cx="828092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http://microsoft.com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403000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318</TotalTime>
  <Words>176</Words>
  <Application>Microsoft Office PowerPoint</Application>
  <PresentationFormat>Předvádění na obrazovce (4:3)</PresentationFormat>
  <Paragraphs>52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Snímek 1</vt:lpstr>
      <vt:lpstr>Anotace</vt:lpstr>
      <vt:lpstr>         1) Rovnoramenný trojúhelník má obvod 130 mm.         Základna je o 10 mm větší než rameno.          Vypočítej délku základny.            rameno…………..        základna………….        celkem……………                    </vt:lpstr>
      <vt:lpstr>         1) Rovnoramenný trojúhelník má obvod 130 mm.         Základna je o 10 mm větší než rameno.          Vypočítej délku základny.                                              Zk.:              rameno…… x ……... 40 mm        rameno…… x …..…. 40 mm         základna…. x + 10 .. 50 mm        celkem…… 130 …...130 mm         x + x + x + 10 = 130                          3x = 130 - 10                          3x = 120                               x = 40        Základna trojúhelníka měří 50 mm.</vt:lpstr>
      <vt:lpstr>                 2) V trojúhelníku je úhel α o 20o menší než úhel β.         Úhel γ je roven dvojnásobku úhlu β.         Urči velikosti všech úhlů.         α…………..        β................        γ…………..        celkem……           </vt:lpstr>
      <vt:lpstr>                    2) V trojúhelníku je úhel α o 20o menší než úhel β.         Úhel γ je roven dvojnásobku úhlu β.         Urči velikosti všech úhlů.                                       Zk:        α………. x – 20 …… 30°        β................ x ……… 50°        γ………….. 2x ……. 100°        celkem…… 180° … 180°         x – 20 + x + 2x = 180                            4x = 180 + 20                            4x = 200                                   x = 50        Velikost úhlu α je 30°, velikost úhlu β je 50° a úhel γ měří 100°.    </vt:lpstr>
      <vt:lpstr>Snímek 7</vt:lpstr>
      <vt:lpstr>Snímek 8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Monika Kysilková</dc:creator>
  <cp:lastModifiedBy>uzivatel</cp:lastModifiedBy>
  <cp:revision>102</cp:revision>
  <dcterms:created xsi:type="dcterms:W3CDTF">2012-01-03T15:01:18Z</dcterms:created>
  <dcterms:modified xsi:type="dcterms:W3CDTF">2012-05-25T22:16:38Z</dcterms:modified>
</cp:coreProperties>
</file>